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notesSlides/notesSlide21.xml" ContentType="application/vnd.openxmlformats-officedocument.presentationml.notesSlide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notesSlides/notesSlide2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7.xml" ContentType="application/vnd.openxmlformats-officedocument.presentationml.notesSlide+xml"/>
  <Override PartName="/ppt/tags/tag48.xml" ContentType="application/vnd.openxmlformats-officedocument.presentationml.tags+xml"/>
  <Override PartName="/ppt/notesSlides/notesSlide28.xml" ContentType="application/vnd.openxmlformats-officedocument.presentationml.notesSlide+xml"/>
  <Override PartName="/ppt/tags/tag49.xml" ContentType="application/vnd.openxmlformats-officedocument.presentationml.tags+xml"/>
  <Override PartName="/ppt/notesSlides/notesSlide29.xml" ContentType="application/vnd.openxmlformats-officedocument.presentationml.notesSlide+xml"/>
  <Override PartName="/ppt/tags/tag50.xml" ContentType="application/vnd.openxmlformats-officedocument.presentationml.tags+xml"/>
  <Override PartName="/ppt/notesSlides/notesSlide30.xml" ContentType="application/vnd.openxmlformats-officedocument.presentationml.notesSlide+xml"/>
  <Override PartName="/ppt/tags/tag51.xml" ContentType="application/vnd.openxmlformats-officedocument.presentationml.tags+xml"/>
  <Override PartName="/ppt/notesSlides/notesSlide31.xml" ContentType="application/vnd.openxmlformats-officedocument.presentationml.notesSlide+xml"/>
  <Override PartName="/ppt/tags/tag52.xml" ContentType="application/vnd.openxmlformats-officedocument.presentationml.tags+xml"/>
  <Override PartName="/ppt/notesSlides/notesSlide32.xml" ContentType="application/vnd.openxmlformats-officedocument.presentationml.notesSlide+xml"/>
  <Override PartName="/ppt/tags/tag53.xml" ContentType="application/vnd.openxmlformats-officedocument.presentationml.tags+xml"/>
  <Override PartName="/ppt/notesSlides/notesSlide33.xml" ContentType="application/vnd.openxmlformats-officedocument.presentationml.notesSlide+xml"/>
  <Override PartName="/ppt/tags/tag54.xml" ContentType="application/vnd.openxmlformats-officedocument.presentationml.tags+xml"/>
  <Override PartName="/ppt/notesSlides/notesSlide34.xml" ContentType="application/vnd.openxmlformats-officedocument.presentationml.notesSlide+xml"/>
  <Override PartName="/ppt/tags/tag55.xml" ContentType="application/vnd.openxmlformats-officedocument.presentationml.tags+xml"/>
  <Override PartName="/ppt/notesSlides/notesSlide35.xml" ContentType="application/vnd.openxmlformats-officedocument.presentationml.notesSlide+xml"/>
  <Override PartName="/ppt/tags/tag56.xml" ContentType="application/vnd.openxmlformats-officedocument.presentationml.tags+xml"/>
  <Override PartName="/ppt/notesSlides/notesSlide36.xml" ContentType="application/vnd.openxmlformats-officedocument.presentationml.notesSlide+xml"/>
  <Override PartName="/ppt/tags/tag57.xml" ContentType="application/vnd.openxmlformats-officedocument.presentationml.tags+xml"/>
  <Override PartName="/ppt/notesSlides/notesSlide37.xml" ContentType="application/vnd.openxmlformats-officedocument.presentationml.notesSlide+xml"/>
  <Override PartName="/ppt/tags/tag58.xml" ContentType="application/vnd.openxmlformats-officedocument.presentationml.tags+xml"/>
  <Override PartName="/ppt/notesSlides/notesSlide38.xml" ContentType="application/vnd.openxmlformats-officedocument.presentationml.notesSlide+xml"/>
  <Override PartName="/ppt/tags/tag59.xml" ContentType="application/vnd.openxmlformats-officedocument.presentationml.tags+xml"/>
  <Override PartName="/ppt/notesSlides/notesSlide39.xml" ContentType="application/vnd.openxmlformats-officedocument.presentationml.notesSlide+xml"/>
  <Override PartName="/ppt/tags/tag60.xml" ContentType="application/vnd.openxmlformats-officedocument.presentationml.tags+xml"/>
  <Override PartName="/ppt/notesSlides/notesSlide40.xml" ContentType="application/vnd.openxmlformats-officedocument.presentationml.notesSlide+xml"/>
  <Override PartName="/ppt/tags/tag61.xml" ContentType="application/vnd.openxmlformats-officedocument.presentationml.tags+xml"/>
  <Override PartName="/ppt/notesSlides/notesSlide41.xml" ContentType="application/vnd.openxmlformats-officedocument.presentationml.notesSlide+xml"/>
  <Override PartName="/ppt/tags/tag62.xml" ContentType="application/vnd.openxmlformats-officedocument.presentationml.tags+xml"/>
  <Override PartName="/ppt/notesSlides/notesSlide42.xml" ContentType="application/vnd.openxmlformats-officedocument.presentationml.notesSlide+xml"/>
  <Override PartName="/ppt/tags/tag63.xml" ContentType="application/vnd.openxmlformats-officedocument.presentationml.tags+xml"/>
  <Override PartName="/ppt/notesSlides/notesSlide43.xml" ContentType="application/vnd.openxmlformats-officedocument.presentationml.notesSlide+xml"/>
  <Override PartName="/ppt/tags/tag64.xml" ContentType="application/vnd.openxmlformats-officedocument.presentationml.tags+xml"/>
  <Override PartName="/ppt/notesSlides/notesSlide4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45.xml" ContentType="application/vnd.openxmlformats-officedocument.presentationml.notesSlide+xml"/>
  <Override PartName="/ppt/tags/tag69.xml" ContentType="application/vnd.openxmlformats-officedocument.presentationml.tags+xml"/>
  <Override PartName="/ppt/notesSlides/notesSlide46.xml" ContentType="application/vnd.openxmlformats-officedocument.presentationml.notesSlide+xml"/>
  <Override PartName="/ppt/tags/tag70.xml" ContentType="application/vnd.openxmlformats-officedocument.presentationml.tags+xml"/>
  <Override PartName="/ppt/notesSlides/notesSlide47.xml" ContentType="application/vnd.openxmlformats-officedocument.presentationml.notesSlide+xml"/>
  <Override PartName="/ppt/tags/tag71.xml" ContentType="application/vnd.openxmlformats-officedocument.presentationml.tags+xml"/>
  <Override PartName="/ppt/notesSlides/notesSlide48.xml" ContentType="application/vnd.openxmlformats-officedocument.presentationml.notesSlide+xml"/>
  <Override PartName="/ppt/tags/tag72.xml" ContentType="application/vnd.openxmlformats-officedocument.presentationml.tags+xml"/>
  <Override PartName="/ppt/notesSlides/notesSlide4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0.xml" ContentType="application/vnd.openxmlformats-officedocument.presentationml.notesSlide+xml"/>
  <Override PartName="/ppt/tags/tag75.xml" ContentType="application/vnd.openxmlformats-officedocument.presentationml.tags+xml"/>
  <Override PartName="/ppt/notesSlides/notesSlide51.xml" ContentType="application/vnd.openxmlformats-officedocument.presentationml.notesSlide+xml"/>
  <Override PartName="/ppt/tags/tag76.xml" ContentType="application/vnd.openxmlformats-officedocument.presentationml.tags+xml"/>
  <Override PartName="/ppt/notesSlides/notesSlide52.xml" ContentType="application/vnd.openxmlformats-officedocument.presentationml.notesSlide+xml"/>
  <Override PartName="/ppt/tags/tag77.xml" ContentType="application/vnd.openxmlformats-officedocument.presentationml.tags+xml"/>
  <Override PartName="/ppt/notesSlides/notesSlide53.xml" ContentType="application/vnd.openxmlformats-officedocument.presentationml.notesSlide+xml"/>
  <Override PartName="/ppt/tags/tag78.xml" ContentType="application/vnd.openxmlformats-officedocument.presentationml.tags+xml"/>
  <Override PartName="/ppt/notesSlides/notesSlide54.xml" ContentType="application/vnd.openxmlformats-officedocument.presentationml.notesSlide+xml"/>
  <Override PartName="/ppt/tags/tag79.xml" ContentType="application/vnd.openxmlformats-officedocument.presentationml.tags+xml"/>
  <Override PartName="/ppt/notesSlides/notesSlide5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6.xml" ContentType="application/vnd.openxmlformats-officedocument.presentationml.notesSlide+xml"/>
  <Override PartName="/ppt/tags/tag84.xml" ContentType="application/vnd.openxmlformats-officedocument.presentationml.tags+xml"/>
  <Override PartName="/ppt/notesSlides/notesSlide57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60"/>
  </p:notesMasterIdLst>
  <p:handoutMasterIdLst>
    <p:handoutMasterId r:id="rId61"/>
  </p:handoutMasterIdLst>
  <p:sldIdLst>
    <p:sldId id="256" r:id="rId2"/>
    <p:sldId id="356" r:id="rId3"/>
    <p:sldId id="357" r:id="rId4"/>
    <p:sldId id="359" r:id="rId5"/>
    <p:sldId id="360" r:id="rId6"/>
    <p:sldId id="361" r:id="rId7"/>
    <p:sldId id="363" r:id="rId8"/>
    <p:sldId id="473" r:id="rId9"/>
    <p:sldId id="507" r:id="rId10"/>
    <p:sldId id="497" r:id="rId11"/>
    <p:sldId id="398" r:id="rId12"/>
    <p:sldId id="482" r:id="rId13"/>
    <p:sldId id="498" r:id="rId14"/>
    <p:sldId id="444" r:id="rId15"/>
    <p:sldId id="484" r:id="rId16"/>
    <p:sldId id="446" r:id="rId17"/>
    <p:sldId id="447" r:id="rId18"/>
    <p:sldId id="448" r:id="rId19"/>
    <p:sldId id="450" r:id="rId20"/>
    <p:sldId id="493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95" r:id="rId36"/>
    <p:sldId id="496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99" r:id="rId46"/>
    <p:sldId id="408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09" r:id="rId55"/>
    <p:sldId id="407" r:id="rId56"/>
    <p:sldId id="500" r:id="rId57"/>
    <p:sldId id="369" r:id="rId58"/>
    <p:sldId id="403" r:id="rId59"/>
  </p:sldIdLst>
  <p:sldSz cx="9144000" cy="5715000" type="screen16x10"/>
  <p:notesSz cx="6858000" cy="9144000"/>
  <p:custDataLst>
    <p:tags r:id="rId62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511175" indent="-53975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1022350" indent="-107950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535113" indent="-163513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2046288" indent="-21748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FF99"/>
    <a:srgbClr val="009900"/>
    <a:srgbClr val="996633"/>
    <a:srgbClr val="FFCC99"/>
    <a:srgbClr val="FF99FF"/>
    <a:srgbClr val="6F6F6F"/>
    <a:srgbClr val="3333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0" autoAdjust="0"/>
    <p:restoredTop sz="76608" autoAdjust="0"/>
  </p:normalViewPr>
  <p:slideViewPr>
    <p:cSldViewPr>
      <p:cViewPr>
        <p:scale>
          <a:sx n="80" d="100"/>
          <a:sy n="80" d="100"/>
        </p:scale>
        <p:origin x="-204" y="-72"/>
      </p:cViewPr>
      <p:guideLst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1298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Motivational Interviewing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57942C1-4993-415D-A1DC-52E5C6ADB1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447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613FA9-FE5A-43DC-8443-ACFDEE362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6395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5111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0223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535113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462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559826" algn="l" defTabSz="10239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792" algn="l" defTabSz="10239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758" algn="l" defTabSz="10239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723" algn="l" defTabSz="10239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5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532EAF4-AF21-4630-96C6-C537C4769F81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13FA9-FE5A-43DC-8443-ACFDEE36253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619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65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653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13FA9-FE5A-43DC-8443-ACFDEE36253E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126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13FA9-FE5A-43DC-8443-ACFDEE36253E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24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54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796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972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9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E0D58DE-918A-40E9-91C0-8FFFE40E158C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98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4742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983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1550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178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1083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kumimoji="1" lang="zh-TW" altLang="en-US" sz="1800" b="1" kern="1200" dirty="0" smtClean="0">
              <a:solidFill>
                <a:schemeClr val="accent1">
                  <a:lumMod val="50000"/>
                </a:schemeClr>
              </a:solidFill>
              <a:latin typeface="+mj-ea"/>
              <a:ea typeface="新細明體" pitchFamily="18" charset="-120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2103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509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1831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97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z="1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FE945-65AC-403D-AA7D-E9DFEE4FA237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1030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2499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5679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4061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42121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653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653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34276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5968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392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endParaRPr lang="zh-TW" altLang="en-US" sz="1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C103DA1-BD7B-4580-930C-EC1437373E86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1363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0367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3762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76835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903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13FA9-FE5A-43DC-8443-ACFDEE36253E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88661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63374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None/>
              <a:defRPr/>
            </a:pPr>
            <a:endParaRPr kumimoji="1" lang="zh-TW" altLang="en-US" sz="1200" b="0" kern="1200" dirty="0">
              <a:solidFill>
                <a:schemeClr val="accent1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8759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10939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28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endParaRPr lang="zh-TW" altLang="en-US" sz="1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382C6-1322-4E18-B3E4-2D933679F200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04696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109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12918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30186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37904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19EE4-B5BA-46A8-B779-6D687A4B4967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64156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13FA9-FE5A-43DC-8443-ACFDEE36253E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88897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6995BC7-B34C-4A4B-B891-1DC21415CA51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04E128-8742-43AA-AC34-3A02D3D1999E}" type="slidenum">
              <a:rPr lang="en-US" altLang="zh-TW" smtClean="0">
                <a:ea typeface="新細明體" charset="-120"/>
              </a:rPr>
              <a:pPr/>
              <a:t>58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endParaRPr lang="zh-TW" altLang="en-US" sz="1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2204B53-C344-4167-87C4-EC04A2C3E373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endParaRPr lang="zh-TW" altLang="en-US" sz="12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226DE8-72C3-44F2-BF13-3C2CDE2EA20B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13FA9-FE5A-43DC-8443-ACFDEE36253E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40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endParaRPr kumimoji="1" lang="en-US" sz="13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3226DE8-72C3-44F2-BF13-3C2CDE2EA20B}" type="slidenum">
              <a:rPr lang="en-US" altLang="zh-TW" sz="12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8E20-DD41-4E91-927E-D17F7358C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211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246C-1ACA-48C2-A80C-F379F329E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65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48AA-D74F-4438-A352-0B13B70F9B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4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68A-8EA2-4908-A6AB-E61FCA227D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9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7"/>
            <a:ext cx="7772400" cy="1258093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79EB-B10D-4527-83F1-B4B6038656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9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F149-538D-44DC-A110-D3F5F38422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643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49798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163-713A-479E-A955-BE871B9A17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1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F65A-A8E4-4F18-B5C5-6CFBEF6903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601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0A38-4EC1-485D-BF48-358C6DFE26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51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7"/>
            <a:ext cx="2743200" cy="96837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B43B-B802-4C33-9922-C2F04D7AFC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64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923925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4467225"/>
            <a:ext cx="155575" cy="12858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4846638"/>
            <a:ext cx="9163050" cy="8683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5183188"/>
            <a:ext cx="4762500" cy="5318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0"/>
            <a:ext cx="2212848" cy="131885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7488"/>
            <a:ext cx="609600" cy="3032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B04F2-17EB-49EC-96C1-5FA2CC2486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559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6350"/>
            <a:ext cx="9163050" cy="8683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6350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5873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129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7488"/>
            <a:ext cx="3352800" cy="3032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7488"/>
            <a:ext cx="762000" cy="3032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DEFB3A0-78EF-47A3-9300-9A56A9DDDE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168275"/>
            <a:ext cx="9180513" cy="54133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5" r:id="rId9"/>
    <p:sldLayoutId id="2147483943" r:id="rId10"/>
    <p:sldLayoutId id="21474839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25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31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7" Type="http://schemas.openxmlformats.org/officeDocument/2006/relationships/slide" Target="slide4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slide" Target="slide21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slide" Target="slide16.xml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46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5" Type="http://schemas.openxmlformats.org/officeDocument/2006/relationships/image" Target="../media/image15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notesSlide" Target="../notesSlides/notesSlide26.xml"/><Relationship Id="rId7" Type="http://schemas.openxmlformats.org/officeDocument/2006/relationships/slide" Target="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slide" Target="slide33.xml"/><Relationship Id="rId4" Type="http://schemas.openxmlformats.org/officeDocument/2006/relationships/image" Target="../media/image3.jpg"/><Relationship Id="rId9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5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7.xml"/><Relationship Id="rId7" Type="http://schemas.openxmlformats.org/officeDocument/2006/relationships/image" Target="../media/image2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8.xml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notesSlide" Target="../notesSlides/notesSlide47.xml"/><Relationship Id="rId7" Type="http://schemas.openxmlformats.org/officeDocument/2006/relationships/slide" Target="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10" Type="http://schemas.openxmlformats.org/officeDocument/2006/relationships/image" Target="../media/image3.jpg"/><Relationship Id="rId4" Type="http://schemas.openxmlformats.org/officeDocument/2006/relationships/slide" Target="slide48.xml"/><Relationship Id="rId9" Type="http://schemas.openxmlformats.org/officeDocument/2006/relationships/slide" Target="slide5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82.xml"/><Relationship Id="rId7" Type="http://schemas.openxmlformats.org/officeDocument/2006/relationships/image" Target="../media/image2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83.xml"/><Relationship Id="rId9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5933"/>
            <a:ext cx="9254105" cy="46458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矩形 3"/>
          <p:cNvSpPr/>
          <p:nvPr/>
        </p:nvSpPr>
        <p:spPr>
          <a:xfrm>
            <a:off x="3969860" y="1073791"/>
            <a:ext cx="349807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TW" sz="1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rtika" panose="02020503030404060203" pitchFamily="18" charset="0"/>
                <a:cs typeface="Kartika" panose="02020503030404060203" pitchFamily="18" charset="0"/>
              </a:rPr>
              <a:t>Motivational Interviewing</a:t>
            </a:r>
          </a:p>
          <a:p>
            <a:pPr algn="ctr">
              <a:defRPr/>
            </a:pPr>
            <a:r>
              <a:rPr lang="zh-TW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</a:t>
            </a:r>
            <a:endParaRPr lang="zh-TW" altLang="en-US" sz="1600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608816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動機式晤談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激發動機的方法</a:t>
            </a:r>
            <a:endParaRPr lang="zh-TW" altLang="en-US"/>
          </a:p>
        </p:txBody>
      </p:sp>
      <p:sp>
        <p:nvSpPr>
          <p:cNvPr id="3" name="投影片編號版面配置區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2F65A-A8E4-4F18-B5C5-6CFBEF69036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31" name="圖片 3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32" name="圖片 3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" name="圖片 32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1265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76718" y="1705372"/>
            <a:ext cx="4435588" cy="57778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以下的對話，是否符合動機式晤談的精神呢？為什麼？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320581" y="2400374"/>
            <a:ext cx="4923827" cy="1406622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女士的先生：令我生氣的是她對我說謊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背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著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我做出這種事。我不敢相信我竟然沒發現！我覺得自己像是個傻瓜！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諮商師：回顧起來，你覺得你忽略了什麼？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圓角矩形 9">
            <a:hlinkClick r:id="rId4" action="ppaction://hlinksldjump"/>
          </p:cNvPr>
          <p:cNvSpPr/>
          <p:nvPr/>
        </p:nvSpPr>
        <p:spPr>
          <a:xfrm>
            <a:off x="6515879" y="4439950"/>
            <a:ext cx="1367914" cy="410265"/>
          </a:xfrm>
          <a:prstGeom prst="roundRect">
            <a:avLst/>
          </a:prstGeom>
          <a:solidFill>
            <a:srgbClr val="0099CC"/>
          </a:solidFill>
          <a:effectLst>
            <a:softEdge rad="1270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評論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D:\Tammy品味傳播\2014\bg\blue_img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6896"/>
            <a:ext cx="2088232" cy="18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043608" y="307603"/>
            <a:ext cx="3248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課後練習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團體討論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1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3176615" y="1849388"/>
            <a:ext cx="5211809" cy="244827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endParaRPr lang="en-US" altLang="zh-TW" sz="1500" dirty="0">
              <a:solidFill>
                <a:schemeClr val="tx1"/>
              </a:solidFill>
            </a:endParaRPr>
          </a:p>
          <a:p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不符合動機式晤談的精神。在這個例子中，諮商師可以採取單方發問以蒐集資訊，或是雙方合作進行探討，這會讓會談走向不同的方向。諮商師比較適合的作法是注意採取支持的態度，嘗試建立合作關係來做進一步探討問題在哪。在此例子中，諮商師太急著進行資訊蒐集，而忽略支持情緒的必要性。</a:t>
            </a:r>
          </a:p>
          <a:p>
            <a:pPr algn="ctr"/>
            <a:endParaRPr lang="zh-TW" altLang="en-US" sz="1500" dirty="0">
              <a:solidFill>
                <a:schemeClr val="tx1"/>
              </a:solidFill>
            </a:endParaRPr>
          </a:p>
        </p:txBody>
      </p:sp>
      <p:pic>
        <p:nvPicPr>
          <p:cNvPr id="11" name="Picture 5" descr="D:\Tammy品味傳播\2014\bg\blue_img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6896"/>
            <a:ext cx="2088232" cy="18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187624" y="307603"/>
            <a:ext cx="2109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課後練習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評論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9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動機式晤談原則</a:t>
            </a:r>
            <a:endParaRPr lang="zh-TW" altLang="en-US"/>
          </a:p>
        </p:txBody>
      </p:sp>
      <p:sp>
        <p:nvSpPr>
          <p:cNvPr id="3" name="投影片編號版面配置區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2F65A-A8E4-4F18-B5C5-6CFBEF69036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19" name="圖片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20" name="圖片 1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圖片 2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6797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148064" y="1705372"/>
            <a:ext cx="2448272" cy="2736304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六大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陷阱</a:t>
            </a:r>
            <a:endParaRPr lang="en-US" altLang="zh-TW" sz="24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+mj-lt"/>
              <a:buAutoNum type="arabicPeriod"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一問一答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質與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否認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專家」的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陷阱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標籤」的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陷阱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誰的錯</a:t>
            </a:r>
          </a:p>
        </p:txBody>
      </p:sp>
      <p:pic>
        <p:nvPicPr>
          <p:cNvPr id="5" name="Picture 3" descr="D:\Tammy品味傳播\2014\bg\blue_img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27847"/>
            <a:ext cx="2926488" cy="26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97707" y="379611"/>
            <a:ext cx="40463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改變製造動機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D:\Tammy品味傳播\2014\bg\blue_img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26" y="2065412"/>
            <a:ext cx="30099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Tammy品味傳播\2014\bg\blue_img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16" y="2281436"/>
            <a:ext cx="2802894" cy="25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>
            <a:hlinkClick r:id="rId6" action="ppaction://hlinksldjump"/>
          </p:cNvPr>
          <p:cNvSpPr txBox="1">
            <a:spLocks noChangeArrowheads="1"/>
          </p:cNvSpPr>
          <p:nvPr/>
        </p:nvSpPr>
        <p:spPr>
          <a:xfrm>
            <a:off x="1404442" y="2975693"/>
            <a:ext cx="1740101" cy="496783"/>
          </a:xfrm>
          <a:prstGeom prst="rect">
            <a:avLst/>
          </a:prstGeom>
        </p:spPr>
        <p:txBody>
          <a:bodyPr lIns="80897" tIns="40449" rIns="80897" bIns="4044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回</a:t>
            </a:r>
            <a:r>
              <a:rPr lang="zh-TW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映式</a:t>
            </a:r>
            <a:r>
              <a:rPr lang="zh-TW" alt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傾聽</a:t>
            </a:r>
            <a:endParaRPr lang="zh-TW" alt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Rectangle 3">
            <a:hlinkClick r:id="rId7" action="ppaction://hlinksldjump"/>
          </p:cNvPr>
          <p:cNvSpPr txBox="1">
            <a:spLocks noChangeArrowheads="1"/>
          </p:cNvSpPr>
          <p:nvPr/>
        </p:nvSpPr>
        <p:spPr>
          <a:xfrm>
            <a:off x="1985591" y="4405278"/>
            <a:ext cx="1080514" cy="476621"/>
          </a:xfrm>
          <a:prstGeom prst="rect">
            <a:avLst/>
          </a:prstGeom>
        </p:spPr>
        <p:txBody>
          <a:bodyPr lIns="80897" tIns="40449" rIns="80897" bIns="4044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做摘要</a:t>
            </a:r>
            <a:endParaRPr lang="zh-TW" alt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Rectangle 3">
            <a:hlinkClick r:id="rId8" action="ppaction://hlinksldjump"/>
          </p:cNvPr>
          <p:cNvSpPr txBox="1">
            <a:spLocks noChangeArrowheads="1"/>
          </p:cNvSpPr>
          <p:nvPr/>
        </p:nvSpPr>
        <p:spPr>
          <a:xfrm>
            <a:off x="6041284" y="2922235"/>
            <a:ext cx="1627854" cy="496783"/>
          </a:xfrm>
          <a:prstGeom prst="rect">
            <a:avLst/>
          </a:prstGeom>
        </p:spPr>
        <p:txBody>
          <a:bodyPr lIns="80897" tIns="40449" rIns="80897" bIns="4044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給予肯定</a:t>
            </a:r>
            <a:endParaRPr lang="zh-TW" alt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Rectangle 3">
            <a:hlinkClick r:id="rId9" action="ppaction://hlinksldjump"/>
          </p:cNvPr>
          <p:cNvSpPr txBox="1">
            <a:spLocks noChangeArrowheads="1"/>
          </p:cNvSpPr>
          <p:nvPr/>
        </p:nvSpPr>
        <p:spPr>
          <a:xfrm>
            <a:off x="5725252" y="4447991"/>
            <a:ext cx="2519950" cy="669191"/>
          </a:xfrm>
          <a:prstGeom prst="rect">
            <a:avLst/>
          </a:prstGeom>
        </p:spPr>
        <p:txBody>
          <a:bodyPr lIns="80897" tIns="40449" rIns="80897" bIns="4044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讓</a:t>
            </a:r>
            <a:r>
              <a:rPr lang="zh-TW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他自己說出來</a:t>
            </a:r>
          </a:p>
        </p:txBody>
      </p:sp>
      <p:pic>
        <p:nvPicPr>
          <p:cNvPr id="24" name="Picture 8" descr="D:\Tammy品味傳播\2014\bg\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88" y="1273324"/>
            <a:ext cx="71437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D:\Tammy品味傳播\2014\bg\0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78310"/>
            <a:ext cx="771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D:\Tammy品味傳播\2014\bg\0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34" y="2497460"/>
            <a:ext cx="7715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D:\Tammy品味傳播\2014\bg\0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58" y="4032312"/>
            <a:ext cx="771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D:\Tammy品味傳播\2014\bg\0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99" y="4009628"/>
            <a:ext cx="771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>
            <a:hlinkClick r:id="rId15" action="ppaction://hlinksldjump"/>
          </p:cNvPr>
          <p:cNvSpPr txBox="1">
            <a:spLocks noChangeArrowheads="1"/>
          </p:cNvSpPr>
          <p:nvPr/>
        </p:nvSpPr>
        <p:spPr>
          <a:xfrm>
            <a:off x="3636690" y="1638639"/>
            <a:ext cx="2088232" cy="496783"/>
          </a:xfrm>
          <a:prstGeom prst="rect">
            <a:avLst/>
          </a:prstGeom>
        </p:spPr>
        <p:txBody>
          <a:bodyPr lIns="80897" tIns="40449" rIns="80897" bIns="4044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2400" b="1" u="sng" dirty="0">
                <a:solidFill>
                  <a:srgbClr val="6F6F6F"/>
                </a:solidFill>
                <a:latin typeface="+mj-ea"/>
                <a:ea typeface="+mj-ea"/>
              </a:rPr>
              <a:t>問開放式問題</a:t>
            </a:r>
          </a:p>
        </p:txBody>
      </p:sp>
      <p:sp>
        <p:nvSpPr>
          <p:cNvPr id="15" name="矩形 14"/>
          <p:cNvSpPr/>
          <p:nvPr/>
        </p:nvSpPr>
        <p:spPr>
          <a:xfrm>
            <a:off x="1115616" y="379611"/>
            <a:ext cx="20313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五種初期策略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3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07825" y="1561356"/>
            <a:ext cx="6845567" cy="2448272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避免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答案會是「是」或「不是」或個案能回答的內容有限的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封閉 式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問題，因為那會增加「一問一答」和「專家」的陷阱，也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阻礙進一步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會談澄清重要資訊的可能。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由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個案說，治療者專心傾聽，並鼓勵他多表達，這會讓個案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覺得很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重要的資訊有機會呈現出來。</a:t>
            </a:r>
          </a:p>
        </p:txBody>
      </p:sp>
      <p:sp>
        <p:nvSpPr>
          <p:cNvPr id="6" name="矩形 5"/>
          <p:cNvSpPr/>
          <p:nvPr/>
        </p:nvSpPr>
        <p:spPr>
          <a:xfrm>
            <a:off x="1016981" y="379611"/>
            <a:ext cx="31229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策略一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開放式問題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4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71600" y="1345332"/>
            <a:ext cx="6845567" cy="2952328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留空白、等待的方式，讓個案知道治療師很想知道他的想法，而非治療師無法承受空白而絮絮不止。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但也要避免過於開放和空泛的問題，開放式問題不是聊天，問題永遠需要方向性和目的性。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但即使使用開放式問題，有時個案的回答仍是相當有限，例如青少年對於在開放的問題常常還是「不知道」，適時的封閉式問題有時也能促進個案的思考，讓會談有所進展。</a:t>
            </a:r>
          </a:p>
        </p:txBody>
      </p:sp>
      <p:sp>
        <p:nvSpPr>
          <p:cNvPr id="7" name="矩形 6"/>
          <p:cNvSpPr/>
          <p:nvPr/>
        </p:nvSpPr>
        <p:spPr>
          <a:xfrm>
            <a:off x="1016981" y="379611"/>
            <a:ext cx="31229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策略一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開放式問題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71600" y="1201316"/>
            <a:ext cx="7056784" cy="4248472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對於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抗拒的個案，避免太早談某一特殊問題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如喝酒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，而從他的生活狀況著手比較合適。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例如：「你不覺得來這裡有必要，不過你的家人希望你來談一談，等會兒我會討論是怎麼回事，不過我希望能多了解你一些，像是你目前的生活、你的休閒興趣、你的個性想法等」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例：今天怎麼會來這裡？ 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例：我知道你在處理糖尿病上碰到一些問題，告訴我發生什麼事？ 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例：我認為先了解你為何會來參加這個心臟病治療計畫會是個好的開始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例：你爸爸擔心你最近的情況如何。就你所知，你爸爸為何會對此這麼關心呢？ </a:t>
            </a:r>
          </a:p>
        </p:txBody>
      </p:sp>
      <p:sp>
        <p:nvSpPr>
          <p:cNvPr id="7" name="矩形 6"/>
          <p:cNvSpPr/>
          <p:nvPr/>
        </p:nvSpPr>
        <p:spPr>
          <a:xfrm>
            <a:off x="1016981" y="379611"/>
            <a:ext cx="31229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策略一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開放式問題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9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60095" y="2103889"/>
            <a:ext cx="4823698" cy="57778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以下句子是典型封閉式的問句，請大家試著發揮想像力，將它轉成開放式問句。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03957" y="3033327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17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你平常每次喝酒時會喝多少酒？</a:t>
            </a:r>
          </a:p>
        </p:txBody>
      </p:sp>
      <p:sp>
        <p:nvSpPr>
          <p:cNvPr id="10" name="圓角矩形 9">
            <a:hlinkClick r:id="rId4" action="ppaction://hlinksldjump"/>
          </p:cNvPr>
          <p:cNvSpPr/>
          <p:nvPr/>
        </p:nvSpPr>
        <p:spPr>
          <a:xfrm>
            <a:off x="7008907" y="3042385"/>
            <a:ext cx="946882" cy="415228"/>
          </a:xfrm>
          <a:prstGeom prst="roundRect">
            <a:avLst/>
          </a:prstGeom>
          <a:solidFill>
            <a:srgbClr val="0099CC"/>
          </a:solidFill>
          <a:effectLst>
            <a:softEdge rad="1270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03957" y="4146903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17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今天你在學校過得好嗎？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endParaRPr lang="zh-TW" altLang="zh-TW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圓角矩形 8">
            <a:hlinkClick r:id="rId4" action="ppaction://hlinksldjump"/>
          </p:cNvPr>
          <p:cNvSpPr/>
          <p:nvPr/>
        </p:nvSpPr>
        <p:spPr>
          <a:xfrm>
            <a:off x="7019847" y="4214570"/>
            <a:ext cx="946882" cy="408218"/>
          </a:xfrm>
          <a:prstGeom prst="roundRect">
            <a:avLst/>
          </a:prstGeom>
          <a:solidFill>
            <a:srgbClr val="0099CC"/>
          </a:solidFill>
          <a:effectLst>
            <a:softEdge rad="1270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103957" y="3384983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lang="zh-TW" altLang="zh-TW" sz="1500" b="1" dirty="0">
              <a:solidFill>
                <a:srgbClr val="FF99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103957" y="3678029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lang="zh-TW" altLang="zh-TW" sz="1500" b="1" dirty="0">
              <a:solidFill>
                <a:srgbClr val="FF99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103957" y="4498559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lang="zh-TW" altLang="zh-TW" sz="1500" b="1" dirty="0">
              <a:solidFill>
                <a:srgbClr val="FF99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92068" y="4512580"/>
            <a:ext cx="3516839" cy="22041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492068" y="3501180"/>
            <a:ext cx="3516839" cy="22041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 descr="D:\Tammy品味傳播\2014\bg\blue_img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8813"/>
            <a:ext cx="2016224" cy="18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954460" y="379611"/>
            <a:ext cx="3248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團體討論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72729"/>
            <a:ext cx="6337076" cy="4177059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+mj-ea"/>
                <a:ea typeface="+mj-ea"/>
              </a:rPr>
              <a:t>完成</a:t>
            </a:r>
            <a:r>
              <a:rPr lang="zh-TW" altLang="zh-TW" sz="2000" b="1" dirty="0">
                <a:solidFill>
                  <a:srgbClr val="C00000"/>
                </a:solidFill>
                <a:latin typeface="+mj-ea"/>
                <a:ea typeface="+mj-ea"/>
              </a:rPr>
              <a:t>本課程的學</a:t>
            </a:r>
            <a:r>
              <a:rPr lang="zh-TW" altLang="en-US" sz="2000" b="1" dirty="0">
                <a:solidFill>
                  <a:srgbClr val="C00000"/>
                </a:solidFill>
                <a:latin typeface="+mj-ea"/>
                <a:ea typeface="+mj-ea"/>
              </a:rPr>
              <a:t>習後，</a:t>
            </a:r>
            <a:r>
              <a:rPr lang="zh-TW" altLang="zh-TW" sz="2000" b="1" dirty="0">
                <a:solidFill>
                  <a:srgbClr val="C00000"/>
                </a:solidFill>
                <a:latin typeface="+mj-ea"/>
                <a:ea typeface="+mj-ea"/>
              </a:rPr>
              <a:t>應</a:t>
            </a:r>
            <a:r>
              <a:rPr lang="zh-TW" altLang="en-US" sz="2000" b="1" dirty="0">
                <a:solidFill>
                  <a:srgbClr val="C00000"/>
                </a:solidFill>
                <a:latin typeface="+mj-ea"/>
                <a:ea typeface="+mj-ea"/>
              </a:rPr>
              <a:t>能</a:t>
            </a:r>
            <a:r>
              <a:rPr lang="zh-TW" altLang="zh-TW" sz="2000" b="1" dirty="0">
                <a:solidFill>
                  <a:srgbClr val="C00000"/>
                </a:solidFill>
                <a:latin typeface="+mj-ea"/>
                <a:ea typeface="+mj-ea"/>
              </a:rPr>
              <a:t>學習到</a:t>
            </a:r>
            <a:r>
              <a:rPr lang="zh-TW" altLang="zh-TW" sz="2000" b="1" dirty="0" smtClean="0">
                <a:solidFill>
                  <a:srgbClr val="C00000"/>
                </a:solidFill>
                <a:latin typeface="+mj-ea"/>
                <a:ea typeface="+mj-ea"/>
              </a:rPr>
              <a:t>：</a:t>
            </a:r>
            <a:endParaRPr lang="en-US" altLang="zh-TW" sz="20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zh-TW" sz="24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行為改變的階段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激發行為改變動機的方法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動機式晤談原則之所以能促進行為改變的原理、進行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原則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、初開始進行動機式晤談的可能遭遇的困難和解決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策略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、治療者如何覺察個案展現改變動機、如何量性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評估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行為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改變階段、如何處理阻抗、以及對於具有初步改變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機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的個案如何強化他們對改變的承諾。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l"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從進行團體演練中習得動機式晤談中常見的策略，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包括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問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開放式問題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、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回映式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傾</a:t>
            </a: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聽、給予肯定、做摘要等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0000" y="230078"/>
            <a:ext cx="20313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課程目標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60095" y="2103889"/>
            <a:ext cx="4823698" cy="57778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zh-TW" sz="1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以下句子是典型封閉式的問句，請大家試著發揮想像力，將它轉成開放式問句。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03957" y="3033327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17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你平常每次喝酒時會喝多少酒？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7008907" y="3042385"/>
            <a:ext cx="946882" cy="415228"/>
          </a:xfrm>
          <a:prstGeom prst="roundRect">
            <a:avLst/>
          </a:prstGeom>
          <a:solidFill>
            <a:srgbClr val="0099CC"/>
          </a:solidFill>
          <a:effectLst>
            <a:softEdge rad="1270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03957" y="4146903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zh-TW" sz="17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今天你在學校過得好嗎？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endParaRPr lang="zh-TW" altLang="zh-TW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19847" y="4214570"/>
            <a:ext cx="946882" cy="408218"/>
          </a:xfrm>
          <a:prstGeom prst="roundRect">
            <a:avLst/>
          </a:prstGeom>
          <a:solidFill>
            <a:srgbClr val="0099CC"/>
          </a:solidFill>
          <a:effectLst>
            <a:softEdge rad="12700"/>
          </a:effectLst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</a:t>
            </a:r>
            <a:endParaRPr lang="en-US" altLang="zh-TW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103957" y="3384983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lang="zh-TW" altLang="zh-TW" sz="1500" b="1" dirty="0">
              <a:solidFill>
                <a:srgbClr val="FF99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103957" y="3678029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lang="zh-TW" altLang="zh-TW" sz="1500" b="1" dirty="0">
              <a:solidFill>
                <a:srgbClr val="FF99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103957" y="4498559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ü"/>
              <a:defRPr/>
            </a:pPr>
            <a:endParaRPr lang="zh-TW" altLang="zh-TW" sz="1500" b="1" dirty="0">
              <a:solidFill>
                <a:srgbClr val="FF9900"/>
              </a:solidFill>
            </a:endParaRPr>
          </a:p>
        </p:txBody>
      </p:sp>
      <p:pic>
        <p:nvPicPr>
          <p:cNvPr id="18" name="Picture 2" descr="D:\Tammy品味傳播\2014\bg\blue_img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8813"/>
            <a:ext cx="2016224" cy="180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464422" y="3436934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zh-TW" sz="1500" b="1" dirty="0">
                <a:solidFill>
                  <a:srgbClr val="FF9900"/>
                </a:solidFill>
              </a:rPr>
              <a:t>例一：你在一般喝酒時情況是怎樣呢？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64422" y="4464000"/>
            <a:ext cx="3915890" cy="351656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zh-TW" sz="1500" b="1" dirty="0">
                <a:solidFill>
                  <a:srgbClr val="FF9900"/>
                </a:solidFill>
              </a:rPr>
              <a:t>你今天在學校中午和別人聊些什麼呢？</a:t>
            </a:r>
          </a:p>
        </p:txBody>
      </p:sp>
      <p:sp>
        <p:nvSpPr>
          <p:cNvPr id="22" name="矩形 21"/>
          <p:cNvSpPr/>
          <p:nvPr/>
        </p:nvSpPr>
        <p:spPr>
          <a:xfrm>
            <a:off x="3492068" y="4512580"/>
            <a:ext cx="3516839" cy="220416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954460" y="379611"/>
            <a:ext cx="3248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團體討論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5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561356"/>
            <a:ext cx="6845567" cy="212670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聽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者除專心聽說出的字眼外，還要對說者的「原意」提出合理假設，再將此假設以敘述方式「回映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」。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重複說者話中的一兩字、或以新的字眼表達個案的原意。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當說者表達出改變的意思時，一定要加以回映。</a:t>
            </a:r>
          </a:p>
        </p:txBody>
      </p:sp>
      <p:sp>
        <p:nvSpPr>
          <p:cNvPr id="7" name="矩形 6"/>
          <p:cNvSpPr/>
          <p:nvPr/>
        </p:nvSpPr>
        <p:spPr>
          <a:xfrm>
            <a:off x="1215751" y="379611"/>
            <a:ext cx="27254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回映式傾聽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8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7" y="553243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594893"/>
            <a:ext cx="6845567" cy="284678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必須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先從個案的談話中形成假設，以回應式傾聽回應，以證實或推翻假設，例如對於個案對於來接受治療的抱怨，可能有以下假設：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「我不確定我想接受治療，那可能是在浪費我的時間」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「我不確定我想來這裡」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「令我生氣的是我爸媽逼我來這裡」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「我不確定我能相信諮商師」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針對你的假設，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以回映式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傾聽來澄清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2363" y="379611"/>
            <a:ext cx="33522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如何進行回映式傾聽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2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561356"/>
            <a:ext cx="6845567" cy="1910679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為了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鼓勵個案多說一些，以呈現他比較深層的想法和感受，此時最合宜的反映式傾聽是：「你不確定自己是否想來這裡。」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以直敘句表達，非疑問句，因為會產生不同效果，例如如果諮商師說：「你是不是不確定自己想來這裡？」則個案的回答可能讓會談的方向離改變更遙遠。</a:t>
            </a:r>
          </a:p>
        </p:txBody>
      </p:sp>
      <p:sp>
        <p:nvSpPr>
          <p:cNvPr id="7" name="矩形 6"/>
          <p:cNvSpPr/>
          <p:nvPr/>
        </p:nvSpPr>
        <p:spPr>
          <a:xfrm>
            <a:off x="902363" y="379611"/>
            <a:ext cx="33522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如何進行回映式傾聽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9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255875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常用的回映式傾聽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句型：</a:t>
            </a: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「所以你覺得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「聽起來你的意思是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「你不確定是否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這些句型可作為標準句型，但需要做個別化的改變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2363" y="379611"/>
            <a:ext cx="33522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如何進行回映式傾聽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4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34815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式傾聽依情況需要而有深淺不同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程度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諮商剛開始和快結束時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較表淺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傾聽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在諮商核心時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較深入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傾聽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在個案情緒不穩定時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較表淺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傾聽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越不確定個案所說的意思時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sym typeface="Wingdings" pitchFamily="2" charset="2"/>
              </a:rPr>
              <a:t>越應使用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較表淺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式傾聽</a:t>
            </a:r>
          </a:p>
        </p:txBody>
      </p:sp>
      <p:sp>
        <p:nvSpPr>
          <p:cNvPr id="7" name="矩形 6"/>
          <p:cNvSpPr/>
          <p:nvPr/>
        </p:nvSpPr>
        <p:spPr>
          <a:xfrm>
            <a:off x="902363" y="379611"/>
            <a:ext cx="33522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如何進行回映式傾聽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90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298513"/>
            <a:ext cx="6845567" cy="386324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依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反應深淺不同：</a:t>
            </a:r>
          </a:p>
          <a:p>
            <a:pPr marL="744550" lvl="2" indent="-34290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p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5" action="ppaction://hlinksldjump"/>
              </a:rPr>
              <a:t>簡單式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5" action="ppaction://hlinksldjump"/>
              </a:rPr>
              <a:t>的回映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5" action="ppaction://hlinksldjump"/>
              </a:rPr>
              <a:t>式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5" action="ppaction://hlinksldjump"/>
              </a:rPr>
              <a:t>傾聽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744550" lvl="2" indent="-34290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p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6" action="ppaction://hlinksldjump"/>
              </a:rPr>
              <a:t>複雜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6" action="ppaction://hlinksldjump"/>
              </a:rPr>
              <a:t>式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6" action="ppaction://hlinksldjump"/>
              </a:rPr>
              <a:t>的回映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6" action="ppaction://hlinksldjump"/>
              </a:rPr>
              <a:t>式傾聽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依反應的強度不同：</a:t>
            </a: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p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7" action="ppaction://hlinksldjump"/>
              </a:rPr>
              <a:t>強化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7" action="ppaction://hlinksldjump"/>
              </a:rPr>
              <a:t>的回映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7" action="ppaction://hlinksldjump"/>
              </a:rPr>
              <a:t>式傾聽（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7" action="ppaction://hlinksldjump"/>
              </a:rPr>
              <a:t>overstatement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7" action="ppaction://hlinksldjump"/>
              </a:rPr>
              <a:t>）</a:t>
            </a:r>
            <a:endParaRPr lang="en-US" altLang="zh-TW" sz="1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p"/>
              <a:defRPr/>
            </a:pP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8" action="ppaction://hlinksldjump"/>
              </a:rPr>
              <a:t>略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8" action="ppaction://hlinksldjump"/>
              </a:rPr>
              <a:t>有不及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8" action="ppaction://hlinksldjump"/>
              </a:rPr>
              <a:t>的回映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8" action="ppaction://hlinksldjump"/>
              </a:rPr>
              <a:t>式傾聽（</a:t>
            </a:r>
            <a:r>
              <a:rPr lang="en-US" altLang="zh-TW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8" action="ppaction://hlinksldjump"/>
              </a:rPr>
              <a:t>understatement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8" action="ppaction://hlinksldjump"/>
              </a:rPr>
              <a:t>）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9" action="ppaction://hlinksldjump"/>
              </a:rPr>
              <a:t>雙向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9" action="ppaction://hlinksldjump"/>
              </a:rPr>
              <a:t>的回映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9" action="ppaction://hlinksldjump"/>
              </a:rPr>
              <a:t>式傾聽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10" action="ppaction://hlinksldjump"/>
              </a:rPr>
              <a:t>利用比喻來</a:t>
            </a:r>
            <a:r>
              <a:rPr lang="zh-TW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10" action="ppaction://hlinksldjump"/>
              </a:rPr>
              <a:t>做回映</a:t>
            </a:r>
            <a:r>
              <a:rPr lang="zh-TW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hlinkClick r:id="rId10" action="ppaction://hlinksldjump"/>
              </a:rPr>
              <a:t>式傾聽</a:t>
            </a:r>
            <a:endParaRPr lang="zh-TW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7971" y="379611"/>
            <a:ext cx="33409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回映式傾聽基本上分為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81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師以個案的話做回應，並未多增加字詞，也未把會談多加入不同的元素或重點，但能傳遞諮商師對於個案談話的專注和興趣，讓會談能持續。例如：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個案：「我不確定來這裡是否在浪費我的時間」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諮商師：「你不確定」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對於個案比較長的敘述做摘要，也屬於簡單式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式傾聽（後詳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）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1130" y="379611"/>
            <a:ext cx="29546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簡單式的回映式傾聽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5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不只是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以個案的話回應，還依諮商師對於個案的話裡面的意思做出假設而重新架構會談內容，讓會談的進行更往探索和改變的方向進行，例如：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個案：「我如果不來，我爸媽又會發脾氣。」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諮商師：「你對於別人為你做決定感到挫折。」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將個案說的話稍做改變，把裡面你認為重要的意義換個面貌來彰顯出來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(paraphrase)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，也屬於這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種回映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式傾聽。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1130" y="379611"/>
            <a:ext cx="29546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複雜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式的回映式傾聽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4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494855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將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個案的談話中具有阻抗或過於絕對的成分，以放大的方式反應回去。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若個案認為自己原本的意思未達如此強烈程度，他會嘗試調整說法，讓會談回到比較能改變的方向；若個案認為諮商師說的就是自己的意思而未做調整，則諮商師作了恰如其分的回應，例如：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個案：「我不確定來這裡是否在浪費時間」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諮商師：「所以你的意思是說，你覺得一切都過得很好。」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若使用不好，容易令個案感覺到被挑釁。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9836" y="379611"/>
            <a:ext cx="60404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強化的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的回映式傾聽</a:t>
            </a:r>
            <a:endParaRPr lang="en-US" altLang="zh-TW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(overstatement or amplified statement)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5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93863"/>
            <a:ext cx="6119465" cy="2543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要改變一個持續時間已久的行為是不容易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每個人都有明知道需要改變但一直拖延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改變的行為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要改變需要足夠的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動機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60000" y="379611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行為與改變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2270719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將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個案的談話中諮商師認為有必要繼續討論的成分，以相等或略低於個案原本意思強度的方式反應回去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能導致會談繼續，且能讓會談進入比較深的層面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諮商師可應用「追隨」和「引導」等兩種不同的技巧。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8008" y="379611"/>
            <a:ext cx="36599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略有不及的回映式傾聽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</a:p>
          <a:p>
            <a:pPr algn="ctr">
              <a:defRPr/>
            </a:pP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understatment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7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56686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追隨」：治療師的回應略跟在個案的會談後面，以讓目前會談呈現更多意義。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例如諮商師對個案說：「你對於你爸媽帶你來這裡覺得困擾。」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「引導」：治療師的回應略跑在個案的會談前面，以引導會談往新的層面進行，尤其是個案未覺察的思想層面。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例如諮商師對個案說：「你對於你爸媽為何要帶你來這裡覺得很奇怪，你也許會有興趣弄清楚是為什麼。」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8008" y="379611"/>
            <a:ext cx="365997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略有不及的回映式傾聽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</a:p>
          <a:p>
            <a:pPr algn="ctr">
              <a:defRPr/>
            </a:pP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understatment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利用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個案所說到關於一件事情正反兩方面的觀點，來彰顯個案的猶豫。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典型說法：「一方面你覺得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另一方面你又覺得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」，例如：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「所以一方面你不想來這裡，另一方面，你知道在不需要來這裡之前，有些事是需要改變的」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可伴隨手勢來強化想法上的兩極。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通常會把有利於會談進一步進行或產生改變的一項放後面。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4557" y="379611"/>
            <a:ext cx="26468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雙向的回映式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傾聽</a:t>
            </a:r>
            <a:endParaRPr lang="en-US" altLang="zh-TW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(double-sided)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02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保留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個案的話的本質，以一個新的方式表達，讓個案能有新的體會，例如：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「（來參加會談）就像是你被強迫要求參加一個遊戲，卻沒人告訴你規則和計分方式為何。」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藉由這樣熟悉的比喻可讓個案在覺得輕鬆之下做出新的決策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6778" y="379611"/>
            <a:ext cx="32624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比喻做回</a:t>
            </a: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映式傾聽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3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8"/>
            <a:ext cx="6845567" cy="1550620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在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嘗試個案的想法過程中持續擁有「猜測」的活力。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即使猜測錯誤，個案在聽到距離自己真實想法有偏差的回映式傾聽，也會做補充和修正自己的說法，這會讓會談有新的進展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890" y="379611"/>
            <a:ext cx="35702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做回映式傾聽時諮商師要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0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Tammy品味傳播\2014\bg\blue_img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6896"/>
            <a:ext cx="2088232" cy="18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76718" y="1345332"/>
            <a:ext cx="4967690" cy="3600400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1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下的練習，是要鼓勵學員在聽到個案一段話後，如何從字面意思發展出「不同意思的」回映式傾聽。例如個案說：「這樣的生活是很有趣，但也要付出代價。我已經不能再繼續這樣的生活了。」學員可能做這樣「不同意思的」回應：</a:t>
            </a:r>
          </a:p>
          <a:p>
            <a:pPr lvl="1">
              <a:buFont typeface="+mj-lt"/>
              <a:buAutoNum type="arabicPeriod"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你過去過了一段快樂的時光。</a:t>
            </a:r>
          </a:p>
          <a:p>
            <a:pPr lvl="1">
              <a:buFont typeface="+mj-lt"/>
              <a:buAutoNum type="arabicPeriod"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你擔心可能有什麼事會發生。</a:t>
            </a:r>
          </a:p>
          <a:p>
            <a:pPr lvl="1">
              <a:buFont typeface="+mj-lt"/>
              <a:buAutoNum type="arabicPeriod"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是做改變的時候了。</a:t>
            </a:r>
          </a:p>
          <a:p>
            <a:pPr marL="0" indent="0">
              <a:buNone/>
            </a:pP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16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以下請</a:t>
            </a:r>
            <a:r>
              <a:rPr lang="zh-TW" altLang="zh-TW" sz="1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嘗試對這段話做至少三種「不同意思的」回映式傾聽。</a:t>
            </a:r>
          </a:p>
          <a:p>
            <a:pPr marL="0" indent="0">
              <a:buNone/>
            </a:pPr>
            <a:r>
              <a:rPr lang="zh-TW" altLang="zh-TW" sz="1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「我最近心情很糟糕。我試著以喝酒以外的方法幫忙自己過得好一些，可是除了喝幾杯以外，什麼方法都沒幫上忙。」</a:t>
            </a:r>
          </a:p>
        </p:txBody>
      </p:sp>
      <p:sp>
        <p:nvSpPr>
          <p:cNvPr id="6" name="矩形 5"/>
          <p:cNvSpPr/>
          <p:nvPr/>
        </p:nvSpPr>
        <p:spPr>
          <a:xfrm>
            <a:off x="1187624" y="379611"/>
            <a:ext cx="19383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團體討論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2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Tammy品味傳播\2014\bg\blue_img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6896"/>
            <a:ext cx="2088232" cy="18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76718" y="967290"/>
            <a:ext cx="4967690" cy="4356484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以下的練習，是要鼓勵學員在聽到個案一段話後，如何比較深層的回映式傾聽，例如：個案說：「這樣的生活是很有趣，但也要付出代價。我已經不能再繼續這樣的生活了。」各種不同形式</a:t>
            </a:r>
            <a:r>
              <a:rPr lang="zh-TW" altLang="zh-TW" sz="1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的深層回映式傾聽可以是：</a:t>
            </a:r>
          </a:p>
          <a:p>
            <a:pPr marL="400050" lvl="1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轉譯形式的深層回映式傾聽：「所以付出一些代價才得到歡樂。」</a:t>
            </a:r>
          </a:p>
          <a:p>
            <a:pPr marL="400050" lvl="1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放大形式的深層回映式傾聽：「你經歷了一段非常美好的時光」。</a:t>
            </a:r>
          </a:p>
          <a:p>
            <a:pPr marL="400050" lvl="1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雙向形式的深層回映式傾聽：「一方面你經歷過一段不錯的生活，另一方面，你覺得這樣的生活已經需要做改變了」。</a:t>
            </a:r>
          </a:p>
          <a:p>
            <a:pPr marL="400050" lvl="1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情感形式的深層回映式傾聽：「你有點擔心接下來要何去何從」。</a:t>
            </a:r>
          </a:p>
          <a:p>
            <a:pPr marL="0" indent="0">
              <a:buNone/>
            </a:pP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以下的例子，請嘗試進行各種不同形式的深層回映式傾聽：</a:t>
            </a:r>
          </a:p>
          <a:p>
            <a:pPr marL="400050" lvl="1" indent="0">
              <a:buNone/>
            </a:pPr>
            <a:r>
              <a:rPr lang="zh-TW" altLang="zh-TW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「我最近心情很糟糕。我試著以喝酒以外的方法幫忙自己過得好一些，可是除了喝幾杯以外，什麼方法都沒幫上忙。」</a:t>
            </a:r>
          </a:p>
        </p:txBody>
      </p:sp>
      <p:sp>
        <p:nvSpPr>
          <p:cNvPr id="7" name="矩形 6"/>
          <p:cNvSpPr/>
          <p:nvPr/>
        </p:nvSpPr>
        <p:spPr>
          <a:xfrm>
            <a:off x="1187624" y="379611"/>
            <a:ext cx="19383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團體討論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2270719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過去可能許多想改變但失敗的經驗，導致改變的信心不足，跟著覺得改變是不可能的而抗拒改變。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動機式晤談希望能增進個案成功改變的自我效能。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「肯定」是表達讚許或表示了解的話。</a:t>
            </a:r>
          </a:p>
        </p:txBody>
      </p:sp>
      <p:sp>
        <p:nvSpPr>
          <p:cNvPr id="7" name="矩形 6"/>
          <p:cNvSpPr/>
          <p:nvPr/>
        </p:nvSpPr>
        <p:spPr>
          <a:xfrm>
            <a:off x="947976" y="379611"/>
            <a:ext cx="2417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給予肯定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8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273324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原則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如果缺乏真誠，會令個案覺得不愉快，例如拿每個人都自然會做的事來肯定，就達不到效果。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肯定要針對個案的「行為」，不要放在態度、決定或是目標。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避免以「我覺得」、「我認為」來開頭，而是以「你」來進行肯定。</a:t>
            </a:r>
          </a:p>
        </p:txBody>
      </p:sp>
      <p:sp>
        <p:nvSpPr>
          <p:cNvPr id="6" name="矩形 5"/>
          <p:cNvSpPr/>
          <p:nvPr/>
        </p:nvSpPr>
        <p:spPr>
          <a:xfrm>
            <a:off x="947976" y="379611"/>
            <a:ext cx="2417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給予肯定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9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273324"/>
            <a:ext cx="6845567" cy="3566863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原則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直接敘述肯定，而非當成評估的結果。例如避免說：「比起誰誰誰，你的努力非常值得讚賞」。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肯定正向做到的，而非不足的部份，例如避免說：「你很努力不去喝酒」，比較適合說：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367646" lvl="1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「雖然誘惑很大，你還是能夠幫自己做出好的決定，像是不喝酒」，並且最好跟著加上後續的問題，來開啟進一步討論的機會，例如：「你是如何幫忙自己維持不喝酒的狀態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?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7976" y="379611"/>
            <a:ext cx="2417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給予肯定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92000"/>
            <a:ext cx="6047457" cy="2543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然而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對於有成癮行為或有害健康行為的成人個案來說，極難從外界給予回饋物來改變個案的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動機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想想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自己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zh-TW" altLang="en-US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要改變這些行為，往往需要個案自發有改變的動機</a:t>
            </a:r>
            <a:r>
              <a:rPr lang="zh-TW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。</a:t>
            </a:r>
            <a:endParaRPr lang="zh-TW" altLang="en-US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18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07603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行為與改變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273324"/>
            <a:ext cx="6845567" cy="3528392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原則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可以藉由和個案討論過去未成功的改變嘗試，即使是失敗的經驗，都能經由重新架構，呈現出個案值得肯定的經驗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即使是抗拒改變的行為，也能經由重新架構，呈現值得肯定的經驗，例如：「我瞭解，來到這裡接受會談，對你來說是多麼不容易的事，你跨出了一大步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需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記得：給予肯定不是會談的終點，而是開端，給予肯定之後，接續的問題有利於進行進一步的</a:t>
            </a: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澄清</a:t>
            </a:r>
            <a:endParaRPr lang="en-US" altLang="zh-TW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例如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使用以「你是如何</a:t>
            </a:r>
            <a:r>
              <a:rPr lang="en-US" altLang="zh-TW" sz="1800" b="1" dirty="0">
                <a:solidFill>
                  <a:srgbClr val="002060"/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」或「你做了哪些努力來</a:t>
            </a:r>
            <a:r>
              <a:rPr lang="en-US" altLang="zh-TW" sz="1800" b="1" dirty="0">
                <a:solidFill>
                  <a:srgbClr val="002060"/>
                </a:solidFill>
                <a:latin typeface="+mj-ea"/>
                <a:ea typeface="+mj-ea"/>
              </a:rPr>
              <a:t>…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」來進一步肯定和澄清</a:t>
            </a: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努力</a:t>
            </a:r>
            <a:endParaRPr lang="zh-TW" altLang="en-US" sz="1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7976" y="379611"/>
            <a:ext cx="24176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策略三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給予肯定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345332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一：在控制飲食方面你已經很努力，聽起來有些成果你做的很好，不再吸食快克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二：很佩服妳的努力，和為小孩做這麼多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三：你們兩人都是非常好的父母，我相信那對你們很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重要。</a:t>
            </a: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四：很欣賞你下了那麼多苦功，在這種情形下你還很堅強，我了解抽菸真的讓你受到傷害。</a:t>
            </a:r>
          </a:p>
        </p:txBody>
      </p:sp>
      <p:sp>
        <p:nvSpPr>
          <p:cNvPr id="7" name="矩形 6"/>
          <p:cNvSpPr/>
          <p:nvPr/>
        </p:nvSpPr>
        <p:spPr>
          <a:xfrm>
            <a:off x="1101862" y="379611"/>
            <a:ext cx="2109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給予肯定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0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273324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把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曾討論過的材料串接起來，亦即協助個案重整他的經驗，引發個案說出有動機的話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串接的特質有助於彰顯個案矛盾的心態，並協助個案去檢討矛盾雙方利弊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好的摘要應簡潔、具有選擇性，選擇能引發矛盾、產生願意改變的言談、協助個案「往前走」的片段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通常會結尾於「重新架構的目標」上。</a:t>
            </a:r>
          </a:p>
        </p:txBody>
      </p:sp>
      <p:sp>
        <p:nvSpPr>
          <p:cNvPr id="7" name="矩形 6"/>
          <p:cNvSpPr/>
          <p:nvPr/>
        </p:nvSpPr>
        <p:spPr>
          <a:xfrm>
            <a:off x="1101865" y="379611"/>
            <a:ext cx="21098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策略四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做摘要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4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蒐集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性摘要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(collective) 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：將個案所談及的資訊中選擇重要部分蒐集起來，回饋給個案，協助會談能繼續進行。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連結性摘要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(linking) 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：特別在聽到個案的說詞與之前他說的有所矛盾時，連結起來做摘要。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轉移性摘要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(transitional) 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：用以選擇或改變會談方向。</a:t>
            </a:r>
          </a:p>
        </p:txBody>
      </p:sp>
      <p:sp>
        <p:nvSpPr>
          <p:cNvPr id="7" name="矩形 6"/>
          <p:cNvSpPr/>
          <p:nvPr/>
        </p:nvSpPr>
        <p:spPr>
          <a:xfrm>
            <a:off x="852458" y="379611"/>
            <a:ext cx="38635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策略四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三種型態的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做摘要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4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7" y="1450877"/>
            <a:ext cx="5694014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讓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我看看是否能夠了解你抽菸的原因，這是剛剛你所談過的。你覺得抽菸有它的重要性，可享受放鬆感，在忙碌時可以忘掉很多事。你知道你爸爸抽菸出了一些事，雖然機會不大，你知道抽菸可能會帶給自己某種程度的風險。你說你無法想像自己能改變，但是你也希望能戒掉。</a:t>
            </a:r>
          </a:p>
        </p:txBody>
      </p:sp>
      <p:sp>
        <p:nvSpPr>
          <p:cNvPr id="7" name="矩形 6"/>
          <p:cNvSpPr/>
          <p:nvPr/>
        </p:nvSpPr>
        <p:spPr>
          <a:xfrm>
            <a:off x="1115616" y="379611"/>
            <a:ext cx="14943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做摘要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70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團體討論 </a:t>
            </a:r>
            <a:r>
              <a:rPr lang="en-US" altLang="zh-TW" smtClean="0"/>
              <a:t>(</a:t>
            </a:r>
            <a:r>
              <a:rPr lang="zh-TW" altLang="en-US" smtClean="0"/>
              <a:t>五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3" name="投影片編號版面配置區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2F65A-A8E4-4F18-B5C5-6CFBEF690362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9" name="圖片 18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20" name="圖片 19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圖片 20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8570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4730B-CDA7-46A5-A9BA-AC073F000808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845567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表達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動機的語句</a:t>
            </a:r>
          </a:p>
          <a:p>
            <a:pPr marL="682771" lvl="2" indent="-315125" fontAlgn="auto">
              <a:spcAft>
                <a:spcPts val="0"/>
              </a:spcAft>
              <a:buClr>
                <a:srgbClr val="95D2EE"/>
              </a:buClr>
              <a:buFont typeface="+mj-lt"/>
              <a:buAutoNum type="arabicPeriod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對問題的認知</a:t>
            </a:r>
            <a:endParaRPr lang="en-US" altLang="zh-TW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682771" lvl="2" indent="-315125" fontAlgn="auto">
              <a:spcAft>
                <a:spcPts val="0"/>
              </a:spcAft>
              <a:buClr>
                <a:srgbClr val="95D2EE"/>
              </a:buClr>
              <a:buFont typeface="+mj-lt"/>
              <a:buAutoNum type="arabicPeriod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對問題的關心</a:t>
            </a:r>
            <a:endParaRPr lang="en-US" altLang="zh-TW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682771" lvl="2" indent="-315125" fontAlgn="auto">
              <a:spcAft>
                <a:spcPts val="0"/>
              </a:spcAft>
              <a:buClr>
                <a:srgbClr val="95D2EE"/>
              </a:buClr>
              <a:buFont typeface="+mj-lt"/>
              <a:buAutoNum type="arabicPeriod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直接或間接的改變意圖</a:t>
            </a:r>
            <a:endParaRPr lang="en-US" altLang="zh-TW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682771" lvl="2" indent="-315125" fontAlgn="auto">
              <a:spcAft>
                <a:spcPts val="0"/>
              </a:spcAft>
              <a:buClr>
                <a:srgbClr val="95D2EE"/>
              </a:buClr>
              <a:buFont typeface="+mj-lt"/>
              <a:buAutoNum type="arabicPeriod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對改變的樂觀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整合前四種策略來著手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55576" y="379611"/>
            <a:ext cx="47868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策略五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讓個案自己說出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想要改變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5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4730B-CDA7-46A5-A9BA-AC073F000808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2669828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關鍵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技巧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hlinkClick r:id="rId4" action="ppaction://hlinksldjump"/>
              </a:rPr>
              <a:t>直接發問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800" b="1" u="sng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正反考量</a:t>
            </a:r>
            <a:endParaRPr lang="en-US" altLang="zh-TW" sz="1800" b="1" u="sng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hlinkClick r:id="rId5" action="ppaction://hlinksldjump"/>
              </a:rPr>
              <a:t>進一步說明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hlinkClick r:id="rId6" action="ppaction://hlinksldjump"/>
              </a:rPr>
              <a:t>假設極端</a:t>
            </a: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58068" y="1810937"/>
            <a:ext cx="2525837" cy="1550619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5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7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hlinkClick r:id="rId7" action="ppaction://hlinksldjump"/>
              </a:rPr>
              <a:t>往回看</a:t>
            </a:r>
            <a:endParaRPr lang="en-US" altLang="zh-TW" sz="17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7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hlinkClick r:id="rId8" action="ppaction://hlinksldjump"/>
              </a:rPr>
              <a:t>往前看</a:t>
            </a:r>
            <a:endParaRPr lang="en-US" altLang="zh-TW" sz="17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lvl="1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u"/>
              <a:defRPr/>
            </a:pPr>
            <a:r>
              <a:rPr lang="zh-TW" altLang="en-US" sz="17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hlinkClick r:id="rId9" action="ppaction://hlinksldjump"/>
              </a:rPr>
              <a:t>探索目標</a:t>
            </a:r>
            <a:endParaRPr lang="zh-TW" altLang="en-US" sz="17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55576" y="379611"/>
            <a:ext cx="47868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策略五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讓個案自己說出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{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想要改變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3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5405982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你希望事情有怎樣的不同？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「如果妳做改變，事情會如何改善？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「我們剛才談了那麼多，下一步你有何想法？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」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「現在你有想做些什麼嗎？」</a:t>
            </a:r>
          </a:p>
        </p:txBody>
      </p:sp>
      <p:sp>
        <p:nvSpPr>
          <p:cNvPr id="7" name="矩形 6"/>
          <p:cNvSpPr/>
          <p:nvPr/>
        </p:nvSpPr>
        <p:spPr>
          <a:xfrm>
            <a:off x="1043608" y="379611"/>
            <a:ext cx="14157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直接發問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7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413594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當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個案說出帶有想改變的話時，請個案進一步說明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「你說到把該花在買東西的錢花在賭博上，說說看最近一次是什麼情況？」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「你會如何對孩子大發脾氣？說說看最近一次發生的情況。」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「你說事情後來有改善，說說看當你們在一起時是的情況是怎樣？」</a:t>
            </a:r>
          </a:p>
        </p:txBody>
      </p:sp>
      <p:sp>
        <p:nvSpPr>
          <p:cNvPr id="7" name="矩形 6"/>
          <p:cNvSpPr/>
          <p:nvPr/>
        </p:nvSpPr>
        <p:spPr>
          <a:xfrm>
            <a:off x="1120258" y="379611"/>
            <a:ext cx="17235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進一步說明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29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93863"/>
            <a:ext cx="6551513" cy="28924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成癮行為特質：為追求短暫滿足，不惜付出長期受害的代價。通常當事人對行為後果相當清楚，也曾決心去控制或戒除這項習慣，但還是一再地回到原來的模式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動機：一種準備程度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(readiness)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或急迫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程度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 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eagerness)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，會隨時間與情境變化而起伏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   且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容易受到影響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18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07603"/>
            <a:ext cx="8002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557585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個案想像：如果行為沒有改變的話，最嚴重會有何結果？如果行為有所改變的話，又會有何改善？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目標是讓個案思考最好和最壞的狀況，從中產生改變的動機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「事情最嚴重會怎樣呢？」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「你最期待的是什麼呢？」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「什麼是美好的結果呢？」</a:t>
            </a:r>
          </a:p>
        </p:txBody>
      </p:sp>
      <p:sp>
        <p:nvSpPr>
          <p:cNvPr id="7" name="矩形 6"/>
          <p:cNvSpPr/>
          <p:nvPr/>
        </p:nvSpPr>
        <p:spPr>
          <a:xfrm>
            <a:off x="923979" y="379611"/>
            <a:ext cx="14157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假設極端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7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701576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個案回想：在問題行為開始之前，情況為何？由此和現在比較，從而產生改變的動機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「你記得過去是否曾有過還不錯的時光？事情有什麼改變嗎？」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10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年前和現在，你的生活有什麼不一樣呢？」</a:t>
            </a: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「當你高中剛畢業時，你希望自己過什麼樣的生活呢？」</a:t>
            </a: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「當你年輕時，你對於自己的未來有什麼期待呢？」</a:t>
            </a: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endParaRPr lang="zh-TW" alt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7867" y="379611"/>
            <a:ext cx="11079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往回看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3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701576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請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個案想想：問題行為如果持續下去，情況會怎樣？同時，如果問題行為做了改變，未來又是怎樣？</a:t>
            </a:r>
          </a:p>
          <a:p>
            <a:pPr marL="223034" indent="-223034" fontAlgn="auto">
              <a:spcAft>
                <a:spcPts val="0"/>
              </a:spcAft>
              <a:buClr>
                <a:srgbClr val="95D2EE"/>
              </a:buClr>
              <a:buFont typeface="Wingdings" pitchFamily="2" charset="2"/>
              <a:buChar char="l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「如果事情這樣下去，你認為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5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年後你的生活是怎樣呢？」</a:t>
            </a: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「你希望幾年後要過怎樣的生活呢？」</a:t>
            </a:r>
          </a:p>
          <a:p>
            <a:pPr marL="630250" lvl="2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Ø"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687400" lvl="2" indent="-285750"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n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「你希望生活有什麼改變嗎？」</a:t>
            </a:r>
          </a:p>
        </p:txBody>
      </p:sp>
      <p:sp>
        <p:nvSpPr>
          <p:cNvPr id="7" name="矩形 6"/>
          <p:cNvSpPr/>
          <p:nvPr/>
        </p:nvSpPr>
        <p:spPr>
          <a:xfrm>
            <a:off x="1077868" y="379611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往前看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6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6" y="1450877"/>
            <a:ext cx="6701576" cy="3101241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你覺得什麼事對你來說是最重要的呢？喝酒會對於這些事有什麼樣的影響嗎？」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「你希望自己成為怎樣的人（或怎樣的父母）？」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「你希望在你生命中完成什麼事情呢？」</a:t>
            </a:r>
          </a:p>
        </p:txBody>
      </p:sp>
      <p:sp>
        <p:nvSpPr>
          <p:cNvPr id="7" name="矩形 6"/>
          <p:cNvSpPr/>
          <p:nvPr/>
        </p:nvSpPr>
        <p:spPr>
          <a:xfrm>
            <a:off x="923979" y="379611"/>
            <a:ext cx="14157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探索目標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0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38227" y="1201316"/>
            <a:ext cx="5803072" cy="3422847"/>
          </a:xfrm>
          <a:prstGeom prst="rect">
            <a:avLst/>
          </a:prstGeom>
        </p:spPr>
        <p:txBody>
          <a:bodyPr lIns="74344" tIns="37173" rIns="74344" bIns="371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例：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我想如果</a:t>
            </a: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戒毒的話</a:t>
            </a: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，可以省下一大筆錢。那是一個好處</a:t>
            </a: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en-US" altLang="zh-TW" sz="18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endParaRPr lang="en-US" altLang="zh-TW" sz="18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fontAlgn="auto">
              <a:spcAft>
                <a:spcPts val="0"/>
              </a:spcAft>
              <a:buClr>
                <a:srgbClr val="95D2EE"/>
              </a:buClr>
              <a:buNone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對問題的關心</a:t>
            </a:r>
            <a:r>
              <a:rPr lang="zh-TW" altLang="en-US" sz="1800" b="1" dirty="0" smtClean="0">
                <a:solidFill>
                  <a:srgbClr val="002060"/>
                </a:solidFill>
                <a:latin typeface="+mj-ea"/>
                <a:ea typeface="+mj-ea"/>
              </a:rPr>
              <a:t>：</a:t>
            </a:r>
            <a:endParaRPr lang="en-US" altLang="zh-TW" sz="18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治療師：你希望做個更好的母親。</a:t>
            </a:r>
          </a:p>
          <a:p>
            <a:pPr fontAlgn="auto">
              <a:spcAft>
                <a:spcPts val="0"/>
              </a:spcAft>
              <a:buClr>
                <a:srgbClr val="95D2EE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002060"/>
                </a:solidFill>
                <a:latin typeface="+mj-ea"/>
                <a:ea typeface="+mj-ea"/>
              </a:rPr>
              <a:t>個案：對，我兒子非常開心要做哥哥了。可是我覺得我無法做得好，你知道我有使用些毒品，除了古柯鹼外我還有用一些毒品。</a:t>
            </a:r>
            <a:r>
              <a:rPr lang="zh-TW" altLang="en-US" sz="1800" b="1" u="sng" dirty="0">
                <a:solidFill>
                  <a:srgbClr val="002060"/>
                </a:solidFill>
                <a:latin typeface="+mj-ea"/>
                <a:ea typeface="+mj-ea"/>
              </a:rPr>
              <a:t>我真的很希望做些對他好的事情，我也希望他能知道我想做個好母親</a:t>
            </a:r>
            <a:r>
              <a:rPr lang="zh-TW" altLang="en-US" sz="1800" b="1" u="sng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zh-TW" altLang="en-US" sz="18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356" y="379611"/>
            <a:ext cx="469074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表達動機的語句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對問題的認知</a:t>
            </a:r>
          </a:p>
          <a:p>
            <a:pPr algn="ctr">
              <a:defRPr/>
            </a:pP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Tammy品味傳播\2014\bg\blue_img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873">
            <a:off x="5153796" y="2057172"/>
            <a:ext cx="2370532" cy="346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1222358" y="1201316"/>
            <a:ext cx="4071357" cy="2289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zh-TW" altLang="en-US" sz="1600" b="1" dirty="0" smtClean="0">
                <a:solidFill>
                  <a:srgbClr val="008000"/>
                </a:solidFill>
              </a:rPr>
              <a:t>請</a:t>
            </a:r>
            <a:r>
              <a:rPr lang="en-US" altLang="zh-TW" sz="1600" b="1" dirty="0" smtClean="0">
                <a:solidFill>
                  <a:srgbClr val="008000"/>
                </a:solidFill>
              </a:rPr>
              <a:t>4</a:t>
            </a:r>
            <a:r>
              <a:rPr lang="zh-TW" altLang="zh-TW" sz="1600" b="1" dirty="0">
                <a:solidFill>
                  <a:srgbClr val="008000"/>
                </a:solidFill>
              </a:rPr>
              <a:t>個人為一組，一位扮演因為長期喝酒而已經有肝硬化、但仍持續喝酒且不願意做後續肝功能追蹤的個案，一位扮演公衛護</a:t>
            </a:r>
            <a:r>
              <a:rPr lang="zh-TW" altLang="zh-TW" sz="1600" b="1" dirty="0" smtClean="0">
                <a:solidFill>
                  <a:srgbClr val="008000"/>
                </a:solidFill>
              </a:rPr>
              <a:t>士，</a:t>
            </a:r>
            <a:r>
              <a:rPr lang="zh-TW" altLang="zh-TW" sz="1600" b="1" dirty="0">
                <a:solidFill>
                  <a:srgbClr val="008000"/>
                </a:solidFill>
              </a:rPr>
              <a:t>到家訪視邀請個案去接受肝功能追蹤，兩人進行會談，負責公衛護士</a:t>
            </a:r>
            <a:r>
              <a:rPr lang="zh-TW" altLang="zh-TW" sz="1600" b="1" dirty="0" smtClean="0">
                <a:solidFill>
                  <a:srgbClr val="008000"/>
                </a:solidFill>
              </a:rPr>
              <a:t>者盡可能</a:t>
            </a:r>
            <a:r>
              <a:rPr lang="zh-TW" altLang="zh-TW" sz="1600" b="1" dirty="0">
                <a:solidFill>
                  <a:srgbClr val="008000"/>
                </a:solidFill>
              </a:rPr>
              <a:t>以回映式</a:t>
            </a:r>
            <a:r>
              <a:rPr lang="zh-TW" altLang="zh-TW" sz="1600" b="1" dirty="0" smtClean="0">
                <a:solidFill>
                  <a:srgbClr val="008000"/>
                </a:solidFill>
              </a:rPr>
              <a:t>傾聽</a:t>
            </a:r>
            <a:r>
              <a:rPr lang="en-US" altLang="zh-TW" sz="1600" b="1" dirty="0" smtClean="0">
                <a:solidFill>
                  <a:srgbClr val="008000"/>
                </a:solidFill>
              </a:rPr>
              <a:t>   </a:t>
            </a:r>
          </a:p>
          <a:p>
            <a:pPr>
              <a:lnSpc>
                <a:spcPts val="2200"/>
              </a:lnSpc>
            </a:pPr>
            <a:r>
              <a:rPr lang="en-US" altLang="zh-TW" sz="1600" b="1" dirty="0">
                <a:solidFill>
                  <a:srgbClr val="008000"/>
                </a:solidFill>
              </a:rPr>
              <a:t> </a:t>
            </a:r>
            <a:r>
              <a:rPr lang="en-US" altLang="zh-TW" sz="1600" b="1" dirty="0" smtClean="0">
                <a:solidFill>
                  <a:srgbClr val="008000"/>
                </a:solidFill>
              </a:rPr>
              <a:t>               </a:t>
            </a:r>
            <a:r>
              <a:rPr lang="zh-TW" altLang="zh-TW" sz="1600" b="1" dirty="0" smtClean="0">
                <a:solidFill>
                  <a:srgbClr val="008000"/>
                </a:solidFill>
              </a:rPr>
              <a:t>來回應個案</a:t>
            </a:r>
            <a:r>
              <a:rPr lang="zh-TW" altLang="zh-TW" sz="1600" b="1" dirty="0">
                <a:solidFill>
                  <a:srgbClr val="008000"/>
                </a:solidFill>
              </a:rPr>
              <a:t>的言談</a:t>
            </a:r>
            <a:r>
              <a:rPr lang="zh-TW" altLang="zh-TW" sz="1600" b="1" dirty="0" smtClean="0">
                <a:solidFill>
                  <a:srgbClr val="008000"/>
                </a:solidFill>
              </a:rPr>
              <a:t>。</a:t>
            </a:r>
            <a:endParaRPr lang="en-US" altLang="zh-TW" sz="1600" b="1" dirty="0" smtClean="0">
              <a:solidFill>
                <a:srgbClr val="00800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 rot="800619">
            <a:off x="5440528" y="2565794"/>
            <a:ext cx="2037323" cy="1798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zh-TW" altLang="zh-TW" sz="1600" b="1" dirty="0" smtClean="0">
                <a:solidFill>
                  <a:srgbClr val="0070C0"/>
                </a:solidFill>
              </a:rPr>
              <a:t>其餘的</a:t>
            </a:r>
            <a:r>
              <a:rPr lang="zh-TW" altLang="zh-TW" sz="1600" b="1" dirty="0">
                <a:solidFill>
                  <a:srgbClr val="0070C0"/>
                </a:solidFill>
              </a:rPr>
              <a:t>人負責觀察紀錄，在會談進行中出現哪些回映式傾聽，是哪些形式的回映式傾聽，並把實際的例子記錄下來</a:t>
            </a:r>
            <a:r>
              <a:rPr lang="zh-TW" altLang="zh-TW" sz="1600" b="1" dirty="0" smtClean="0">
                <a:solidFill>
                  <a:srgbClr val="0070C0"/>
                </a:solidFill>
              </a:rPr>
              <a:t>。</a:t>
            </a:r>
            <a:endParaRPr lang="zh-TW" altLang="zh-TW" sz="1600" b="1" dirty="0">
              <a:solidFill>
                <a:srgbClr val="0070C0"/>
              </a:solidFill>
            </a:endParaRPr>
          </a:p>
        </p:txBody>
      </p:sp>
      <p:pic>
        <p:nvPicPr>
          <p:cNvPr id="15" name="Picture 7" descr="D:\Tammy品味傳播\2014\bg\blue_img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3213040"/>
            <a:ext cx="1251243" cy="197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963955" y="379611"/>
            <a:ext cx="324800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課後練習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團體討論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處理阻抗</a:t>
            </a:r>
            <a:endParaRPr lang="zh-TW" altLang="en-US"/>
          </a:p>
        </p:txBody>
      </p:sp>
      <p:sp>
        <p:nvSpPr>
          <p:cNvPr id="3" name="投影片編號版面配置區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2F65A-A8E4-4F18-B5C5-6CFBEF690362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10" name="圖片 9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1" name="圖片 10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圖片 1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4445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6017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93863"/>
            <a:ext cx="8153400" cy="361156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抗拒現象減少：停止爭辯、否認或反對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對問題本身減少發問：已獲得充分資訊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主意已定：顯得比較平和、輕鬆和篤定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自行陳述有動機的話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開始對「改變」發問：自己該怎麼做？別人都怎麼做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？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憧憬未來：討論改變後的生活會如何？會帶來什麼好處？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自行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實驗：在下次會談前，開始嘗試可能的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改變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方式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0786" y="230078"/>
            <a:ext cx="44935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第一階段：準備好要改變的徵兆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133600"/>
            <a:ext cx="6477000" cy="1143000"/>
          </a:xfrm>
        </p:spPr>
        <p:txBody>
          <a:bodyPr/>
          <a:lstStyle/>
          <a:p>
            <a:pPr algn="ctr" eaLnBrk="1" hangingPunct="1"/>
            <a:r>
              <a:rPr kumimoji="1" lang="en-US" altLang="zh-TW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The End</a:t>
            </a:r>
          </a:p>
        </p:txBody>
      </p:sp>
      <p:pic>
        <p:nvPicPr>
          <p:cNvPr id="2051" name="Picture 3" descr="D:\Tammy品味傳播\2014\bg\blue_img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1882"/>
            <a:ext cx="9144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2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8" y="553244"/>
            <a:ext cx="2302703" cy="516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92000"/>
            <a:ext cx="7379874" cy="25431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動機式晤談：避免以爭辯來說服別人，而是對案主主觀經驗的承認與尊重。它是設計來幫案主建立改變動機，並做出承諾與行動的方法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(Dr. William R. Miller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理論基礎：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ambivalence &amp; 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self-regulation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「求變的動機」是最重要的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元素</a:t>
            </a:r>
            <a:endParaRPr lang="en-US" altLang="zh-TW" sz="18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zh-TW" altLang="en-US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絕非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「唯一」正確的方法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24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307603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動機式晤談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1345332"/>
            <a:ext cx="8626475" cy="39608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改變的六個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階段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en-US" altLang="zh-TW" sz="1800" b="1" dirty="0" err="1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Prochaska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&amp; </a:t>
            </a:r>
            <a:r>
              <a:rPr lang="en-US" altLang="zh-TW" sz="1800" b="1" dirty="0" err="1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DiClemente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1982)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懵懂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期 </a:t>
            </a:r>
            <a:r>
              <a:rPr lang="en-US" altLang="zh-TW" sz="1800" b="1" dirty="0" err="1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precontemplation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沈思期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contemplation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決定期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determination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行動期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action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維繫期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maintenance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復發期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relapse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18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79611"/>
            <a:ext cx="42053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改變輪 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Wheel of Change (1)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20072" y="1777380"/>
            <a:ext cx="3358556" cy="3358555"/>
            <a:chOff x="5220072" y="1777380"/>
            <a:chExt cx="3358556" cy="3358555"/>
          </a:xfrm>
        </p:grpSpPr>
        <p:pic>
          <p:nvPicPr>
            <p:cNvPr id="18" name="Picture 2" descr="D:\Tammy品味傳播\2014\bg\blue_img01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77380"/>
              <a:ext cx="3358556" cy="3358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/>
            <p:cNvSpPr/>
            <p:nvPr>
              <p:custDataLst>
                <p:tags r:id="rId2"/>
              </p:custDataLst>
            </p:nvPr>
          </p:nvSpPr>
          <p:spPr>
            <a:xfrm rot="3628977">
              <a:off x="7759026" y="2611025"/>
              <a:ext cx="347937" cy="14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沈思期</a:t>
              </a:r>
            </a:p>
          </p:txBody>
        </p:sp>
        <p:sp>
          <p:nvSpPr>
            <p:cNvPr id="21" name="矩形 20"/>
            <p:cNvSpPr/>
            <p:nvPr>
              <p:custDataLst>
                <p:tags r:id="rId3"/>
              </p:custDataLst>
            </p:nvPr>
          </p:nvSpPr>
          <p:spPr>
            <a:xfrm rot="7155248">
              <a:off x="7848366" y="3835255"/>
              <a:ext cx="347937" cy="14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決定期</a:t>
              </a: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7960385">
              <a:off x="5626579" y="2882788"/>
              <a:ext cx="347937" cy="14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復發期</a:t>
              </a:r>
            </a:p>
          </p:txBody>
        </p:sp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 rot="14304157">
              <a:off x="5776823" y="4050305"/>
              <a:ext cx="347937" cy="14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維繫期</a:t>
              </a:r>
            </a:p>
          </p:txBody>
        </p:sp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6588224" y="4414199"/>
              <a:ext cx="347937" cy="14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sz="1200" b="1" dirty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行動期</a:t>
              </a:r>
            </a:p>
          </p:txBody>
        </p:sp>
        <p:sp>
          <p:nvSpPr>
            <p:cNvPr id="25" name="矩形 24"/>
            <p:cNvSpPr/>
            <p:nvPr>
              <p:custDataLst>
                <p:tags r:id="rId7"/>
              </p:custDataLst>
            </p:nvPr>
          </p:nvSpPr>
          <p:spPr>
            <a:xfrm>
              <a:off x="6588224" y="2137420"/>
              <a:ext cx="646331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TW" altLang="en-US" sz="1200" b="1" dirty="0" smtClean="0">
                  <a:solidFill>
                    <a:schemeClr val="bg1"/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rPr>
                <a:t>懵懂期</a:t>
              </a:r>
              <a:endParaRPr lang="zh-TW" altLang="en-US" sz="12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ammy品味傳播\2014\bg\blue_img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0075"/>
            <a:ext cx="6819899" cy="51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Text Box 1037"/>
          <p:cNvSpPr txBox="1">
            <a:spLocks noChangeArrowheads="1"/>
          </p:cNvSpPr>
          <p:nvPr/>
        </p:nvSpPr>
        <p:spPr bwMode="auto">
          <a:xfrm>
            <a:off x="8028384" y="328166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入口</a:t>
            </a:r>
          </a:p>
        </p:txBody>
      </p:sp>
      <p:sp>
        <p:nvSpPr>
          <p:cNvPr id="15376" name="Text Box 1046"/>
          <p:cNvSpPr txBox="1">
            <a:spLocks noChangeArrowheads="1"/>
          </p:cNvSpPr>
          <p:nvPr/>
        </p:nvSpPr>
        <p:spPr bwMode="auto">
          <a:xfrm>
            <a:off x="400179" y="4745335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D60093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暫時性出口</a:t>
            </a:r>
            <a:endParaRPr lang="zh-TW" altLang="en-US" sz="2400" dirty="0">
              <a:solidFill>
                <a:srgbClr val="D60093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0274" name="Text Box 1060"/>
          <p:cNvSpPr txBox="1">
            <a:spLocks noChangeArrowheads="1"/>
          </p:cNvSpPr>
          <p:nvPr/>
        </p:nvSpPr>
        <p:spPr bwMode="auto">
          <a:xfrm>
            <a:off x="6362700" y="3201782"/>
            <a:ext cx="11811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400" b="1" dirty="0">
                <a:solidFill>
                  <a:schemeClr val="bg2">
                    <a:lumMod val="9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懵懂</a:t>
            </a:r>
            <a:r>
              <a:rPr lang="zh-TW" altLang="en-US" sz="1400" b="1" dirty="0" smtClean="0">
                <a:solidFill>
                  <a:schemeClr val="bg2">
                    <a:lumMod val="90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期</a:t>
            </a:r>
            <a:r>
              <a:rPr lang="en-US" altLang="zh-TW" sz="1400" b="1" dirty="0" smtClean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en-US" altLang="zh-TW" sz="1400" b="1" dirty="0" smtClean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1400" b="1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不</a:t>
            </a:r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認為自己需要改變</a:t>
            </a:r>
          </a:p>
        </p:txBody>
      </p:sp>
      <p:sp>
        <p:nvSpPr>
          <p:cNvPr id="10276" name="Text Box 1062"/>
          <p:cNvSpPr txBox="1">
            <a:spLocks noChangeArrowheads="1"/>
          </p:cNvSpPr>
          <p:nvPr/>
        </p:nvSpPr>
        <p:spPr bwMode="auto">
          <a:xfrm>
            <a:off x="2411760" y="3990890"/>
            <a:ext cx="1224136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>
                <a:solidFill>
                  <a:srgbClr val="FFCC9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決定期</a:t>
            </a:r>
            <a:endParaRPr lang="en-US" altLang="zh-TW" sz="1400" b="1" dirty="0">
              <a:solidFill>
                <a:srgbClr val="FFCC99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eaLnBrk="1" hangingPunct="1"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「得對這問題想點辦法」</a:t>
            </a:r>
          </a:p>
        </p:txBody>
      </p:sp>
      <p:sp>
        <p:nvSpPr>
          <p:cNvPr id="10277" name="Text Box 1063"/>
          <p:cNvSpPr txBox="1">
            <a:spLocks noChangeArrowheads="1"/>
          </p:cNvSpPr>
          <p:nvPr/>
        </p:nvSpPr>
        <p:spPr bwMode="auto">
          <a:xfrm>
            <a:off x="1707680" y="2471617"/>
            <a:ext cx="108012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400" b="1" dirty="0">
                <a:solidFill>
                  <a:srgbClr val="6633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行動</a:t>
            </a:r>
            <a:r>
              <a:rPr lang="zh-TW" altLang="en-US" sz="1400" b="1" dirty="0" smtClean="0">
                <a:solidFill>
                  <a:srgbClr val="6633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期</a:t>
            </a:r>
            <a:r>
              <a:rPr lang="en-US" altLang="zh-TW" sz="1400" b="1" dirty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en-US" altLang="zh-TW" sz="1400" b="1" dirty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1400" b="1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為</a:t>
            </a:r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求改變而採取行動</a:t>
            </a:r>
          </a:p>
        </p:txBody>
      </p:sp>
      <p:sp>
        <p:nvSpPr>
          <p:cNvPr id="10278" name="Text Box 1064"/>
          <p:cNvSpPr txBox="1">
            <a:spLocks noChangeArrowheads="1"/>
          </p:cNvSpPr>
          <p:nvPr/>
        </p:nvSpPr>
        <p:spPr bwMode="auto">
          <a:xfrm>
            <a:off x="3267522" y="1287444"/>
            <a:ext cx="1160462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dirty="0">
                <a:solidFill>
                  <a:srgbClr val="CCFF9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維繫</a:t>
            </a:r>
            <a:r>
              <a:rPr lang="zh-TW" altLang="en-US" sz="1400" b="1" dirty="0" smtClean="0">
                <a:solidFill>
                  <a:srgbClr val="CCFF9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期</a:t>
            </a:r>
            <a:endParaRPr lang="en-US" altLang="zh-TW" sz="1400" b="1" dirty="0" smtClean="0">
              <a:solidFill>
                <a:srgbClr val="CCFF99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eaLnBrk="1" hangingPunct="1">
              <a:defRPr/>
            </a:pPr>
            <a:r>
              <a:rPr lang="zh-TW" altLang="en-US" sz="1400" b="1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保持</a:t>
            </a:r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行動期的成果並避免復發</a:t>
            </a:r>
          </a:p>
        </p:txBody>
      </p:sp>
      <p:sp>
        <p:nvSpPr>
          <p:cNvPr id="68650" name="Rectangle 1066"/>
          <p:cNvSpPr>
            <a:spLocks noGrp="1" noChangeArrowheads="1"/>
          </p:cNvSpPr>
          <p:nvPr>
            <p:ph type="title" idx="4294967295"/>
          </p:nvPr>
        </p:nvSpPr>
        <p:spPr>
          <a:xfrm>
            <a:off x="2411413" y="121196"/>
            <a:ext cx="4392612" cy="508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kumimoji="1"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成癮行為改變歷程分析</a:t>
            </a:r>
          </a:p>
        </p:txBody>
      </p:sp>
      <p:sp>
        <p:nvSpPr>
          <p:cNvPr id="36" name="Text Box 1065"/>
          <p:cNvSpPr txBox="1">
            <a:spLocks noChangeArrowheads="1"/>
          </p:cNvSpPr>
          <p:nvPr/>
        </p:nvSpPr>
        <p:spPr bwMode="auto">
          <a:xfrm>
            <a:off x="5363717" y="1229673"/>
            <a:ext cx="1296515" cy="979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zh-TW" altLang="en-US" sz="1400" b="1" dirty="0">
                <a:solidFill>
                  <a:schemeClr val="accent1">
                    <a:lumMod val="7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復發</a:t>
            </a:r>
            <a:r>
              <a:rPr lang="zh-TW" altLang="en-US" sz="1400" b="1" dirty="0" smtClean="0">
                <a:solidFill>
                  <a:schemeClr val="accent1">
                    <a:lumMod val="7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期</a:t>
            </a:r>
            <a:endParaRPr lang="en-US" altLang="zh-TW" sz="1400" b="1" dirty="0">
              <a:solidFill>
                <a:schemeClr val="accent1">
                  <a:lumMod val="75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eaLnBrk="1" hangingPunct="1">
              <a:defRPr/>
            </a:pPr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可能鼓起勇氣回到沈思期重新開始</a:t>
            </a:r>
          </a:p>
        </p:txBody>
      </p:sp>
      <p:pic>
        <p:nvPicPr>
          <p:cNvPr id="1028" name="Picture 4" descr="D:\Tammy品味傳播\2014\bg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872">
            <a:off x="6798271" y="1898069"/>
            <a:ext cx="686964" cy="6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Tammy品味傳播\2014\bg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0465">
            <a:off x="5671216" y="3851941"/>
            <a:ext cx="666038" cy="66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D:\Tammy品味傳播\2014\bg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8543">
            <a:off x="3603978" y="4404077"/>
            <a:ext cx="629579" cy="6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061"/>
          <p:cNvSpPr txBox="1">
            <a:spLocks noChangeArrowheads="1"/>
          </p:cNvSpPr>
          <p:nvPr/>
        </p:nvSpPr>
        <p:spPr bwMode="auto">
          <a:xfrm>
            <a:off x="4357489" y="3997240"/>
            <a:ext cx="130872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400" b="1" dirty="0">
                <a:solidFill>
                  <a:srgbClr val="FF99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沉思</a:t>
            </a:r>
            <a:r>
              <a:rPr lang="zh-TW" altLang="en-US" sz="1400" b="1" dirty="0" smtClean="0">
                <a:solidFill>
                  <a:srgbClr val="FF99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期</a:t>
            </a:r>
            <a:r>
              <a:rPr lang="en-US" altLang="zh-TW" sz="1400" b="1" dirty="0" smtClean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/>
            </a:r>
            <a:br>
              <a:rPr lang="en-US" altLang="zh-TW" sz="1400" b="1" dirty="0" smtClean="0">
                <a:solidFill>
                  <a:srgbClr val="FF00FF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</a:br>
            <a:r>
              <a:rPr lang="zh-TW" altLang="en-US" sz="1400" b="1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內心</a:t>
            </a:r>
            <a:r>
              <a:rPr lang="zh-TW" altLang="en-US" sz="1400" b="1" dirty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矛盾掙扎，既想改變又拒絕改變</a:t>
            </a:r>
          </a:p>
        </p:txBody>
      </p:sp>
      <p:pic>
        <p:nvPicPr>
          <p:cNvPr id="42" name="Picture 4" descr="D:\Tammy品味傳播\2014\bg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8110">
            <a:off x="2089438" y="3232755"/>
            <a:ext cx="559476" cy="5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Tammy品味傳播\2014\bg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581">
            <a:off x="2184301" y="1444192"/>
            <a:ext cx="699333" cy="69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D:\Tammy品味傳播\2014\bg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5473">
            <a:off x="4610750" y="806441"/>
            <a:ext cx="635246" cy="6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1066800" y="1201316"/>
            <a:ext cx="17235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2790349" y="1177181"/>
            <a:ext cx="392589" cy="240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417141" y="5207000"/>
            <a:ext cx="16896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2087724" y="4794250"/>
            <a:ext cx="324036" cy="412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8122593" y="3743323"/>
            <a:ext cx="7917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 flipV="1">
            <a:off x="7620000" y="3512492"/>
            <a:ext cx="533400" cy="230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3419872" y="5000625"/>
            <a:ext cx="427881" cy="3771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847753" y="5377780"/>
            <a:ext cx="46126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8460432" y="3893582"/>
            <a:ext cx="0" cy="1484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Box 1044"/>
          <p:cNvSpPr txBox="1">
            <a:spLocks noChangeArrowheads="1"/>
          </p:cNvSpPr>
          <p:nvPr/>
        </p:nvSpPr>
        <p:spPr bwMode="auto">
          <a:xfrm>
            <a:off x="1066800" y="715516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990099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永久性出口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4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76" grpId="0"/>
      <p:bldP spid="10274" grpId="0"/>
      <p:bldP spid="10276" grpId="0"/>
      <p:bldP spid="10277" grpId="0"/>
      <p:bldP spid="10278" grpId="0"/>
      <p:bldP spid="36" grpId="0"/>
      <p:bldP spid="41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1345332"/>
            <a:ext cx="7546925" cy="39608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改變的六個</a:t>
            </a:r>
            <a:r>
              <a:rPr lang="zh-TW" altLang="en-US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階段</a:t>
            </a:r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en-US" altLang="zh-TW" sz="1800" b="1" dirty="0" err="1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Prochaska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&amp; </a:t>
            </a:r>
            <a:r>
              <a:rPr lang="en-US" altLang="zh-TW" sz="1800" b="1" dirty="0" err="1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DiClemente</a:t>
            </a:r>
            <a:r>
              <a:rPr lang="en-US" altLang="zh-TW" sz="1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en-US" altLang="zh-TW" sz="18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1982)</a:t>
            </a: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1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懵懂</a:t>
            </a: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期 </a:t>
            </a:r>
            <a:r>
              <a:rPr lang="en-US" altLang="zh-TW" sz="1400" b="1" dirty="0" err="1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precontemplation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增加</a:t>
            </a:r>
            <a:r>
              <a:rPr lang="zh-TW" altLang="en-US" sz="1200" b="1" spc="300" dirty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個案對問題所在及危險性的</a:t>
            </a: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認知</a:t>
            </a:r>
            <a:endParaRPr lang="en-US" altLang="zh-TW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沈思期 </a:t>
            </a:r>
            <a:r>
              <a:rPr lang="en-US" altLang="zh-TW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contemplation</a:t>
            </a:r>
          </a:p>
          <a:p>
            <a:pPr marL="0" indent="0"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提出</a:t>
            </a:r>
            <a:r>
              <a:rPr lang="zh-TW" altLang="en-US" sz="1200" b="1" spc="300" dirty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需要改變的理由，不改變的風險，強化個案自信，使思考結果有利於改變</a:t>
            </a: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決定期 </a:t>
            </a:r>
            <a:r>
              <a:rPr lang="en-US" altLang="zh-TW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determination</a:t>
            </a:r>
          </a:p>
          <a:p>
            <a:pPr marL="0" indent="0"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幫</a:t>
            </a:r>
            <a:r>
              <a:rPr lang="zh-TW" altLang="en-US" sz="1200" b="1" spc="300" dirty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個案決定最合適的行動</a:t>
            </a: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策略</a:t>
            </a:r>
            <a:endParaRPr lang="en-US" altLang="zh-TW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行動期 </a:t>
            </a:r>
            <a:r>
              <a:rPr lang="en-US" altLang="zh-TW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action</a:t>
            </a:r>
          </a:p>
          <a:p>
            <a:pPr marL="0" indent="0"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幫</a:t>
            </a:r>
            <a:r>
              <a:rPr lang="zh-TW" altLang="en-US" sz="1200" b="1" spc="300" dirty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個案採取步驟，邁向改變</a:t>
            </a:r>
            <a:r>
              <a:rPr lang="zh-TW" altLang="en-US" sz="1200" b="1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維繫期 </a:t>
            </a:r>
            <a:r>
              <a:rPr lang="en-US" altLang="zh-TW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maintenance</a:t>
            </a:r>
          </a:p>
          <a:p>
            <a:pPr marL="0" indent="0"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200" b="1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幫個案辨識復發跡象，並採取防範措施。</a:t>
            </a:r>
            <a:endParaRPr lang="en-US" altLang="zh-TW" sz="1200" b="1" dirty="0" smtClean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復發</a:t>
            </a: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期 </a:t>
            </a:r>
            <a:r>
              <a:rPr lang="en-US" altLang="zh-TW" sz="14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relapse</a:t>
            </a:r>
          </a:p>
          <a:p>
            <a:pPr marL="0" indent="0" eaLnBrk="1" fontAlgn="auto" hangingPunct="1">
              <a:lnSpc>
                <a:spcPts val="18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幫</a:t>
            </a:r>
            <a:r>
              <a:rPr lang="zh-TW" altLang="en-US" sz="1200" b="1" spc="300" dirty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個案重新開始，不因復發而喪志</a:t>
            </a:r>
            <a:r>
              <a:rPr lang="zh-TW" altLang="en-US" sz="1200" b="1" spc="300" dirty="0" smtClean="0">
                <a:solidFill>
                  <a:srgbClr val="3DA404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1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18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79611"/>
            <a:ext cx="42053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改變輪 </a:t>
            </a:r>
            <a:r>
              <a:rPr lang="en-US" altLang="zh-TW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2999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Wheel of Change (1)</a:t>
            </a:r>
            <a:endParaRPr lang="zh-TW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2999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12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1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2f1aa21c-f407-4c30-b0e4-2967c4e69afe"/>
  <p:tag name="ARTICULATE_PRESENTATION_ID" val="927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56&quot;/&gt;&lt;/object&gt;&lt;object type=&quot;3&quot; unique_id=&quot;10006&quot;&gt;&lt;property id=&quot;20148&quot; value=&quot;5&quot;/&gt;&lt;property id=&quot;20300&quot; value=&quot;Slide 3&quot;/&gt;&lt;property id=&quot;20307&quot; value=&quot;357&quot;/&gt;&lt;/object&gt;&lt;object type=&quot;3&quot; unique_id=&quot;10007&quot;&gt;&lt;property id=&quot;20148&quot; value=&quot;5&quot;/&gt;&lt;property id=&quot;20300&quot; value=&quot;Slide 4&quot;/&gt;&lt;property id=&quot;20307&quot; value=&quot;359&quot;/&gt;&lt;/object&gt;&lt;object type=&quot;3&quot; unique_id=&quot;10008&quot;&gt;&lt;property id=&quot;20148&quot; value=&quot;5&quot;/&gt;&lt;property id=&quot;20300&quot; value=&quot;Slide 5&quot;/&gt;&lt;property id=&quot;20307&quot; value=&quot;360&quot;/&gt;&lt;/object&gt;&lt;object type=&quot;3&quot; unique_id=&quot;10009&quot;&gt;&lt;property id=&quot;20148&quot; value=&quot;5&quot;/&gt;&lt;property id=&quot;20300&quot; value=&quot;Slide 6&quot;/&gt;&lt;property id=&quot;20307&quot; value=&quot;361&quot;/&gt;&lt;/object&gt;&lt;object type=&quot;3&quot; unique_id=&quot;10010&quot;&gt;&lt;property id=&quot;20148&quot; value=&quot;5&quot;/&gt;&lt;property id=&quot;20300&quot; value=&quot;Slide 7&quot;/&gt;&lt;property id=&quot;20307&quot; value=&quot;363&quot;/&gt;&lt;/object&gt;&lt;object type=&quot;3&quot; unique_id=&quot;10011&quot;&gt;&lt;property id=&quot;20148&quot; value=&quot;5&quot;/&gt;&lt;property id=&quot;20300&quot; value=&quot;Slide 8 - &amp;quot;成癮行為改變歷程分析&amp;quot;&quot;/&gt;&lt;property id=&quot;20307&quot; value=&quot;473&quot;/&gt;&lt;/object&gt;&lt;object type=&quot;3&quot; unique_id=&quot;10012&quot;&gt;&lt;property id=&quot;20148&quot; value=&quot;5&quot;/&gt;&lt;property id=&quot;20300&quot; value=&quot;Slide 9&quot;/&gt;&lt;property id=&quot;20307&quot; value=&quot;507&quot;/&gt;&lt;/object&gt;&lt;object type=&quot;3&quot; unique_id=&quot;10013&quot;&gt;&lt;property id=&quot;20148&quot; value=&quot;5&quot;/&gt;&lt;property id=&quot;20300&quot; value=&quot;Slide 10 - &amp;quot;激發動機的方法&amp;quot;&quot;/&gt;&lt;property id=&quot;20307&quot; value=&quot;497&quot;/&gt;&lt;/object&gt;&lt;object type=&quot;3&quot; unique_id=&quot;10014&quot;&gt;&lt;property id=&quot;20148&quot; value=&quot;5&quot;/&gt;&lt;property id=&quot;20300&quot; value=&quot;Slide 11&quot;/&gt;&lt;property id=&quot;20307&quot; value=&quot;398&quot;/&gt;&lt;/object&gt;&lt;object type=&quot;3&quot; unique_id=&quot;10015&quot;&gt;&lt;property id=&quot;20148&quot; value=&quot;5&quot;/&gt;&lt;property id=&quot;20300&quot; value=&quot;Slide 12&quot;/&gt;&lt;property id=&quot;20307&quot; value=&quot;482&quot;/&gt;&lt;/object&gt;&lt;object type=&quot;3&quot; unique_id=&quot;10016&quot;&gt;&lt;property id=&quot;20148&quot; value=&quot;5&quot;/&gt;&lt;property id=&quot;20300&quot; value=&quot;Slide 13 - &amp;quot;動機式晤談原則&amp;quot;&quot;/&gt;&lt;property id=&quot;20307&quot; value=&quot;498&quot;/&gt;&lt;/object&gt;&lt;object type=&quot;3&quot; unique_id=&quot;10017&quot;&gt;&lt;property id=&quot;20148&quot; value=&quot;5&quot;/&gt;&lt;property id=&quot;20300&quot; value=&quot;Slide 14&quot;/&gt;&lt;property id=&quot;20307&quot; value=&quot;444&quot;/&gt;&lt;/object&gt;&lt;object type=&quot;3&quot; unique_id=&quot;10018&quot;&gt;&lt;property id=&quot;20148&quot; value=&quot;5&quot;/&gt;&lt;property id=&quot;20300&quot; value=&quot;Slide 15&quot;/&gt;&lt;property id=&quot;20307&quot; value=&quot;484&quot;/&gt;&lt;/object&gt;&lt;object type=&quot;3&quot; unique_id=&quot;10019&quot;&gt;&lt;property id=&quot;20148&quot; value=&quot;5&quot;/&gt;&lt;property id=&quot;20300&quot; value=&quot;Slide 16&quot;/&gt;&lt;property id=&quot;20307&quot; value=&quot;446&quot;/&gt;&lt;/object&gt;&lt;object type=&quot;3&quot; unique_id=&quot;10020&quot;&gt;&lt;property id=&quot;20148&quot; value=&quot;5&quot;/&gt;&lt;property id=&quot;20300&quot; value=&quot;Slide 17&quot;/&gt;&lt;property id=&quot;20307&quot; value=&quot;447&quot;/&gt;&lt;/object&gt;&lt;object type=&quot;3&quot; unique_id=&quot;10021&quot;&gt;&lt;property id=&quot;20148&quot; value=&quot;5&quot;/&gt;&lt;property id=&quot;20300&quot; value=&quot;Slide 18&quot;/&gt;&lt;property id=&quot;20307&quot; value=&quot;448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92&quot;/&gt;&lt;/object&gt;&lt;object type=&quot;3&quot; unique_id=&quot;10024&quot;&gt;&lt;property id=&quot;20148&quot; value=&quot;5&quot;/&gt;&lt;property id=&quot;20300&quot; value=&quot;Slide 21&quot;/&gt;&lt;property id=&quot;20307&quot; value=&quot;493&quot;/&gt;&lt;/object&gt;&lt;object type=&quot;3&quot; unique_id=&quot;10025&quot;&gt;&lt;property id=&quot;20148&quot; value=&quot;5&quot;/&gt;&lt;property id=&quot;20300&quot; value=&quot;Slide 22&quot;/&gt;&lt;property id=&quot;20307&quot; value=&quot;453&quot;/&gt;&lt;/object&gt;&lt;object type=&quot;3&quot; unique_id=&quot;10026&quot;&gt;&lt;property id=&quot;20148&quot; value=&quot;5&quot;/&gt;&lt;property id=&quot;20300&quot; value=&quot;Slide 23&quot;/&gt;&lt;property id=&quot;20307&quot; value=&quot;454&quot;/&gt;&lt;/object&gt;&lt;object type=&quot;3&quot; unique_id=&quot;10027&quot;&gt;&lt;property id=&quot;20148&quot; value=&quot;5&quot;/&gt;&lt;property id=&quot;20300&quot; value=&quot;Slide 24&quot;/&gt;&lt;property id=&quot;20307&quot; value=&quot;455&quot;/&gt;&lt;/object&gt;&lt;object type=&quot;3&quot; unique_id=&quot;10028&quot;&gt;&lt;property id=&quot;20148&quot; value=&quot;5&quot;/&gt;&lt;property id=&quot;20300&quot; value=&quot;Slide 25&quot;/&gt;&lt;property id=&quot;20307&quot; value=&quot;456&quot;/&gt;&lt;/object&gt;&lt;object type=&quot;3&quot; unique_id=&quot;10029&quot;&gt;&lt;property id=&quot;20148&quot; value=&quot;5&quot;/&gt;&lt;property id=&quot;20300&quot; value=&quot;Slide 26&quot;/&gt;&lt;property id=&quot;20307&quot; value=&quot;457&quot;/&gt;&lt;/object&gt;&lt;object type=&quot;3&quot; unique_id=&quot;10030&quot;&gt;&lt;property id=&quot;20148&quot; value=&quot;5&quot;/&gt;&lt;property id=&quot;20300&quot; value=&quot;Slide 27&quot;/&gt;&lt;property id=&quot;20307&quot; value=&quot;458&quot;/&gt;&lt;/object&gt;&lt;object type=&quot;3&quot; unique_id=&quot;10031&quot;&gt;&lt;property id=&quot;20148&quot; value=&quot;5&quot;/&gt;&lt;property id=&quot;20300&quot; value=&quot;Slide 28&quot;/&gt;&lt;property id=&quot;20307&quot; value=&quot;459&quot;/&gt;&lt;/object&gt;&lt;object type=&quot;3&quot; unique_id=&quot;10032&quot;&gt;&lt;property id=&quot;20148&quot; value=&quot;5&quot;/&gt;&lt;property id=&quot;20300&quot; value=&quot;Slide 29&quot;/&gt;&lt;property id=&quot;20307&quot; value=&quot;460&quot;/&gt;&lt;/object&gt;&lt;object type=&quot;3&quot; unique_id=&quot;10033&quot;&gt;&lt;property id=&quot;20148&quot; value=&quot;5&quot;/&gt;&lt;property id=&quot;20300&quot; value=&quot;Slide 30&quot;/&gt;&lt;property id=&quot;20307&quot; value=&quot;461&quot;/&gt;&lt;/object&gt;&lt;object type=&quot;3&quot; unique_id=&quot;10034&quot;&gt;&lt;property id=&quot;20148&quot; value=&quot;5&quot;/&gt;&lt;property id=&quot;20300&quot; value=&quot;Slide 31&quot;/&gt;&lt;property id=&quot;20307&quot; value=&quot;462&quot;/&gt;&lt;/object&gt;&lt;object type=&quot;3&quot; unique_id=&quot;10035&quot;&gt;&lt;property id=&quot;20148&quot; value=&quot;5&quot;/&gt;&lt;property id=&quot;20300&quot; value=&quot;Slide 32&quot;/&gt;&lt;property id=&quot;20307&quot; value=&quot;463&quot;/&gt;&lt;/object&gt;&lt;object type=&quot;3&quot; unique_id=&quot;10036&quot;&gt;&lt;property id=&quot;20148&quot; value=&quot;5&quot;/&gt;&lt;property id=&quot;20300&quot; value=&quot;Slide 33&quot;/&gt;&lt;property id=&quot;20307&quot; value=&quot;464&quot;/&gt;&lt;/object&gt;&lt;object type=&quot;3&quot; unique_id=&quot;10037&quot;&gt;&lt;property id=&quot;20148&quot; value=&quot;5&quot;/&gt;&lt;property id=&quot;20300&quot; value=&quot;Slide 34&quot;/&gt;&lt;property id=&quot;20307&quot; value=&quot;465&quot;/&gt;&lt;/object&gt;&lt;object type=&quot;3&quot; unique_id=&quot;10038&quot;&gt;&lt;property id=&quot;20148&quot; value=&quot;5&quot;/&gt;&lt;property id=&quot;20300&quot; value=&quot;Slide 35&quot;/&gt;&lt;property id=&quot;20307&quot; value=&quot;466&quot;/&gt;&lt;/object&gt;&lt;object type=&quot;3&quot; unique_id=&quot;10039&quot;&gt;&lt;property id=&quot;20148&quot; value=&quot;5&quot;/&gt;&lt;property id=&quot;20300&quot; value=&quot;Slide 36&quot;/&gt;&lt;property id=&quot;20307&quot; value=&quot;495&quot;/&gt;&lt;/object&gt;&lt;object type=&quot;3&quot; unique_id=&quot;10040&quot;&gt;&lt;property id=&quot;20148&quot; value=&quot;5&quot;/&gt;&lt;property id=&quot;20300&quot; value=&quot;Slide 37&quot;/&gt;&lt;property id=&quot;20307&quot; value=&quot;496&quot;/&gt;&lt;/object&gt;&lt;object type=&quot;3&quot; unique_id=&quot;10041&quot;&gt;&lt;property id=&quot;20148&quot; value=&quot;5&quot;/&gt;&lt;property id=&quot;20300&quot; value=&quot;Slide 38&quot;/&gt;&lt;property id=&quot;20307&quot; value=&quot;421&quot;/&gt;&lt;/object&gt;&lt;object type=&quot;3&quot; unique_id=&quot;10042&quot;&gt;&lt;property id=&quot;20148&quot; value=&quot;5&quot;/&gt;&lt;property id=&quot;20300&quot; value=&quot;Slide 39&quot;/&gt;&lt;property id=&quot;20307&quot; value=&quot;422&quot;/&gt;&lt;/object&gt;&lt;object type=&quot;3&quot; unique_id=&quot;10043&quot;&gt;&lt;property id=&quot;20148&quot; value=&quot;5&quot;/&gt;&lt;property id=&quot;20300&quot; value=&quot;Slide 40&quot;/&gt;&lt;property id=&quot;20307&quot; value=&quot;423&quot;/&gt;&lt;/object&gt;&lt;object type=&quot;3&quot; unique_id=&quot;10044&quot;&gt;&lt;property id=&quot;20148&quot; value=&quot;5&quot;/&gt;&lt;property id=&quot;20300&quot; value=&quot;Slide 41&quot;/&gt;&lt;property id=&quot;20307&quot; value=&quot;424&quot;/&gt;&lt;/object&gt;&lt;object type=&quot;3&quot; unique_id=&quot;10045&quot;&gt;&lt;property id=&quot;20148&quot; value=&quot;5&quot;/&gt;&lt;property id=&quot;20300&quot; value=&quot;Slide 42&quot;/&gt;&lt;property id=&quot;20307&quot; value=&quot;425&quot;/&gt;&lt;/object&gt;&lt;object type=&quot;3&quot; unique_id=&quot;10046&quot;&gt;&lt;property id=&quot;20148&quot; value=&quot;5&quot;/&gt;&lt;property id=&quot;20300&quot; value=&quot;Slide 43&quot;/&gt;&lt;property id=&quot;20307&quot; value=&quot;426&quot;/&gt;&lt;/object&gt;&lt;object type=&quot;3&quot; unique_id=&quot;10047&quot;&gt;&lt;property id=&quot;20148&quot; value=&quot;5&quot;/&gt;&lt;property id=&quot;20300&quot; value=&quot;Slide 44&quot;/&gt;&lt;property id=&quot;20307&quot; value=&quot;427&quot;/&gt;&lt;/object&gt;&lt;object type=&quot;3&quot; unique_id=&quot;10048&quot;&gt;&lt;property id=&quot;20148&quot; value=&quot;5&quot;/&gt;&lt;property id=&quot;20300&quot; value=&quot;Slide 45&quot;/&gt;&lt;property id=&quot;20307&quot; value=&quot;428&quot;/&gt;&lt;/object&gt;&lt;object type=&quot;3&quot; unique_id=&quot;10049&quot;&gt;&lt;property id=&quot;20148&quot; value=&quot;5&quot;/&gt;&lt;property id=&quot;20300&quot; value=&quot;Slide 46 - &amp;quot;團體討論 (五)&amp;quot;&quot;/&gt;&lt;property id=&quot;20307&quot; value=&quot;499&quot;/&gt;&lt;/object&gt;&lt;object type=&quot;3&quot; unique_id=&quot;10050&quot;&gt;&lt;property id=&quot;20148&quot; value=&quot;5&quot;/&gt;&lt;property id=&quot;20300&quot; value=&quot;Slide 47&quot;/&gt;&lt;property id=&quot;20307&quot; value=&quot;408&quot;/&gt;&lt;/object&gt;&lt;object type=&quot;3&quot; unique_id=&quot;10051&quot;&gt;&lt;property id=&quot;20148&quot; value=&quot;5&quot;/&gt;&lt;property id=&quot;20300&quot; value=&quot;Slide 48&quot;/&gt;&lt;property id=&quot;20307&quot; value=&quot;414&quot;/&gt;&lt;/object&gt;&lt;object type=&quot;3&quot; unique_id=&quot;10052&quot;&gt;&lt;property id=&quot;20148&quot; value=&quot;5&quot;/&gt;&lt;property id=&quot;20300&quot; value=&quot;Slide 49&quot;/&gt;&lt;property id=&quot;20307&quot; value=&quot;415&quot;/&gt;&lt;/object&gt;&lt;object type=&quot;3&quot; unique_id=&quot;10053&quot;&gt;&lt;property id=&quot;20148&quot; value=&quot;5&quot;/&gt;&lt;property id=&quot;20300&quot; value=&quot;Slide 50&quot;/&gt;&lt;property id=&quot;20307&quot; value=&quot;416&quot;/&gt;&lt;/object&gt;&lt;object type=&quot;3&quot; unique_id=&quot;10054&quot;&gt;&lt;property id=&quot;20148&quot; value=&quot;5&quot;/&gt;&lt;property id=&quot;20300&quot; value=&quot;Slide 51&quot;/&gt;&lt;property id=&quot;20307&quot; value=&quot;417&quot;/&gt;&lt;/object&gt;&lt;object type=&quot;3&quot; unique_id=&quot;10055&quot;&gt;&lt;property id=&quot;20148&quot; value=&quot;5&quot;/&gt;&lt;property id=&quot;20300&quot; value=&quot;Slide 52&quot;/&gt;&lt;property id=&quot;20307&quot; value=&quot;418&quot;/&gt;&lt;/object&gt;&lt;object type=&quot;3&quot; unique_id=&quot;10056&quot;&gt;&lt;property id=&quot;20148&quot; value=&quot;5&quot;/&gt;&lt;property id=&quot;20300&quot; value=&quot;Slide 53&quot;/&gt;&lt;property id=&quot;20307&quot; value=&quot;419&quot;/&gt;&lt;/object&gt;&lt;object type=&quot;3&quot; unique_id=&quot;10057&quot;&gt;&lt;property id=&quot;20148&quot; value=&quot;5&quot;/&gt;&lt;property id=&quot;20300&quot; value=&quot;Slide 54&quot;/&gt;&lt;property id=&quot;20307&quot; value=&quot;420&quot;/&gt;&lt;/object&gt;&lt;object type=&quot;3&quot; unique_id=&quot;10058&quot;&gt;&lt;property id=&quot;20148&quot; value=&quot;5&quot;/&gt;&lt;property id=&quot;20300&quot; value=&quot;Slide 55&quot;/&gt;&lt;property id=&quot;20307&quot; value=&quot;409&quot;/&gt;&lt;/object&gt;&lt;object type=&quot;3&quot; unique_id=&quot;10059&quot;&gt;&lt;property id=&quot;20148&quot; value=&quot;5&quot;/&gt;&lt;property id=&quot;20300&quot; value=&quot;Slide 56&quot;/&gt;&lt;property id=&quot;20307&quot; value=&quot;407&quot;/&gt;&lt;/object&gt;&lt;object type=&quot;3&quot; unique_id=&quot;10060&quot;&gt;&lt;property id=&quot;20148&quot; value=&quot;5&quot;/&gt;&lt;property id=&quot;20300&quot; value=&quot;Slide 57 - &amp;quot;處理阻抗&amp;quot;&quot;/&gt;&lt;property id=&quot;20307&quot; value=&quot;500&quot;/&gt;&lt;/object&gt;&lt;object type=&quot;3&quot; unique_id=&quot;10061&quot;&gt;&lt;property id=&quot;20148&quot; value=&quot;5&quot;/&gt;&lt;property id=&quot;20300&quot; value=&quot;Slide 58&quot;/&gt;&lt;property id=&quot;20307&quot; value=&quot;369&quot;/&gt;&lt;/object&gt;&lt;object type=&quot;3&quot; unique_id=&quot;10062&quot;&gt;&lt;property id=&quot;20148&quot; value=&quot;5&quot;/&gt;&lt;property id=&quot;20300&quot; value=&quot;Slide 60&quot;/&gt;&lt;property id=&quot;20307&quot; value=&quot;494&quot;/&gt;&lt;/object&gt;&lt;object type=&quot;3&quot; unique_id=&quot;10063&quot;&gt;&lt;property id=&quot;20148&quot; value=&quot;5&quot;/&gt;&lt;property id=&quot;20300&quot; value=&quot;Slide 59 - &amp;quot;The End&amp;quot;&quot;/&gt;&lt;property id=&quot;20307&quot; value=&quot;403&quot;/&gt;&lt;/object&gt;&lt;/object&gt;&lt;/object&gt;&lt;/database&gt;"/>
  <p:tag name="SECTOMILLISECCONVERTED" val="1"/>
  <p:tag name="ARTICULATE_REFERENCE_TYPE_3" val="1"/>
  <p:tag name="ARTICULATE_REFERENCE_3" val="C:\Users\user\Dropbox\drugproject\P2_06\Final\writer.pdf"/>
  <p:tag name="ARTICULATE_REFERENCE_TITLE_3" val="教案作者簡介"/>
  <p:tag name="ARTICULATE_REFERENCE_ID_3" val="beb28995-1e60-4433-8a27-e60007949e31"/>
  <p:tag name="ARTICULATE_SLIDE_COUNT" val="58"/>
  <p:tag name="ARTICULATE_REFERENCE_TYPE_1" val="1"/>
  <p:tag name="ARTICULATE_REFERENCE_1" val="C:\Users\user\Desktop\藥酒癮寫作內容\教案寫作\課程內容\不具醫事背景\動機式晤談\Final\courseintro.pdf"/>
  <p:tag name="ARTICULATE_REFERENCE_TITLE_1" val="課程簡介"/>
  <p:tag name="ARTICULATE_REFERENCE_ID_1" val="8aaff3d9-542a-4b23-8504-1953465f5ee8"/>
  <p:tag name="ARTICULATE_REFERENCE_TYPE_2" val="1"/>
  <p:tag name="ARTICULATE_REFERENCE_2" val="C:\Users\user\Dropbox\drugproject\P2_06\Final\writer.pdf"/>
  <p:tag name="ARTICULATE_REFERENCE_TITLE_2" val="教案作者簡介"/>
  <p:tag name="ARTICULATE_REFERENCE_ID_2" val="beb28995-1e60-4433-8a27-e60007949e31"/>
  <p:tag name="ARTICULATE_REFERENCE_COUNT" val="2"/>
  <p:tag name="ARTICULATE_REFERENCE_DESCRIPTION" val="請點選下列參考資訊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247964-c:\users\user\desktop\藥癮修改_072115\p2_09\final\p2_09_m_final_020215.pptx"/>
  <p:tag name="ARTICULATE_PRESENTER_VERSION" val="7"/>
  <p:tag name="ARTICULATE_PROJECT_OPEN" val="1"/>
  <p:tag name="ARTICULATE_USED_PAGE_ORIENTATION" val="1"/>
  <p:tag name="ARTICULATE_USED_PAGE_SIZ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40.25"/>
  <p:tag name="MARGIN_3" val="80.5"/>
  <p:tag name="MARGIN_4" val="120.875"/>
  <p:tag name="MARGIN_5" val="161.125"/>
  <p:tag name="FONT_SIZE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3"/>
  <p:tag name="ARTICULATE_TITLE_TAG" val="改變輪 Wheel of Change (1)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5ee594d2f44bdda478159ec6fb42f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5c0df5ca1a490787083416b3883aa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5fb4adcd8c443d97d6a9f9842b95c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db394a508d42faa35186219c5820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9a74214d634ddf9398c2071104c1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882c78a2444d52a86de5e88dfafeb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-2.147484E+09"/>
  <p:tag name="MARGIN_2" val="40.25"/>
  <p:tag name="MARGIN_3" val="80.5"/>
  <p:tag name="MARGIN_4" val="120.875"/>
  <p:tag name="MARGIN_5" val="161.125"/>
  <p:tag name="FONT_SIZE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3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TITLE_TAG" val="動機式晤談"/>
  <p:tag name="ARTICULATE_NAV_LEVEL" val="1"/>
  <p:tag name="ARTICULATE_SLIDE_PRESENTER_GUID" val="70089b14-fe98-4527-af77-ed301c41ca6f"/>
  <p:tag name="ARTICULATE_SLIDE_PAUSE" val="0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改變輪 Wheel of Change (1)"/>
  <p:tag name="AUDIO_ID" val="507"/>
  <p:tag name="TIMELINE" val="5.00/10.00/12.63/13.95/14.60/14.93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-2.147484E+09"/>
  <p:tag name="MARGIN_2" val="40.25"/>
  <p:tag name="MARGIN_3" val="80.5"/>
  <p:tag name="MARGIN_4" val="120.875"/>
  <p:tag name="MARGIN_5" val="161.125"/>
  <p:tag name="FONT_SIZE" val="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FILENAME" val="C:\Users\user\Desktop\藥酒癮寫作內容\教案寫作\課程內容\不具醫事背景\動機式晤談\完成版\Final version\slide14.intr"/>
  <p:tag name="ENGAGE_INTERACTION_FINISH" val="2"/>
  <p:tag name="ENGAGE_INTERACTION_FINISH_MESSAGE" val="Next Slide"/>
  <p:tag name="AUDIO_ID" val="497"/>
  <p:tag name="ENGAGE_INTERACTION_BRANCHING" val="slideinpresentation"/>
  <p:tag name="ARTICULATE_SHOW_IN_MENU" val="singleitem"/>
  <p:tag name="OVERRIDE" val="ENGAGE_INTERACTION_SLIDE"/>
  <p:tag name="ENGAGE_INTERACTION_TITLE" val="激發動機的方法"/>
  <p:tag name="ARTICULATE_DESCRIPTION" val="Accordion - 8 Panels "/>
  <p:tag name="ENGAGE_INTERACTION_SLIDE_ID" val="497"/>
  <p:tag name="ENGAGE_INTERACTION_FORCE_UPDATE" val="0"/>
  <p:tag name="ENGAGE_LAST_MODIFY_DATE" val="42008.9543402778"/>
  <p:tag name="EMBEDDEDCONTENT_LASTWRITETIMEUTC" val="2015-01-04 14:54:15Z"/>
  <p:tag name="ELAPSEDTIME" val="40"/>
  <p:tag name="ENGAGE_PRESENTATION_MODE" val="interactive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SEEKBAR" val="False"/>
  <p:tag name="ARTICULATE_PLAYER_CONTROL_PLAYPAUSE" val="False"/>
  <p:tag name="ARTICULATE_USED_LAYOUT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98"/>
  <p:tag name="ARTICULATE_TITLE_TAG" val="團體討論 (一)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82"/>
  <p:tag name="ARTICULATE_TITLE_TAG" val="團體討論 (一)：評論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FILENAME" val="C:\Users\user\Desktop\藥酒癮寫作內容\教案寫作\課程內容\不具醫事背景\動機式晤談\完成版\Final version\slide17.intr"/>
  <p:tag name="ENGAGE_INTERACTION_FINISH" val="2"/>
  <p:tag name="ENGAGE_INTERACTION_FINISH_MESSAGE" val="Next Slide"/>
  <p:tag name="ARTICULATE_SHOW_IN_MENU" val="singleitem"/>
  <p:tag name="ENGAGE_INTERACTION_BRANCHING" val="slideinpresentation"/>
  <p:tag name="AUDIO_ID" val="498"/>
  <p:tag name="OVERRIDE" val="ENGAGE_INTERACTION_SLIDE"/>
  <p:tag name="ENGAGE_INTERACTION_TITLE" val="動機式晤談原則"/>
  <p:tag name="ARTICULATE_DESCRIPTION" val="Tabs - 5 Tabs "/>
  <p:tag name="ENGAGE_INTERACTION_SLIDE_ID" val="498"/>
  <p:tag name="ENGAGE_INTERACTION_FORCE_UPDATE" val="0"/>
  <p:tag name="ENGAGE_LAST_MODIFY_DATE" val="42008.9537615741"/>
  <p:tag name="EMBEDDEDCONTENT_LASTWRITETIMEUTC" val="2015-01-04 14:53:25Z"/>
  <p:tag name="ELAPSEDTIME" val="25"/>
  <p:tag name="ENGAGE_PRESENTATION_MODE" val="interactive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SEEKBAR" val="False"/>
  <p:tag name="ARTICULATE_PLAYER_CONTROL_PLAYPAUSE" val="False"/>
  <p:tag name="ARTICULATE_USED_LAYOUT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6"/>
  <p:tag name="ARTICULATE_TITLE_TAG" val="課程目標"/>
  <p:tag name="ELAPSEDTIME" val="9.2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第一階段：為改變製造動機 (1)"/>
  <p:tag name="AUDIO_ID" val="444"/>
  <p:tag name="TIMELINE" val="1.60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40.25"/>
  <p:tag name="MARGIN_3" val="80.5"/>
  <p:tag name="MARGIN_4" val="120.875"/>
  <p:tag name="MARGIN_5" val="161.125"/>
  <p:tag name="FONT_SIZE" val="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五種初期策略"/>
  <p:tag name="AUDIO_ID" val="484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一：開放式問題 (1)"/>
  <p:tag name="AUDIO_ID" val="446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一：開放式問題 (2)"/>
  <p:tag name="AUDIO_ID" val="447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一：開放式問題 (3)"/>
  <p:tag name="AUDIO_ID" val="448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團體討論(二)"/>
  <p:tag name="AUDIO_ID" val="450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團體討論(二)"/>
  <p:tag name="AUDIO_ID" val="493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7"/>
  <p:tag name="ARTICULATE_TITLE_TAG" val="行為與改變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二：回映式傾聽"/>
  <p:tag name="AUDIO_ID" val="453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如何進行回映式傾聽 (1)"/>
  <p:tag name="AUDIO_ID" val="454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如何進行回映式傾聽 (2)"/>
  <p:tag name="AUDIO_ID" val="455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如何進行回映式傾聽 (3)"/>
  <p:tag name="AUDIO_ID" val="456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如何進行回映式傾聽 (4)"/>
  <p:tag name="AUDIO_ID" val="457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8"/>
  <p:tag name="ARTICULATE_TITLE_TAG" val="回映式傾聽基本上分為"/>
  <p:tag name="ELAPSEDTIME" val="10.7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252"/>
  <p:tag name="MARGIN_1" val="0"/>
  <p:tag name="MARGIN_2" val="40.25"/>
  <p:tag name="MARGIN_3" val="49.62598"/>
  <p:tag name="MARGIN_4" val="120.875"/>
  <p:tag name="MARGIN_5" val="161.125"/>
  <p:tag name="FONT_SIZE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簡單式的回映式傾聽"/>
  <p:tag name="AUDIO_ID" val="459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複雜式的回映式傾聽"/>
  <p:tag name="AUDIO_ID" val="460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強化的回映式傾聽"/>
  <p:tag name="AUDIO_ID" val="461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59"/>
  <p:tag name="ARTICULATE_TITLE_TAG" val="行為與改變"/>
  <p:tag name="TIMELINE" val="1.70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略有不及的回映式傾聽 (1)"/>
  <p:tag name="AUDIO_ID" val="462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略有不及的回映式傾聽 (2)"/>
  <p:tag name="AUDIO_ID" val="463"/>
  <p:tag name="ELAPSEDTIME" val="5.8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雙向的回映式傾聽 "/>
  <p:tag name="AUDIO_ID" val="464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利用比喻做回映式傾聽"/>
  <p:tag name="AUDIO_ID" val="465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做回映式傾聽時諮商師要"/>
  <p:tag name="AUDIO_ID" val="466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團體討論 (三)"/>
  <p:tag name="AUDIO_ID" val="495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團體討論 (四)"/>
  <p:tag name="AUDIO_ID" val="496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三：給予肯定"/>
  <p:tag name="AUDIO_ID" val="421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三：給予肯定 (1)"/>
  <p:tag name="AUDIO_ID" val="422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三：給予肯定 (2)"/>
  <p:tag name="AUDIO_ID" val="423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40.25"/>
  <p:tag name="MARGIN_3" val="80.5"/>
  <p:tag name="MARGIN_4" val="120.875"/>
  <p:tag name="MARGIN_5" val="161.125"/>
  <p:tag name="FONT_SIZE" val="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三：給予肯定 (3)"/>
  <p:tag name="AUDIO_ID" val="424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給予肯定：例子"/>
  <p:tag name="AUDIO_ID" val="425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四：做摘要"/>
  <p:tag name="AUDIO_ID" val="426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策略四：三種型態的「做摘要」"/>
  <p:tag name="AUDIO_ID" val="427"/>
  <p:tag name="ELAPSEDTIME" val="2.9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28"/>
  <p:tag name="ARTICULATE_TITLE_TAG" val="做摘要：例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FILENAME" val="C:\Users\user\Desktop\藥酒癮寫作內容\教案寫作\課程內容\不具醫事背景\動機式晤談\完成版\Final version\slide53.intr"/>
  <p:tag name="ENGAGE_INTERACTION_FINISH" val="2"/>
  <p:tag name="ENGAGE_INTERACTION_FINISH_MESSAGE" val="Next Slide"/>
  <p:tag name="ARTICULATE_SHOW_IN_MENU" val="singleitem"/>
  <p:tag name="AUDIO_ID" val="499"/>
  <p:tag name="ENGAGE_INTERACTION_BRANCHING" val="slideinpresentation"/>
  <p:tag name="OVERRIDE" val="ENGAGE_INTERACTION_SLIDE"/>
  <p:tag name="ENGAGE_INTERACTION_TITLE" val="團體討論 (五)"/>
  <p:tag name="ARTICULATE_DESCRIPTION" val="Tabs - 2 Tabs (Including Introduction)"/>
  <p:tag name="ENGAGE_INTERACTION_SLIDE_ID" val="499"/>
  <p:tag name="ENGAGE_INTERACTION_FORCE_UPDATE" val="0"/>
  <p:tag name="ENGAGE_LAST_MODIFY_DATE" val="42008.9528587963"/>
  <p:tag name="EMBEDDEDCONTENT_LASTWRITETIMEUTC" val="2015-01-04 14:52:07Z"/>
  <p:tag name="ELAPSEDTIME" val="10"/>
  <p:tag name="ENGAGE_PRESENTATION_MODE" val="interactive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SEEKBAR" val="False"/>
  <p:tag name="ARTICULATE_PLAYER_CONTROL_PLAYPAUSE" val="False"/>
  <p:tag name="ARTICULATE_USED_LAYOUT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8"/>
  <p:tag name="ARTICULATE_TITLE_TAG" val="策略五:讓個案自己說出{想要改變}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0"/>
  <p:tag name="ARTICULATE_TITLE_TAG" val="簡介"/>
  <p:tag name="TIMELINE" val="1.50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14"/>
  <p:tag name="ELAPSEDTIME" val="8.7"/>
  <p:tag name="ARTICULATE_TITLE_TAG" val="策略五:讓個案自己說出{想要改變}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直接發問"/>
  <p:tag name="AUDIO_ID" val="415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進一步說明"/>
  <p:tag name="AUDIO_ID" val="416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40.25"/>
  <p:tag name="MARGIN_3" val="80.5"/>
  <p:tag name="MARGIN_4" val="120.875"/>
  <p:tag name="MARGIN_5" val="161.125"/>
  <p:tag name="FONT_SIZE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假設極端"/>
  <p:tag name="AUDIO_ID" val="417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往回看"/>
  <p:tag name="AUDIO_ID" val="418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往前看"/>
  <p:tag name="AUDIO_ID" val="419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探索目標"/>
  <p:tag name="AUDIO_ID" val="420"/>
  <p:tag name="ARTICULATE_NAV_LEVEL" val="2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表達動機的語句：對問題的認知"/>
  <p:tag name="AUDIO_ID" val="409"/>
  <p:tag name="ELAPSEDTIME" val="6.1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7"/>
  <p:tag name="ARTICULATE_TITLE_TAG" val="課後練習:團體討論(六)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40.25"/>
  <p:tag name="MARGIN_3" val="80.5"/>
  <p:tag name="MARGIN_4" val="120.875"/>
  <p:tag name="MARGIN_5" val="161.125"/>
  <p:tag name="FONT_SIZE" val="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INTERACTION_FILENAME" val="C:\Users\user\Desktop\藥酒癮寫作內容\教案寫作\課程內容\不具醫事背景\動機式晤談\完成版\Final version\slide64.intr"/>
  <p:tag name="ENGAGE_INTERACTION_FINISH" val="2"/>
  <p:tag name="ENGAGE_INTERACTION_FINISH_MESSAGE" val="Next Slide"/>
  <p:tag name="ARTICULATE_SHOW_IN_MENU" val="singleitem"/>
  <p:tag name="ENGAGE_INTERACTION_BRANCHING" val="slideinpresentation"/>
  <p:tag name="AUDIO_ID" val="500"/>
  <p:tag name="OVERRIDE" val="ENGAGE_INTERACTION_SLIDE"/>
  <p:tag name="ENGAGE_INTERACTION_TITLE" val="處理阻抗"/>
  <p:tag name="ARTICULATE_DESCRIPTION" val="Checklist - 8 Items (Including Introduction)"/>
  <p:tag name="ENGAGE_INTERACTION_SLIDE_ID" val="500"/>
  <p:tag name="ENGAGE_INTERACTION_FORCE_UPDATE" val="0"/>
  <p:tag name="ENGAGE_LAST_MODIFY_DATE" val="42008.9555092593"/>
  <p:tag name="EMBEDDEDCONTENT_LASTWRITETIMEUTC" val="2015-01-04 14:55:56Z"/>
  <p:tag name="ELAPSEDTIME" val="40"/>
  <p:tag name="ENGAGE_PRESENTATION_MODE" val="interactive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SEEKBAR" val="False"/>
  <p:tag name="ARTICULATE_PLAYER_CONTROL_PLAYPAUSE" val="False"/>
  <p:tag name="ARTICULATE_USED_LAYOUT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9"/>
  <p:tag name="ARTICULATE_TITLE_TAG" val="第一階段：準備好要改變的徵兆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-2.147484E+09"/>
  <p:tag name="MARGIN_2" val="40.25"/>
  <p:tag name="MARGIN_3" val="80.5"/>
  <p:tag name="MARGIN_4" val="120.875"/>
  <p:tag name="MARGIN_5" val="161.125"/>
  <p:tag name="FONT_SIZE" val="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03"/>
  <p:tag name="ARTICULATE_TITLE_TAG" val="結語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61"/>
  <p:tag name="ARTICULATE_TITLE_TAG" val="動機式晤談"/>
  <p:tag name="TIMELINE" val="1.90"/>
  <p:tag name="ARTICULATE_NAV_LEVEL" val="1"/>
  <p:tag name="ARTICULATE_SLIDE_PRESENTER_GUID" val="70089b14-fe98-4527-af77-ed301c41ca6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自訂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3F3F3F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3906</TotalTime>
  <Words>4556</Words>
  <Application>Microsoft Office PowerPoint</Application>
  <PresentationFormat>如螢幕大小 (16:10)</PresentationFormat>
  <Paragraphs>472</Paragraphs>
  <Slides>58</Slides>
  <Notes>58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流線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成癮行為改變歷程分析</vt:lpstr>
      <vt:lpstr>PowerPoint 簡報</vt:lpstr>
      <vt:lpstr>激發動機的方法</vt:lpstr>
      <vt:lpstr>PowerPoint 簡報</vt:lpstr>
      <vt:lpstr>PowerPoint 簡報</vt:lpstr>
      <vt:lpstr>動機式晤談原則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團體討論 (五)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處理阻抗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Tammy Feng</dc:creator>
  <cp:lastModifiedBy>user</cp:lastModifiedBy>
  <cp:revision>971</cp:revision>
  <cp:lastPrinted>1601-01-01T00:00:00Z</cp:lastPrinted>
  <dcterms:created xsi:type="dcterms:W3CDTF">1601-01-01T00:00:00Z</dcterms:created>
  <dcterms:modified xsi:type="dcterms:W3CDTF">2015-08-04T22:46:30Z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Motivational Interviewing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A472E89D-906F-46FB-3F3F-42266B3F3F7B</vt:lpwstr>
  </property>
  <property fmtid="{D5CDD505-2E9C-101B-9397-08002B2CF9AE}" pid="6" name="ArticulateProjectFull">
    <vt:lpwstr>C:\Users\user\Desktop\藥癮修改_072115\P2_09\Final\P2_09_m_final_020215.ppta</vt:lpwstr>
  </property>
</Properties>
</file>