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5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5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6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6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7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7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4.xml" ContentType="application/vnd.openxmlformats-officedocument.presentationml.notesSlide+xml"/>
  <Override PartName="/ppt/tags/tag1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362" r:id="rId4"/>
    <p:sldId id="361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343" r:id="rId24"/>
    <p:sldId id="344" r:id="rId25"/>
    <p:sldId id="345" r:id="rId26"/>
    <p:sldId id="346" r:id="rId27"/>
    <p:sldId id="347" r:id="rId28"/>
    <p:sldId id="357" r:id="rId29"/>
    <p:sldId id="281" r:id="rId30"/>
    <p:sldId id="282" r:id="rId31"/>
    <p:sldId id="283" r:id="rId32"/>
    <p:sldId id="286" r:id="rId33"/>
    <p:sldId id="288" r:id="rId34"/>
    <p:sldId id="360" r:id="rId35"/>
    <p:sldId id="289" r:id="rId36"/>
    <p:sldId id="290" r:id="rId37"/>
    <p:sldId id="291" r:id="rId38"/>
    <p:sldId id="293" r:id="rId39"/>
    <p:sldId id="295" r:id="rId40"/>
    <p:sldId id="297" r:id="rId41"/>
    <p:sldId id="292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1" r:id="rId54"/>
    <p:sldId id="317" r:id="rId55"/>
    <p:sldId id="318" r:id="rId56"/>
    <p:sldId id="319" r:id="rId57"/>
    <p:sldId id="320" r:id="rId58"/>
    <p:sldId id="321" r:id="rId59"/>
    <p:sldId id="325" r:id="rId60"/>
    <p:sldId id="326" r:id="rId61"/>
    <p:sldId id="337" r:id="rId62"/>
    <p:sldId id="339" r:id="rId63"/>
    <p:sldId id="327" r:id="rId64"/>
    <p:sldId id="328" r:id="rId65"/>
    <p:sldId id="329" r:id="rId66"/>
    <p:sldId id="330" r:id="rId67"/>
    <p:sldId id="331" r:id="rId68"/>
    <p:sldId id="333" r:id="rId69"/>
    <p:sldId id="340" r:id="rId70"/>
    <p:sldId id="341" r:id="rId71"/>
    <p:sldId id="353" r:id="rId72"/>
    <p:sldId id="342" r:id="rId73"/>
    <p:sldId id="350" r:id="rId74"/>
    <p:sldId id="355" r:id="rId75"/>
  </p:sldIdLst>
  <p:sldSz cx="9144000" cy="6858000" type="screen4x3"/>
  <p:notesSz cx="6858000" cy="9144000"/>
  <p:custDataLst>
    <p:tags r:id="rId7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B1B"/>
    <a:srgbClr val="35561E"/>
    <a:srgbClr val="394216"/>
    <a:srgbClr val="B1ED45"/>
    <a:srgbClr val="006600"/>
    <a:srgbClr val="3E2C1A"/>
    <a:srgbClr val="008000"/>
    <a:srgbClr val="18231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58305" autoAdjust="0"/>
  </p:normalViewPr>
  <p:slideViewPr>
    <p:cSldViewPr>
      <p:cViewPr>
        <p:scale>
          <a:sx n="80" d="100"/>
          <a:sy n="80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16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8DFC-8A5E-475E-A13F-3A3ABFDA1C34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6BB2A-DDE3-407D-BE77-3C7B04227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01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3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5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9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5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3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5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7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9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3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5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7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3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5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9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3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5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7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9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1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5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7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9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1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3.xm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5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7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7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1.xml"/></Relationships>
</file>

<file path=ppt/notesSlides/_rels/notesSlide7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3.xm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5.xml"/></Relationships>
</file>

<file path=ppt/notesSlides/_rels/notesSlide7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7.xml"/></Relationships>
</file>

<file path=ppt/notesSlides/_rels/notesSlide7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這個單元的主題是「各國藥癮治療處遇模式介紹」。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28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國毒品管制政策辦公室(ONDCP)，是美國最重要的反毒決策單位，它隸屬於白宮，是總統執行辦公室的一部分，建議總統對於毒品管制的問題，協調毒品管制活動，及整個聯邦政府的相關資金，並制定每年的毒品管制策略，定期發布國家藥物控制策略。最近一期發布於2014年7月，如果各位有興趣的話，可以上白宮的網站，了解美國最新的藥物控制策略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27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最新一期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2014年)的國家藥物控制策略，主要有下列幾點：透過教育，開始防止青少年使用藥物，也就是預防勝於治療，透過預防，讓青少年可以留在學校裡，可以安全的駕駛，在安全的環境裡面成長；第二、擴大有毒癮的美國人接受治療，因為治療是具有成本效益，每投資一塊錢，可以享有4~7塊的收益；改革刑事司法系統，認為在刑事司法系統裡面，你應該接受治療，讓非暴力的毒癮犯可以接受治療，而不是到監獄裡面，支持藥物濫用或成癮的美國人，可以得到康復，讓他們回歸社區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09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NDCP的反毒策略強調，預防重於監禁，也就是投資於學校，以教育為基礎的一個物質使用策略，強調每投資一塊錢，就可以產生18塊錢的相關藥物收益，培訓醫務專業人員，在成癮發展之前早期介入，希望在還沒使用藥物之前，早期發現，早期治療，避免藥物產生的相關問題，擴大獲得治療，因為目前僅有百分之十需要治療的美國人，可以獲得治療，相對於英國，是相當低的治療比例，希望可以打破吸毒、犯罪、逮捕、監禁的惡性循環，在執法上面，希望智能執法，針對聯邦的緝毒資源專注於販毒、運毒等重罪，不針對個別吸毒，來浪費聯邦的緝毒資源，而非暴力的毒品犯，他們所應該獲得的，是治療而不是監獄，最後幫助前毒品犯，可以重新融入社會，支持成癮的康復，而不是歧視，並且幫助他們，避免重新回到司法系統中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93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IDA是美國成癮治療的一個重要研究單位，NIDA對於成癮提出有效的治療原則，第一，成癮是一個複雜的大腦疾病，但是可以治療的；第二，沒有單一的治療方法，是適合所有的人，所以，每個人要有不同治療方法；第三，治療需要隨時可以獲得，當你想要治療的時候，應該隨時可以獲得你所想要的治療。有效的治療，應該照顧到個人的多重需求，而不只是他單純的藥物濫用，所以也應該考慮他生理、心理，還有法律等其他多重的要求；所以停留在治療時間是否足夠，是相當重要的，一定要有足夠的時間，才能產生足夠的改變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4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為療法包含家庭、個人和團體諮商，是最常用的藥物濫用治療形式；藥物治療對許多個案而言，是治療中一個重要的組成成分，但藥物也不是絕對、單一的，必須要結合諮商跟行為療法，才是最有效的治療方法；個體的治療跟服務計畫，必須不斷地進行評估跟修改，以確保滿足他或她的變化和需求，也就是治療計畫不是一成不變的，必須因時因地，來隨時修改適合個案的需求；許多吸毒成癮者也有其他的心智障礙，吸毒者不只是單純吸毒，他也有可能有其他的心智問題，這些必須都考量進來，加以處理、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2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醫療協助解毒只是成癮治療的第一階段，本身對於長期藥物濫用的人，幫助相當有限，很多人都有一個錯誤的觀念，認為解毒是成癮治療最重要的部分或是全部，但事實上，它只是開頭，最重要還是要長期的監測、輔導才是有效的。治療不必是自願才有效，不是自願的也是有效，只要你能夠在一個治療停留相當的時間，改變還是會產生，治療還是會有效果，在治療過程裡面，藥物的使用，必須連續的監測，因為失足隨時會產生，所以需要早期的發現、介入、治療，在治療方案中，應該檢驗個案的HIV、B型肝炎、C型肝炎，或者是TB等其他傳染性的疾病，針對這些傳染病，提供有針對性的風險降低的諮詢，如果有必要的話，應該轉介個案接受適當的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01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美國對於吸毒者的治療，是採取醫療康復的模式，吸毒者的醫療費用，大部分是由醫保、社會福利及政府專案基金來提供，大部分都不是自願來的，所以，除了少部分是自願以外，大部分的個案，是由社區、法院、監獄及其他機構轉介而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2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國的治療模式，是以減少傷害為出發點，所以藥物解毒跟維持治療是第一步驟，個案維持在醫療系統裡面，治療重心其實是放在心理、社會復健的治療，其中包含使用動機式晤談來加強個案戒治的動機，透過認知行為治療，來改善認知、行為及預防復發的技巧，協助個案面對高危險情境時，能有效的因應及處理。12步驟的社區自助團體包含匿名戒酒團體(AA)、匿名戒藥團體(NA)，另外還有家族治療、個別諮商跟團體治療。這些都是我們耳熟能詳的治療，也是美國常用的治療模式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39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來介紹美沙冬替代治療，美國是最早使用美沙冬來替代治療的國家，1964年在紐約開始實行，根據過去50年的經驗顯示，美沙冬是一個有效的治療方法，它是一個口服的治療模式，可以有效因應因為注射傳染的傳播，包括HIV、B型肝炎(HBV)跟C型肝炎(HCV)的問題，因為它可以有效地減低渴求，所以可以消除鴉片的使用，同時也減少犯罪。對於鴉片類藥物的成癮治療，美沙冬合併醫療、精神、社會等問題處理，及藥物諮商輔導，是目前公認最有效的一個治療方法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40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沙冬最重要的藥理機制就是緩解渴求，在美國的鴉片治療方案中，即OTPs，美沙冬跟丁基原啡因是兩種被認可的藥物輔助治療，在台灣也是一樣，是被認可的藥物輔助治療，其中高劑量的美沙冬，比低劑量的丁基原啡因，更能夠維持個案長時間的不用藥物，所以美沙冬的指標，是一個品質的指標，使用比較高的劑量，會有比較好的效果。美國的NIH也指出，美沙冬替代治療，可以有效減少非法藥物的使用，不只是鴉片類藥物，其他非法藥物也可以減少使用，同時可以減少犯罪，因為可以不用去購買藥物，就可以減少相關的犯罪，可以提高生產力。透過美沙冬的治療，有很大一部分的個案，可以重新回到社會裡面，重新過一個有生產力的生活，也可以減少病毒、疾病的傳播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76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完成此課程後，學習者應該學習到：國際間對處理成癮物質的共識、世界主要國家，藥癮治療處遇模式；未來藥癮政策制定方向的建議。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45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毒的狀態、沒有使用毒品的情形是一個最理想，也是我們治療的目標，不過大部分參加美沙冬治療的個案，事實上是沒有辦法達到的，因為在他們定期的驗尿中，大部分人仍然還是有在持續使用鴉片類藥物，不過，如果有接受美沙替代治療，大部分還是可以達到下面的目標：可以減少藥物的使用，這包括大量減少鴉片類藥物的使用，也減少其他藥物的使用，也可以減少犯罪，及獲得有報酬的工作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88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丁基原啡因包括所謂的複方丁基原啡因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Suboxone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與單一丁基原啡因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Subutex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在2000年以前，美國是不允許醫師在OTP的治療環境中使用三級、四級、五級的管制藥物，是在DATA2000這個法案通過之後，才允許醫師在OTP以外，使用管制藥物，來治療鴉片類藥物成癮，也因為這個法案通過，美國在2002年的10月，FDA核准，複方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Suboxone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與單一丁基原啡因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Subutex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用於鴉片類藥物的治療，所以美國相對於台灣，它複方丁基原啡因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Suboxone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與單一丁基原啡因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Subutex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的治療時間，並沒有提早太久。一般認為，複方丁基原啡因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Suboxone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因為含有那囉克松，所以是一個比較理想的藥物，因為它可以防止藥物的濫用，那囉克松可以用於維持療法及醫療監督之下的解毒治療。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794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國認為，在司法刑事系統裡也應該要有醫療的介入，所以在監獄裡面也提供相應的治療，包含州監獄和聯邦監獄。在聯邦監獄裡，有比較高的個案可以接受治療，他們接受治療的方案，就是接受各種形式的藥癮治療，也包含專業藥癮治療人員的輔導課程，還有同儕團體的治療，和同儕團體的輔導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21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治療性社區是一個沒有藥物的居住性環境，以戒斷為主要治療目標。比較特別的是，它使用臨床分期進階化(hierarchical)的模式，也就是，居住越久，可以獲得的個人等級跟特權就會越高，但權利跟義務是相等的，你有比較高的權力，相對的有比較高的義務。在社區裡面，是透過一連串的團體課程，藉由團體的影響力，來幫助個體學習及內化社會的規範與有效的因應技巧，其與其他治療模式的不同，在於它是使用社區，所以社區是一個治療模式，個體在社區裡面，透過結構跟非結構方式，來影響他們對於藥物的態度、認知跟行為，另外一個原則就是自助，就是相互自助，自己要承擔自己改變的責任，同時也承擔他人康復的一個責任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86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NIDA的資料顯示，過去30多年來，美國至少有6萬5,000人，進入公共基金所支持的治療性社區(TC)接受治療。TC是一個非營利的單位，所以它沒有辦法自給自足，需要公共基金的支持才能夠運作。根據研究顯示，如果可以在TC完成治療，它會有相當正面的成果，包含較少的藥物使用，較少的犯罪行為，可以降低失業率，獲得比較低的憂鬱指標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517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底是誰需要在TC接受治療？因為它是一個以戒斷為主的治療目標，也是一個比較後線的治療方式，原則上，比較嚴重的個案才需要在TC接受治療，也就是，你在接受其他的藥物治療模式之後，都沒有獲得相對應的結果，才會考慮接受TC的治療。一般而言，是多重藥物濫用者、有合併司法形式問題者、缺乏正向支持系統，或者合併其他心理健康問題者，比如憂鬱、焦慮、創傷後壓力症候群(PTSD)，或其他人格問題等。根據資料顯示，進入TC的個案，2/3有刑事問題，比如說緩刑、假釋或待審，1/3是由司法刑事系統轉介治療，在台灣TC也是一樣，有一大部分比例的個案，是由司法刑事系統轉介而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618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TC的治療報告顯示，治療前跟治療後有很驚人的發現，古柯鹼、海洛因及酒精的使用在治療後明顯減少，且有比較多的人，可以獲得全職的工作，自殺意念也變得比較少了。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812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接下來介紹整合性模式(Matrix Model)，它是一個整合性的治療模式，是針對興奮劑(安非他命跟可卡因)濫用與依賴的密集門診治療模式。治療的對象包括成癮的個案跟成癮的家屬，整合所有實證有效的醫療模式來介入，包含預防復發團體、教育團體、社會支持團體、個別輔導，以及尿液、呼氣的檢測，一般而言是16週，也有24週的。過去在南加州整合門診部，有2萬名個案，一直接受這樣的治療，這樣的模式確實有效，也推廣到貝魯特、黎巴嫩等，整個泰國也都有實行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26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美國，許多州的法院都設有藥事法庭，專門處理跟毒品有關的問題，且有不同的藥事法庭處理不同的個案，包括成年藥事法庭、青少年藥事法庭，還有家庭、退伍軍人跟酒駕等等，其中最常見的是成癮的藥事法庭。一般而言，法官會根據吸毒者的具體情況，要求他們參加戒毒治療的專案，吸毒者必須定期到藥事法院，向法官匯報整個情形，及進行相關的毒品檢測；戒毒機關的工作人員，比如心理治療師，也應該定期向法官匯報戒毒者的情形，對於戒治成效良好者可以免除其刑，另外，也有些法院，會給吸毒者配戴跟蹤儀，最主要是居家戒治，假釋官會根據跟蹤儀，知道吸毒者是否目前在家中，如果被告沒有辦法完成整個戒治計畫，檢察官仍然可以起訴，法官仍然能夠依法判決徒刑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890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81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國際間毒品的問題，仍然相當的氾濫和嚴重，毒品問題也是各國政府所必須面對跟處理的問題。聯合國針對國際毒品問題，提出三大主軸：減少供應、減少需求、減少傷害。其中「減少傷害」是建立在，減少供應和減少需求的基礎上面，一個較符合成本，也符合人道的處理方法。不過，各國政府依然可以依據自己的國情，提出適合自己歷史、背景、文化的解讀策略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455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的藥事法規將管制藥品分為A類、B類、C類三種藥物，其中A類是最危險的，也就是最具有成癮性、危害性的藥物，包含可卡因、快克、MDMA等等藥物，B類是指安非他命，C類則是類固醇等藥物，原則上，生產、販賣、進出口、販毒的行為都會受到懲罰，A類的懲罰最重，B類次之，C類最輕。根據2005年的藥物法案規定，持有超過個人使用量的藥物會受到懲罰，另外，在某些犯罪地點，如果警方合理懷疑這些犯行是跟A類藥物有關的話，警方可以強制將被捕者進行藥物的檢驗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534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對於藥物濫用的政策目標是減害，也就是減少藥物帶來的相關危害，它不是逮捕監禁，而是透過藥物的檢驗來引入治療，強調透過治療，減少藥物的依賴及藥物相關的危害。英國2010年的藥物策略，強調創造一個友善的環境，幫助病人接受治療，讓需要治療的個案，都可以接受治療，使個案獲得最終的康復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079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的藥物濫用治療系統，著重的是康復跟成果，也就是以康復為導向，希望個案最終獲得完全的康復，重新融入社會當中，且由國家系統紀錄目前治療的結果。英國是一個公益制度，NHS有全國的醫療病例系統，所以可以瞭解個案目前的治療情形跟用毒的情形，它有使用一個TOP工具，一個臨床有效的監測工具，可以完整地紀錄個案的藥物使用史，包括藥物使用歷程、目前使用的藥物、注射的危險行為、目前的健康狀況、社會功能和自我報告犯罪行為等，比較特別的是，他的支付是跟治療結果相連結的，也就是給付是看治療結果而定，所以治療者必須盡可能提供治療，來幫助個案獲得康復，這樣才能獲得給付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166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整個英國藥物濫用治療系統，中央是由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NTA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來負責，是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NHS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的一部分，負責協調治療服務的傳遞，在地方，實際的一個治療單位是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DATs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這個藥物行動治療小組，其隸屬於內政部，會跟當地的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NTA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辦公室合作，提供實際的治療。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990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藥物治療行動小組內是一個夥伴的關係，由多機構的藥物行動機構一起合作，包含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NHS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一個給付的單位、地方的當局，警察、感化服務和志願機構的代表，大家一起合作來提供協助，目的是為個案創造出一個合適的整合治療方案，符合個案的需求以確保照顧的連續性，及協助個案可以再整合入社區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465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因為英國是一個公費的公醫系統，所以資金來源，主要來自公費，包含中央政府的撥款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包司法和健康照顧系統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、地方政府的資付，及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NHS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的信託。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971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是公費，所以治療對象不是看付得起或付不起，而是看需要。任何有需要的個案，都可以被提供治療，但採取自願模式，願意接受治療才接受治療，並不強迫治療，也透過基層醫療的定期訪視，找出有需要的個案進行轉介，其中也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1/4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是刑事司法系統轉介的個案。英國的治療系統整合了一般醫療和刑事司法系統個案，透過多機構的合作模式，協助個案接受治療。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375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的藥物濫用治療模式是一個平衡的治療系統，也就是透過多單位的合作，尋求共識，來界定個案目前的需求，再依個案目前的需求提供減害，或者針具交換，或者住院解毒，及居住復健等方案。治療方式也是依個案的需求，整合醫療、會談跟同儕、社會支持等，以提供個案最有效的一個整合治療模式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58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除了醫療系統以外，英國在司法刑事系統裡也有提供治療，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1990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後，司法刑事系統的主要治療目標是減少犯罪，因為發現很多的犯罪跟酒精、藥物有關，所以希望透過減少酒精、藥物的使用，來減少犯罪，主要的措施包含，在監獄裡面發展整合性的藥物治療系統，在社區發展藥物干預治療計畫與社會復健需要計畫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231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在監獄裡發展出一個整合性的藥物治療系統，提供結構性且有實證的治療方案，由臨床醫師與藥物工作者，提供廣泛積極的藥物治療服務，包含醫師的維持處方，以及藥物工作者的諮商、評估、轉介、建議、完整的照顧模式、個管、一對一或團體的心理社會服務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0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聯合國有三大反毒公約，分別是1961年的《麻醉藥品單一公約》、1971年的《精神藥物公約》，以及1988年的《禁止非法販運麻醉藥品和精神藥物公約》。其中1961年的《麻醉藥品單一公約》主要是規範麻醉藥品在醫療上的使用；1971年的《精神藥物公約》主要是限制藥物在科學及醫療上的用途；1988年的《禁止非法販運麻醉藥品和精神藥物公約》則是管制非法藥物的前驅物質，因為這些前驅物質若沒有適當的管制，可以很輕易地轉為非法物質，造成危害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455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社區裡，英國有實施所謂的藥物干預計畫，透過全方位的刑事司法設置，就是警察、法院、緩刑跟監獄，使未受治療的藥物使用者進入治療，整合司法系統及藥品行動小組，還有政府部門，來改善治療的容量跟品質，讓有需要接受治療的個案，都能獲得治療，確保毒品犯治療的連續性，因為他回到社區之後，還是需要接受治療，他們為個案量身打造，提供適合的治療服務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463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英國，針對某些認為和毒品有關的特定犯罪，比如說強盜或竊盜，，犯罪者在被逮捕時必須接受毒品的檢驗，若檢驗結果屬於陽性反應，警察可以要求他參加最多兩次的評估課程，而且一定要參加，若不參加或拒絕持續地參加，都會有刑事的罪責，會受到審判跟處罰，另外，保釋犯若拒絕參加治療課程，則不准保釋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42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英國在社區中設有犯罪司法整合小組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(CJITS)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針對要離開監獄回到社區的個案，與警察拘留室及法院一起合作，提供毒品犯一個治療的連續路徑。犯罪司法整合小組會擔任個管，負責協調如警察、監獄或其他不同單位，對個案進行評估，或接受不同單位的報告，加以評估，而法官或地方法官在裁定保釋，或宣判時，也會參考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CJITs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的評估報告，來做出判決。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48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「戒毒要求」，是對吸毒個案重返社區時的要求，屬於社區刑法的一部分，也就是對使用藥物的個案，當他從監獄重返社區時，會有這樣一個持續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個月到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年的判決，要求個案在這段期間，必須停止犯罪，也不可以用藥，如果違反規定，他會受到處罰。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651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國也有藥事法庭，主要學習自美國的制度，認為美國的藥事法庭，可以有效處理毒品相關的罪犯。英國的藥事法庭是由接受專門訓練的法官來處理涉及毒品的罪犯，決定誰應該接受戒毒的要求，透過判決跟審查的過程，可以連續接觸毒犯，確保治療的完整跟有效性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74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在南半球的澳洲，是一個相當先進的工業大國，澳洲許多的設施相當先進，都值得我們學習，過去台灣對於澳洲其實是相當陌生的，近年透過打工、留學的方式，台灣對澳洲的許多方面也逐漸熟悉起來。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007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根據聯合國資料顯示，澳洲是全世界大麻使用最多的一個國家，估計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歲以上的澳洲人，每三個就有一個在一生中使用過大麻，這是一個相當驚人的數字。另外，澳洲搖頭丸和幻覺劑的濫用，分別位居第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名和第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名，這也跟世界其他主要國家是不太一樣的。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9712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澳洲的國家藥物治療策略，跟聯合國的三大主軸類似，主要核心是危害最小化，也就是透過一個治療措施的介入，來減少藥物治療所帶來的相關危害，三大工作主軸為：減少需求、減少供應及減少傷害。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7214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目前澳洲藥物治療的主要模式大概有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種，目標都是在降低藥物使用的傷害。戒斷管理，是使用藥物或不使用藥物，來協助個案解毒的治療。諮商輔導，包含個別或團體的諮商輔導。復健模式，包括居住性的治療服務、治療性的社區，或者是以社區為基礎的復健服務。藥物治療則有那曲酮、丁基原啡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(buprenorphine) 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及美沙冬 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(methadone) 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，用於維持或預防復發的治療。此外，還有支持治療或個案管理、提供評估，也就是提供個案評估，來尋求最適合他的治療模式，或僅僅提供資訊跟教育。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2751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澳洲的藥癮治療模式，在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1987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年後，以減害策略取代原本的零容忍，當初這樣的轉變，主要是因應公會的需求，因為當時澳洲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氾濫。減害政策實施以來，除了減少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，也減少其他的傳染病，幫助個案可以回復正常的生活、在社會工作，也沒有增加藥物的使，在澳洲獲得令人滿意的效果，而澳洲的成功經驗，也獲得其他世界各國的認同。目前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NDS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的國家藥物策略，對健康的考量已經超過法律的執法，過去以執法為主，現在已經完全轉向為危害最小化的策略。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94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際公約也建議，對於使用毒品，可以用治療來替代懲罰，各個締約國，除了依規定可以進行定罪跟懲罰之外，也應該對罪犯採取治療、教育、後續復健、康復或回歸社會等措施。而這種獲得治療、教育、後續復健、康復跟重新與社會融為一體的措施，除了可作為判刑的替代措施，也可以做為判罪的附加措施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3186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害的作法，包括提供清潔針具交換計畫、漂白劑包、提供可吸食的藥物，及美沙冬維持計畫，透過提供針具、提供醫療，持續跟藥物使用者保持接觸，在接觸的過程中就可以提供教育、諮商輔導，個案也可以獲得治療跟其他的服務。整個危害最小化的作法，在強調減低藥物使用帶來的傷害，而不是預防藥物的使用。台灣的減害計畫，也是師承澳洲，所以大家看這整個計畫，會覺得是相當的熟悉，不過，我們沒有提供可吸食的藥物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887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924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香港是一個相當特別的地方，它在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1840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年中、英鴉片戰爭之後，割讓給英國，在英國治理之下，鴉片一直被合法的流通，直到二次世界大戰後，鴉片的使用才變成是一個違法的行為。香港因為鴉片的濫用，造成相當大的問題。香港政府在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1958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年，在大欖涌監獄開辦第一間戒毒所。香港戒毒會也在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1961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年，創辦第一批自願住院的戒毒中心。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1960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年代末期，香港的禁毒委員，曾到美國紐約參訪，發現美沙冬可以用於門診治療鴉片類成癮，讓個案的健康和生活獲得很大的改善，所以在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1972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年建議香港政府實行美沙冬的戒毒診所，但當時因為仍有疑慮，所以主要是試辦，試辦三年。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1975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年後發現，戒毒成效相當的良好，因此加以擴充，到了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1977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年，已經有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間的美沙冬診所，遍布整個香港大部分的市區。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0691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長期戒治的提供，香港政府意識到，毒癮是一種慢性而且容易染上的疾病，所以應該採取多種模式的治療服務，也發展不同的方法跟技巧，還有兼具成本效益的戒毒計畫。他們認為應該依據藥物依賴者的年齡、依賴史，還有背景、家庭狀況跟責任，以及其他特性的不同需要，提供不同的治療計畫，認為沒有單一的治療方法，可以適合所有的人，也就是不同的人，要有不同的治療計畫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3888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所謂的強迫戒毒計畫，是針對經由警察逮捕、法院裁定的吸毒犯人，希望他們能夠戒除毒癮，重新投入社會。目前有三個不同的戒毒場所，主要是針對成年男性、成年女性、跟未成年的青少年，針對的藥物包含麻醉藥品跟精神物品，治療服務也包括提供藥物的治療，整個治療期間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個月，出所後，也有善後服務，包含中途之家、社工輔導，還有職業輔導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等等。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081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也有衛生署的美沙冬自願門診計畫，除了美沙冬的提供，也有提供其他的戒毒醫療服務跟健康教育，及社工轉介服務，整個診所的運作是每天都開放，包含星期天及工作假期，甚至颱風天也照常開放，整個服務的收費是每次一塊錢，自開辦以來，到目前為止，都沒有變化，同時也提供境外人士接受服務，但費用較高，每次收費要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8677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自願住院戒毒治療康復計畫是非政府機構辦理的方案，有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39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間住院戒毒中心、康復中心及中途宿舍提供不同的治療模式，包含自願住院戒毒，或者是尋求康復跟重返社會。提供的單位如香港的晨曦會晨曦會在世界各國大部分都有分會，台灣也有台灣晨曦會，主要是提供福音戒毒，依據個案不同時期的需要，提供不同的治療模式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3867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香港還有其他戒毒的輔導機構，包括社會福利署資助有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間濫用精神藥物者輔導中心，另外有提供以社區為本的治療服務的戒毒輔導服務中心，在社區裡面提供家族治療、提供居住的需求跟執業的轉介，以及醫院管理局開辦的物質誤用診所，提供相關藥物的治療。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417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052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講到中國戒毒，一般想到的就是嚴刑峻法，還有牢教戒毒，每年的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號，電視都會播出處決多少毒犯，至於其餘的戒毒治療處遇就比較陌生。中國為了符合國際公約的要求，必須修改其國內法來跟國際接軌，所以在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2008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日頒布禁毒法，由過去純以刑法主導，改為刑法跟行政法並重，一般的走私、運毒、製造、販賣等等，還是以刑法為主，對於單純的吸食，則著重在戒毒治療跟幫助教育上面。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99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合國毒品犯罪問題辦公室(UNODC)提出幾項合適的治療與處遇原則，其一是將毒癮視為一種慢性疾病，並且持續提供治療服務；第二，辨識出毒品在生理、心理、社會等面向導致復發的因子；第三，透過監控與復發預防，促使毒癮者重新整合於社會當中，也就是將毒品視為長期而慢性的疾病，而且是一個容易復發的疾病，針對可能的復發因子，提供適當合理的處置原則，另外透過持續的監控，來預防復發，最後使毒癮者，可以重新整合，適應於社會當中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2090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中國的禁毒法規定，由國務院設置國家禁毒委員會，專門負責組織、協調、指導全國的禁毒工作。針對吸毒成癮的不同情形，則規定有三種不同的治療模式，分別是自願戒毒、社區戒毒及強制隔離戒毒。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1689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對於單純的吸食、注射毒品的行為，目前是以治安行政法來處罰，並不構成刑事犯罪，以最近兩位男明星做為例子，其中一位只是單純的吸食毒品，所以被行政拘留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天，另一位因為長期的提供毒品跟吸食場所，所以必須要面臨至少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年以上的徒刑，所以有所謂的刑法跟行政法的差別，明顯的分流管理。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0309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根據中國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年禁毒報告顯示的最新官方統計資料，登記有案的用毒人口有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多萬人，而根據我們的經驗，實際用毒的人口一定會比官方的數據還要多，其中鴉片類藥物，是目前使用最多的藥物，占了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成左右，其他根據禁毒法接受社區戒毒、社區康復，或社區隔離戒毒人數，每年都會公布，大家如果有興趣可以自行上網去搜尋。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4987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國的戒毒模式，鼓勵自願戒毒，規定戒毒的機構，不得以營利為目的，且必須符合規範、不得打廣告，及必須定期接受監督。對於吸毒成癮者，公安機關可以依據本人跟家庭的狀況，要求個案簽定戒毒協議，落實社區戒毒，整個社區戒毒的期限，大概是三年，但如果有下列的情形，就必須採取隔離戒毒，包括拒絕接受社區戒毒，或者在社區戒毒期間有吸食、注射毒品，或者嚴重違反社區戒毒協議，以及經過社區戒毒、強制隔離戒毒之後，再次吸食或注射毒品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4712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強制隔離戒毒是以醫療為導向，而非處罰，戒毒場所必須配執業醫師，醫療人員會根據個案的用毒情形，提供相應的治療跟康復計畫，處理身體、心裡及照護的相關問題，如果必要，也可以使用藥物來治療個案。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5417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戒毒的需要，強制隔離戒毒場所，可以組織戒毒人員參加必要的生產勞動，對戒毒人員進行職業技能的培訓。戒毒人員若參加生產勞動，不可以是無償的，要支付他勞動的報酬，戒毒人員也有所謂的探視權，就是經過強制隔離場所的批准，他可以外出探視配偶跟直系親屬，不會長期的跟外界隔離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1972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強制隔離戒毒一般期限是兩年，如果在戒毒場所表現良好，可以申請提早離開，如果表現不佳，必要時可以延長一年，透過這樣的規定，讓戒毒人員願意配合治療。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3574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被解除強制隔離的戒毒人員，強制隔離戒毒的決定機關，也可以決定其接受不超過三年的社區康復。縣級以上政府，根據戒毒工作的需要，可以開辦戒毒康復場所。戒毒人員可以自願在戒毒康復場所裡生活跟勞動，而戒毒康復場所，應當依照國家的規定支付他們勞動報酬。 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4154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國的禁毒法不認為強制隔離是戒毒的首選，戒毒體系的重心在社區戒毒和康復方面，有關的部門、組織、人員應該在入學、就業，及享受社會保障等方面，給予戒毒人員必要的協助，幫助戒毒人員戒除毒癮，恢復健康，重新融入正常的社會生活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153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中國也有美沙冬替代治療，最早的治療計畫在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2004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年實施，比台灣還要早，主要是因應藥物的濫用及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的流行，緩和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的傳播。最早在雲、貴、金三角附近，還有浙江沿海試行，因為臨床效果令人滿意，確實有效的減少鴉片與高危險行為，所以在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2005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年以後擴大施行，估計在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2013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1,000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個臨床治療點，大約可治療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萬名個案。整個美沙冬計畫也跟世界一樣，除了藥物的給予，也有提供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 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跟肝炎病毒檢測 、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AIDS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治療，同時提供團體治療，及一些求職技巧的訓練。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3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毒癮的處遇不是單純的生理、心理、醫療問題，它是一個全人的問題，除了生理、心理、醫療問題之外，還有法律、教育與社會問題，對於毒癮者的處遇，主要的重點為使他們回歸社會，所以為了達成這樣的目標，除了司法的介入跟治療體系之外，社區跟家庭，也必須納入整個治療體系的環節當中，才能達到它的目的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521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針具交換計畫是解決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傳播的另一個方法。站在中國政府的立場，大概很難鼓勵這樣的行動，但因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氾濫，加上各國政府推廣的實證，中國也就放手讓非政府機構及國際慈善機構來實施。最初是在廣東跟雲南試辦，實施效果明顯後，改變了政府的態度，開始推廣實施，也確實有效降低藥癮者共用針頭的危險行為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8601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5166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事法庭目前實施的主要國家有美國、英國、澳洲，一般的處理模式包含：「評估」，決定個案是否接受治療；「司法互動」，就是個案必須在法庭裡面，顯示戒癮的承諾；「監控監督」是透過藥物的檢驗跟電子的監控了解個案是否遵循戒癮的承諾；「宣判」是根據個案戒癮的成果，來決定是否給予獎勵或者是處罰；還有透過「治療服務」，來確保治療服務的完整性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8842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美沙冬替代治療跟丁基原啡因維持治療，可以幫助很多海洛因濫用的個案，脫離鴉片類藥物的使用，重新過健康的生活，但是仍然有一部分的人，無法從中獲得益處，或者是無法耐受這樣的治療，這時候，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HAT(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海洛因輔助治療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成為一個有效的替代治療。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HAT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最初是在瑞士開始進行，因為進行的效果良好，確實可以讓很多人恢復健康、脫離藥物的使用，之後也在很多國家推廣進行，成為很多國家的國家藥癮策略，不過東方的社會，可能無法接受這樣的治療方法。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9884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荷蘭是另一個提供不同處遇的國家。荷蘭將藥物分為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hard drug(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硬性藥物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跟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soft drug(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軟性藥物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，所謂的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hard drug 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就是海洛因、古柯鹼跟安非他命，一般認為毒性比較高、成癮性比較高的藥物，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soft drug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則以大麻為代表。在荷蘭，藏有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hard drug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小於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0.5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公克，或者是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Soft drug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小於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公克，並不會被起訴，只有在個人使用大量的藥物時，才會被起訴。荷蘭允許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Coffeeshop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銷售大麻，</a:t>
            </a:r>
            <a:r>
              <a:rPr lang="en-US" altLang="zh-TW" sz="1100" kern="1200" dirty="0" err="1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Coffeeshop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不是賣咖啡的地方，而是大麻專賣店，透過大麻的銷售，讓一般人可以使用大麻來遠離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hard drug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，這樣的政策在荷蘭支持度其實相當高，根據歷年來的調查，均有超過</a:t>
            </a:r>
            <a:r>
              <a:rPr lang="en-US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60%</a:t>
            </a:r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的名眾，接受這樣的策略，而且國家的調查也顯示，荷蘭的大麻使用率並沒有超過其他的歐洲國家。荷蘭的經驗其實給我們的藥物政策制定，提供了另外一個思考的方向。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00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NODC對於治療目標提出幾個建議，包括希望協助毒癮者能夠回復生理、心理、社會的最大能力，也就是達到還沒用毒之前的最大程度，最終的目的，是讓個體能夠免於依賴藥物的自由，可以不使用藥物，獲得真正的自由，最後可以跟社會完整的整合，其中所用的治療方法包含解毒、維持跟替代，以及社會心理治療與諮商。</a:t>
            </a:r>
            <a:endParaRPr lang="zh-TW" altLang="zh-TW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0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100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BB2A-DDE3-407D-BE77-3C7B042272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6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7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1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5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7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8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77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19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8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527F-6F8B-41BF-924D-498551D1A935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62E4-16CE-435E-A3CC-4CFB8F2C9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6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image" Target="../media/image2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4" Type="http://schemas.openxmlformats.org/officeDocument/2006/relationships/image" Target="../media/image2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4" Type="http://schemas.openxmlformats.org/officeDocument/2006/relationships/image" Target="../media/image2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image" Target="../media/image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openxmlformats.org/officeDocument/2006/relationships/image" Target="../media/image2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Relationship Id="rId4" Type="http://schemas.openxmlformats.org/officeDocument/2006/relationships/image" Target="../media/image2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各國藥癮治療處遇模式介紹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7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3103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美國毒品管制政策辦公室</a:t>
            </a:r>
            <a:r>
              <a:rPr lang="en-US" altLang="zh-CN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CN" sz="16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 National Drug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ontrol Policy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(ONDCP)</a:t>
            </a:r>
            <a:endParaRPr lang="zh-TW" altLang="en-US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927373"/>
            <a:ext cx="6336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美國最重要的反毒決策單位，是直接隸屬總統指揮的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發布國家藥物控制策略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Drug Control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Strategy)</a:t>
            </a:r>
          </a:p>
          <a:p>
            <a:pPr marL="0" indent="0">
              <a:buNone/>
            </a:pP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14233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美國毒品管制政策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辦公室</a:t>
            </a:r>
            <a:endParaRPr kumimoji="1" lang="en-US" altLang="zh-TW" sz="3600" b="1" dirty="0" smtClean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None/>
            </a:pPr>
            <a:r>
              <a:rPr kumimoji="1" lang="en-US" altLang="zh-TW" sz="1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              (Office of National Drug Control Policy (ONDCP)</a:t>
            </a:r>
            <a:endParaRPr kumimoji="1" lang="zh-TW" altLang="en-US" sz="18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4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16832"/>
            <a:ext cx="6912768" cy="410445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防止開始使用藥物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讓青少年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留在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安全駕駛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安全環境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擴大有毒癮的美國人接受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成癮如慢性病，每投資一元可以有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4-7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元收益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改革刑事司法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透過藥物法庭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讓非暴力毒品犯獲得治療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支持藥物濫用或成癮的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可以得到康復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2014 National Drug Control Strategy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28800"/>
            <a:ext cx="7067128" cy="4525963"/>
          </a:xfrm>
        </p:spPr>
        <p:txBody>
          <a:bodyPr>
            <a:noAutofit/>
          </a:bodyPr>
          <a:lstStyle/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強調預防重於監禁</a:t>
            </a: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投資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於以學校為基礎的物質使用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投資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於校每一元可以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元的藥物相關收益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培訓醫護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專業人員在成癮發展之前及早介入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早期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發現和治療的藥物使用問題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擴大獲得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治療的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美國人獲得治療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智能執法面對藥物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針對個別吸毒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浪費聯邦緝毒資源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打破吸毒 犯罪 逮捕 監禁循環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暴力毒品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罪犯應該治療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而不是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監獄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幫助指導前罪犯重新融入社會改革，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支持成癮康復，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並幫助他們避免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回到司法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系統。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ONDCP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反毒策略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8" cy="4525963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成癮是一種複雜的，但可治療的疾病，影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 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腦功能和行為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沒有單一的治療方法是適合所有人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治療需要隨時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可獲得。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的治療照顧到個人的多重需求，不只是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或她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藥物濫用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停留在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治療的時間是否足夠時間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NIDA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關於成癮有效的治療原則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(1)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00200"/>
            <a:ext cx="6696744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，包括個人，家庭或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常用藥物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治療的形式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藥物對許多個案而言是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重要組成  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特別是結合諮商與行為治療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個體的治療和服務計劃必須不斷進行評估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，確保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其滿足他或她的變化的需求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許多吸毒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其他心智障礙。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NIDA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關於成癮有效的治療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(2)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28800"/>
            <a:ext cx="7128792" cy="4536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醫療協助解毒只是成癮治療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第一階段，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本身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藥物幫助有限。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治療不必是自願的才有效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在治療過程中藥物的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連續監測，因為在治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中的失誤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應檢驗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HIV/AIDS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Hepatitis B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Hepatitis C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TB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其他傳染病的存在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 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性的風險降低諮詢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必要需連接個案接受治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NIDS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關於成癮有效的治療原則</a:t>
            </a:r>
            <a:r>
              <a:rPr kumimoji="1" lang="en-US" altLang="zh-TW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(3)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2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55365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目前美國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對吸毒者的治療主要採用醫療康復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者的醫療費用大多數由醫保、社會福利和政府專項基金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機構個案來源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少數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由社區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、藥事法院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、監獄或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其它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診介紹而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美國治療模式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(1)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9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3384" y="1600200"/>
            <a:ext cx="5987008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減少傷害出發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解毒、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持治療為第一步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治療重心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在心理社會復健治療包含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動機式晤談加強戒治動機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認知行為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預防復發的技巧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步驟社區自助團體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(AA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CA)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家族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美國治療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模式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(2)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7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39341"/>
            <a:ext cx="6696744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美國自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1964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年開始使用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methadone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治療鴉片成癮個案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年的經驗顯示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MMT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是一個有效的治療方法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長期口服治療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減少消除鴉片的使用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減少疾病傳播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HBV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HCV)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減少犯罪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對於鴉片類藥物成癮的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MMT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 醫療，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精神和社會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問題處理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，藥物諮商輔導，是有效的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治療方法。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MMT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11349"/>
            <a:ext cx="6840760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的藥理機制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可以緩解鴉片類藥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物渴癮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(craving)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美國鴉片治療方案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(OTPs) 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Methadone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 丁基原啡因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兩種認可的藥物輔助治療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(medication-assisted therapy)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鴉片類成癮的藥物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劑量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Methadone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比低劑量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methadone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更能維持個案長時間的不用藥物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NIH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MMT:</a:t>
            </a: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可以有效減少非法藥物使用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減少犯罪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提高社會生產力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降低病毒性疾病傳播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MMT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6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課程目標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916832"/>
            <a:ext cx="6120680" cy="2232248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完成此課程後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，應能學習到：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 marL="0" indent="0">
              <a:buClr>
                <a:srgbClr val="0070C0"/>
              </a:buClr>
              <a:buNone/>
            </a:pP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了解國際間對處理成癮物質的共識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世界主要國家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，藥癮治療處遇模式。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提供未來藥癮政策制定的方向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27373"/>
            <a:ext cx="6840760" cy="4237931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無毒狀態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(drug-free state)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是一個最佳理想狀態與治療目標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大多數鴉片依賴個案無法達到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可以達到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減少藥物使用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獲得有報酬的工作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MMT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44216"/>
            <a:ext cx="6984776" cy="4349080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藥物成癮治療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 (Drug Addiction Treatment Act, DATA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允許有資格的醫師在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OTP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外的診所或設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施、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處方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、管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制藥物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或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的類藥物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鴉片類藥物成癮治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2002.10 FDA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Subutex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Suboxone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於鴉片類藥物成癮治療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Suboxone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含有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naloxone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防止藥物濫用可能性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可以用於維持療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法或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醫療監督下解毒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丁基原啡因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(</a:t>
            </a:r>
            <a:r>
              <a:rPr kumimoji="1" lang="en-US" altLang="zh-TW" sz="2800" b="1" dirty="0" err="1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Suboxone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&amp; </a:t>
            </a:r>
            <a:r>
              <a:rPr kumimoji="1" lang="en-US" altLang="zh-TW" sz="2800" b="1" dirty="0" err="1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Subutex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)</a:t>
            </a:r>
            <a:endParaRPr kumimoji="1" lang="zh-TW" altLang="en-US" sz="28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1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2032248"/>
            <a:ext cx="6984776" cy="384502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監獄的治療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(2007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美國司法統計局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州監獄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犯人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各種形態藥癮治療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聯邦監獄藥癮犯人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較高比率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(49%)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藥癮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治療方案包含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提供專業人員藥癮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治療輔導教育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同儕團體、自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助團體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、同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儕輔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結合司法刑事系統與醫療介入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7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248" y="1628800"/>
            <a:ext cx="7643192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的居住性環境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治療階段中使用等級制度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(hierarchical model)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，反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應出逐漸增加的個人與社會責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一連串的團體過程，讓同儕的影響力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來幫助個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體學習與內化社會規範與發展更有效的社會技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與其他治療模式不同處在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使用社區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包含治療師與康復者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作為改變的重要媒介，也就是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社區是一個方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區內的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成員透過結構或非結構的方式來影響與藥物相關的態度認知與行為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另一個原則是使用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自助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亦即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相互自助，個體也承擔其他人康復的部分責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治療性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社區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(Therapeutic community)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4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16832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NIDA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資料顯示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以來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在美國至少有超過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65000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個案進入公共基金所支持的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研究結果顯示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如果可以完成在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的治療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會有較低的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cocaine, heroin , alcohol use,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犯罪行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為，失業，憂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鬱指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標。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治療性社區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(Therapeutic community)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00200"/>
            <a:ext cx="6768752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通常是較嚴重的個案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多重藥物濫用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合併有司法刑事問題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缺乏正向支持系統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合併心理健康問題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憂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鬱，焦慮，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PTSD, antisocial personality)</a:t>
            </a: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據資料顯示在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1991 -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1993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治療個案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有刑事問題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緩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刑，假釋，待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，約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是由司法系統轉介接受治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誰在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TC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接受治療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7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TC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治療報告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70" y="1484784"/>
            <a:ext cx="6613406" cy="4929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44825"/>
            <a:ext cx="7056784" cy="417646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stimulant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濫用與依賴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的一個密集門診治療的方法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預防復發團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、教育團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、社會支持團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體、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輔導、尿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液與呼氣檢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，共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周的期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間。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成癮個案家屬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在南加州的整合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門診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部，約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20000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個個案一直接受此種治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療，另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外此模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式，也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在貝魯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特、黎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嫩、和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整個泰國實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Matrix Model (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整合性模式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1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628800"/>
            <a:ext cx="6912768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許多州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如加州、紐約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州），法院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特設藥事法庭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，專門處理與毒品有關的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藥事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法庭處理不同個案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成年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藥事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庭、青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藥事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庭、家庭、退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伍軍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人、酒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吸毒者的具體情況，法官要求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他們參加 戒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毒治療專案，要求吸毒者定期到毒品法院向法官彙報情況，進行毒品檢測，戒毒機構的工作人員如心理治療師定期向法官彙報戒毒者的情況，戒治成效良好有據者，免除其刑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有的法院給吸毒者配帶跟蹤儀，假釋官通過跟蹤儀可知道吸毒者是否在家中。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被告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若不能完成戒治計畫，檢察官得予以起訴，法官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仍可判處罪刑。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藥事法庭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(Drug court)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1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英國的藥癮處遇</a:t>
            </a:r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模式</a:t>
            </a:r>
            <a:endParaRPr lang="zh-TW" altLang="en-US" sz="4800" spc="300" dirty="0">
              <a:ln w="25400" cmpd="sng">
                <a:solidFill>
                  <a:srgbClr val="394216">
                    <a:alpha val="90000"/>
                  </a:srgbClr>
                </a:solidFill>
                <a:prstDash val="solid"/>
              </a:ln>
              <a:gradFill>
                <a:gsLst>
                  <a:gs pos="53000">
                    <a:schemeClr val="bg1"/>
                  </a:gs>
                  <a:gs pos="83000">
                    <a:srgbClr val="B1ED45"/>
                  </a:gs>
                  <a:gs pos="100000">
                    <a:srgbClr val="008000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5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聯合國三大工作主軸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1844824"/>
            <a:ext cx="7632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國際間毒品的管制 三大工作主軸</a:t>
            </a:r>
            <a:endParaRPr kumimoji="1"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「減少供應」（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Supply Reduction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「減少需求」（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Demand Reduction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「減少傷害」（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 Reduction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484785"/>
            <a:ext cx="6984776" cy="482453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英國藥品法案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(Misuse of Drugs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1971)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分管制藥物為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B C 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三類</a:t>
            </a:r>
          </a:p>
          <a:p>
            <a:pPr lvl="1"/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類是最危險的 </a:t>
            </a:r>
          </a:p>
          <a:p>
            <a:pPr lvl="2">
              <a:buClr>
                <a:srgbClr val="0070C0"/>
              </a:buClr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Cocaine , crack(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另一形式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cocaine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 MDMA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Heroin, LSD, methamphetamine,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Magic 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Mushroom.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  <a:p>
            <a:pPr lvl="2">
              <a:buClr>
                <a:srgbClr val="0070C0"/>
              </a:buClr>
            </a:pP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Amphetamine, Barbiturate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Codeine, Ketamine, 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Cannabis.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 </a:t>
            </a:r>
          </a:p>
          <a:p>
            <a:pPr lvl="2">
              <a:buClr>
                <a:srgbClr val="0070C0"/>
              </a:buClr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Anabolic steroid, minor </a:t>
            </a: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tranquillisers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GBL and GHB, and </a:t>
            </a:r>
            <a:r>
              <a:rPr lang="en-US" altLang="zh-TW" sz="1600" b="1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Khat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lvl="1"/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產、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販賣、 進出口、 提供管制藥物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，均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會受到處罰 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類藥物處罰最重， 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類次之， 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類最輕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 Act 2005</a:t>
            </a:r>
          </a:p>
          <a:p>
            <a:pPr lvl="1"/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持有超過個人使用之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量亦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處罰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強制被捕時藥物測驗 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警方有合理理由相信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類藥物與犯罪行為相關</a:t>
            </a: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英國藥物法規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6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204864"/>
            <a:ext cx="6984776" cy="37010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目標是減害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(Harm 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Minimisation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不是逮捕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，而是透過藥物檢驗引入治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強調透過治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，減少依賴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與危害最小化。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 Drug Strategy 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創造一個環境幫助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讓個案獲得康復免於藥物傷害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英國對於藥物濫用的政策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639341"/>
            <a:ext cx="6984776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專注於康復和成果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康復為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(recovery-oriented)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治療系統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國家系統紀錄目前治療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(NHS recording)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Treatment Outcomes Profile (TOP) tool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臨床有效的監測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監測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歷程包含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藥物使用，注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射危險行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為，健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康、社會功  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能，自我報告犯罪行為。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支付與結果連接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治療提供者的支付要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獲得給付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系統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1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320280"/>
            <a:ext cx="6912768" cy="312494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中央是由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NTA(National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Treatment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Agency)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NHS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，負責協調治療服務的傳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地方由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149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個當地合作單位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 Action Teams (DATs)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與當地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NTA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，提供實際治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療。</a:t>
            </a:r>
          </a:p>
          <a:p>
            <a:pPr marL="0" indent="0">
              <a:buClr>
                <a:srgbClr val="0070C0"/>
              </a:buClr>
              <a:buNone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系統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6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00200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夥伴方式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Partnership approach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多機構藥品行動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(multi-agency Drug Action Teams)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一起合作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NHS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健康和初級保健信託、地方當局、警察、感化服務、志願機構的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個案創造出一個合適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治療方案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符合個案多面需求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連續性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再整合入社區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英國藥物濫用治療系統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(III)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6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248272"/>
            <a:ext cx="6840760" cy="384502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資金來源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主要來自中央政府撥款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NHS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照顧信託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英國藥物濫用治療系統 </a:t>
            </a:r>
            <a:r>
              <a:rPr kumimoji="1" lang="en-US" altLang="zh-TW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(IV)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6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27373"/>
            <a:ext cx="6768752" cy="402190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治療對象是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建立在有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，而不是付得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是採志願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基層醫療定期訪視，找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出需要個案轉介。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有四分之一的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是刑事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司法系統轉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多機構合作模式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整合一般醫療和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刑事司法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系統個案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系統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(V)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83357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平衡的治療系統 治療依個案需求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減害計畫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解毒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居住復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治療方式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會談治療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社會支持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英國藥物濫用治療系統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(VI)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6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6792"/>
            <a:ext cx="6984776" cy="439248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後刑事司法系統治療目標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藉由減少酒精、藥物使用來減少犯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內發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、整合性藥物治療系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統。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Integrated Drug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Treatment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System IDTs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社區發展藥物干預計畫與 藥物復健需要計畫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(Drug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Interventions 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Programme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DIP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Rehabilitation Requirements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DRRs)</a:t>
            </a:r>
          </a:p>
          <a:p>
            <a:pPr lvl="2"/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7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44216"/>
            <a:ext cx="6912768" cy="442108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整合性藥物治療系統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da-DK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INTEGRATED </a:t>
            </a:r>
            <a:r>
              <a:rPr lang="da-DK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 TREATMENT SYSTEM </a:t>
            </a:r>
            <a:r>
              <a:rPr lang="da-DK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IDTS)—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在監獄中</a:t>
            </a:r>
            <a:endParaRPr lang="da-DK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 有實證的治療方案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包含臨床醫師與藥物工作者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提供廣泛積極藥物治療服務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維持處方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轉介、建議、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完整照顧服務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(COUNSELLING, ASSESSMENT, REFERRAL, ADVICE AND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THROUGH CARE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SERVICE CARATS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個案管理、一對一或團體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的心理社會服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da-DK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5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聯合國三大反毒公約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1961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年「麻醉藥品單一公約」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Single Convention on Narcotic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Drugs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1971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年「精神藥物公約」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 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convention on psychotropic</a:t>
            </a:r>
            <a:r>
              <a:rPr kumimoji="1"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substances</a:t>
            </a:r>
            <a:r>
              <a:rPr kumimoji="1"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endParaRPr kumimoji="1"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1988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年「禁止非法販運麻醉藥品和精神藥物公約」（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convention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against illicit traffic in narcotic drugs and 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psychotropic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substances</a:t>
            </a: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6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11349"/>
            <a:ext cx="6840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DIPs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(Drug Interventions 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Programme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---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在社區中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透過全方位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的刑事司法設置（即警察、法院、緩刑和監獄）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，將未受治療藥物個案進入治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警察、法院、監獄和緩刑服務、治療提供者、政府部門和藥品行動小組（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治療容量與品質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確保毒品犯治療的連續性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為個案量身打造提供適合的治療服務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(III)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7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960240"/>
            <a:ext cx="6912768" cy="36290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逮捕時檢驗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某些特定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如強盜或竊盜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逮捕須接受毒品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檢驗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驗尿陽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性，警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察可要求參加最多兩個評估課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若不參加或拒絕持續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參加為刑事罪刑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保釋犯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若拒絕參加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課程不准保釋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(IV)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816224"/>
            <a:ext cx="6768752" cy="391703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犯罪司法整合小組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(CRIMINAL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JUSTICE INTEGRATED TEAMS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CJITs)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，與警察拘留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、法院一起合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提供毒品犯治療的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擔任個管負責協調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、監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、不同單位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法官或地方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法官裁定保釋或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宣判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時會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CJITs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評估報告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(V)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9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060848"/>
            <a:ext cx="6624736" cy="27363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戒毒要求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(DRUG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REHABILITATION REQUIREMENT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DRR)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刑罰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判決持續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個月到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須停止犯罪和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 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刑事司法系統治療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(VI)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2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888232"/>
            <a:ext cx="6768752" cy="391703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藥事法庭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(Drug Court)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專門處理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毒品涉案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罪犯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誰該接受判處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有專門訓練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的法官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透過判決與審查過程 提供接觸毒犯的連續性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478413"/>
            <a:ext cx="4849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kumimoji="1" lang="zh-TW" altLang="en-US" sz="3600" b="1" dirty="0">
                <a:ln w="127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gradFill>
                  <a:gsLst>
                    <a:gs pos="51000">
                      <a:prstClr val="white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刑事司法系統治療 </a:t>
            </a:r>
            <a:r>
              <a:rPr kumimoji="1" lang="en-US" altLang="zh-TW" sz="3600" b="1" dirty="0" smtClean="0">
                <a:ln w="127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gradFill>
                  <a:gsLst>
                    <a:gs pos="51000">
                      <a:prstClr val="white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(VII</a:t>
            </a:r>
            <a:r>
              <a:rPr kumimoji="1" lang="en-US" altLang="zh-TW" sz="3600" b="1" dirty="0">
                <a:ln w="12700" cmpd="sng">
                  <a:solidFill>
                    <a:srgbClr val="4F81BD">
                      <a:lumMod val="50000"/>
                    </a:srgbClr>
                  </a:solidFill>
                  <a:prstDash val="solid"/>
                </a:ln>
                <a:gradFill>
                  <a:gsLst>
                    <a:gs pos="51000">
                      <a:prstClr val="white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)</a:t>
            </a:r>
            <a:endParaRPr kumimoji="1" lang="zh-TW" altLang="en-US" sz="3600" b="1" dirty="0">
              <a:ln w="12700" cmpd="sng">
                <a:solidFill>
                  <a:srgbClr val="4F81BD">
                    <a:lumMod val="50000"/>
                  </a:srgbClr>
                </a:solidFill>
                <a:prstDash val="solid"/>
              </a:ln>
              <a:gradFill>
                <a:gsLst>
                  <a:gs pos="51000">
                    <a:prstClr val="white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澳洲的藥癮處遇</a:t>
            </a:r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模式</a:t>
            </a:r>
            <a:endParaRPr lang="zh-TW" altLang="en-US" sz="4800" spc="300" dirty="0">
              <a:ln w="25400" cmpd="sng">
                <a:solidFill>
                  <a:srgbClr val="394216">
                    <a:alpha val="90000"/>
                  </a:srgbClr>
                </a:solidFill>
                <a:prstDash val="solid"/>
              </a:ln>
              <a:gradFill>
                <a:gsLst>
                  <a:gs pos="53000">
                    <a:schemeClr val="bg1"/>
                  </a:gs>
                  <a:gs pos="83000">
                    <a:srgbClr val="B1ED45"/>
                  </a:gs>
                  <a:gs pos="100000">
                    <a:srgbClr val="008000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7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988840"/>
            <a:ext cx="7036296" cy="36724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大麻是最常被使用的藥物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估計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歲以上的澳洲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，每三個就有一個在一生中使用過大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麻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其次為 搖頭丸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(Ecstasy)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和幻覺劑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(hallucinogens)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約為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 ，9%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Clr>
                <a:srgbClr val="0070C0"/>
              </a:buClr>
              <a:buNone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澳洲非法藥物使用現況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9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27373"/>
            <a:ext cx="6696744" cy="322981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 Minimization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Demand reduction</a:t>
            </a:r>
          </a:p>
          <a:p>
            <a:pPr lvl="1"/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Supply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reduction</a:t>
            </a:r>
          </a:p>
          <a:p>
            <a:pPr lvl="1"/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 reduction 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265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國家藥物策略 </a:t>
            </a:r>
            <a:endParaRPr kumimoji="1" lang="en-US" altLang="zh-TW" sz="3600" b="1" dirty="0" smtClean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(National Drug Strategy) 2010-2015</a:t>
            </a:r>
            <a:endParaRPr kumimoji="1" lang="zh-TW" altLang="en-US" sz="24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264" y="1783357"/>
            <a:ext cx="7211144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澳洲目前大約有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種形式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療，目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標都是在降低藥物使用的傷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害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戒斷管理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(withdrawal management )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包含藥物使用或不用藥物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(counselling)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包含個別或團體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Rehabilitation)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居住性治療服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務，治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療性社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區，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社區為基礎的復健服務 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 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naltrexone,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丁基原啡因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methadone 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用於維持或預防復發治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支持或個案管理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資訊與教育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澳洲藥癮治療模式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(1)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4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11349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1987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年以來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 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minimisation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已經取代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Zero tolerance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主要是因應公衛的要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求，減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AIDS/HIV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與其他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傳染性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病，幫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助個案回復正常生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活，可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以在社會工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作，沒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有增加藥物使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用，自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來，獲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得令人滿意的效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NDS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行動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健康考量已經超過法律執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法，而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1985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年以前則主要是以法律取締為主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澳洲藥癮治療模式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(2)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7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0768" y="1772816"/>
            <a:ext cx="7283152" cy="435334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締約國可規定除進行定罪或懲罰外，對罪犯採取治療、教育、善後護理、康復或回歸社會等措施。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在性質輕微的適當案件中，可規定作為定罪或懲罰的替代辦法，採取諸如教育、康復或回歸社會等措施，罪犯為嚴重成癮與依賴者，還可採取治病和善後護理等措施。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治療可以替代處罰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4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39341"/>
            <a:ext cx="6696744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針具交換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漂白劑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提供可吸食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美沙冬維持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持續與藥物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接觸提供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獲得治療與其他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強調降低藥物使用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後果最小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，而不是預防藥物使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Harm </a:t>
            </a:r>
            <a:r>
              <a:rPr kumimoji="1" lang="en-US" altLang="zh-TW" sz="3600" b="1" dirty="0" err="1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Minimisation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作法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6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香港的藥癮處遇</a:t>
            </a:r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模式</a:t>
            </a:r>
            <a:endParaRPr lang="zh-TW" altLang="en-US" sz="4800" spc="300" dirty="0">
              <a:ln w="25400" cmpd="sng">
                <a:solidFill>
                  <a:srgbClr val="394216">
                    <a:alpha val="90000"/>
                  </a:srgbClr>
                </a:solidFill>
                <a:prstDash val="solid"/>
              </a:ln>
              <a:gradFill>
                <a:gsLst>
                  <a:gs pos="53000">
                    <a:schemeClr val="bg1"/>
                  </a:gs>
                  <a:gs pos="83000">
                    <a:srgbClr val="B1ED45"/>
                  </a:gs>
                  <a:gs pos="100000">
                    <a:srgbClr val="008000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88232"/>
            <a:ext cx="6840760" cy="398904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署（現改稱懲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教署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）於一九五八年在大欖涌監獄開設第一間戒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毒所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香港戒毒會也於一九六一年創辦第一批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住院戒毒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一九七二年起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美沙冬戒毒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診所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一九七五年規模擴充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到了一九七七年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，已有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間美沙冬診所遍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布香港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香港戒毒簡史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8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11349"/>
            <a:ext cx="684076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香港政府認為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毒癮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慢性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及容易重新染上的疾病，因此採用多種模式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毒治療服務，發展多項以不同方法和技巧而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具成本效益的戒毒計劃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依藥物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倚賴者的年齡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、依賴史、個人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背景、家庭狀況和責任、職業及其他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特性各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有不同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，提供不同治療計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單一種治療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能夠對所有藥物倚賴者產生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同樣效用。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香港戒毒簡史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7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08745" y="150859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經法庭裁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定，計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畫目的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協助犯人徹底戒除毒癮，重新投入社會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強迫戒毒計畫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216146" y="2106638"/>
            <a:ext cx="6795719" cy="3986657"/>
            <a:chOff x="272084" y="980728"/>
            <a:chExt cx="8714967" cy="5112568"/>
          </a:xfrm>
        </p:grpSpPr>
        <p:sp>
          <p:nvSpPr>
            <p:cNvPr id="8" name="矩形 7"/>
            <p:cNvSpPr/>
            <p:nvPr/>
          </p:nvSpPr>
          <p:spPr>
            <a:xfrm>
              <a:off x="312201" y="980728"/>
              <a:ext cx="8568952" cy="51125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796520" y="980728"/>
              <a:ext cx="0" cy="511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23528" y="2276872"/>
              <a:ext cx="8568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2160670" y="980728"/>
              <a:ext cx="0" cy="511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088283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322881" y="1268759"/>
              <a:ext cx="473639" cy="504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200" b="1" dirty="0"/>
                <a:t>計畫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72084" y="3140968"/>
              <a:ext cx="513109" cy="147518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 smtClean="0"/>
                <a:t>強迫戒毒計畫</a:t>
              </a:r>
              <a:endParaRPr lang="zh-TW" altLang="en-US" sz="14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35361" y="14034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/>
                <a:t>機構</a:t>
              </a:r>
              <a:endParaRPr lang="zh-TW" altLang="en-US" sz="1200" b="1" dirty="0"/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785193" y="2780928"/>
              <a:ext cx="8095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796675" y="3805575"/>
              <a:ext cx="8095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796520" y="5054194"/>
              <a:ext cx="8095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267744" y="14127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/>
                <a:t>電話</a:t>
              </a:r>
              <a:endParaRPr lang="zh-TW" altLang="en-US" sz="12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26295" y="2339588"/>
              <a:ext cx="828868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/>
                <a:t>懲教署</a:t>
              </a:r>
              <a:endParaRPr lang="zh-TW" altLang="en-US" sz="1200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27584" y="3140967"/>
              <a:ext cx="1420916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u="sng" dirty="0" smtClean="0">
                  <a:solidFill>
                    <a:srgbClr val="7030A0"/>
                  </a:solidFill>
                </a:rPr>
                <a:t>喜靈洲戒毒所</a:t>
              </a:r>
              <a:endParaRPr lang="zh-TW" altLang="en-US" sz="1200" u="sng" dirty="0">
                <a:solidFill>
                  <a:srgbClr val="7030A0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917352" y="4185084"/>
              <a:ext cx="1223566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u="sng" dirty="0" smtClean="0">
                  <a:solidFill>
                    <a:srgbClr val="7030A0"/>
                  </a:solidFill>
                </a:rPr>
                <a:t>勵顧懲教所</a:t>
              </a:r>
              <a:endParaRPr lang="zh-TW" altLang="en-US" sz="1200" u="sng" dirty="0">
                <a:solidFill>
                  <a:srgbClr val="7030A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75928" y="5301208"/>
              <a:ext cx="1223566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u="sng" dirty="0">
                  <a:solidFill>
                    <a:srgbClr val="7030A0"/>
                  </a:solidFill>
                </a:rPr>
                <a:t>勵</a:t>
              </a:r>
              <a:r>
                <a:rPr lang="zh-TW" altLang="en-US" sz="1200" u="sng" dirty="0" smtClean="0">
                  <a:solidFill>
                    <a:srgbClr val="7030A0"/>
                  </a:solidFill>
                </a:rPr>
                <a:t>新懲教所</a:t>
              </a:r>
              <a:endParaRPr lang="zh-TW" altLang="en-US" sz="1200" u="sng" dirty="0">
                <a:solidFill>
                  <a:srgbClr val="7030A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123728" y="3129808"/>
              <a:ext cx="1017994" cy="335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u="sng" dirty="0" smtClean="0"/>
                <a:t>2986 6286</a:t>
              </a:r>
              <a:endParaRPr lang="zh-TW" altLang="en-US" sz="1100" u="sng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23729" y="4201343"/>
              <a:ext cx="1017994" cy="335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u="sng" dirty="0" smtClean="0"/>
                <a:t>2986 6001</a:t>
              </a:r>
              <a:endParaRPr lang="zh-TW" altLang="en-US" sz="1100" u="sng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123728" y="5301208"/>
              <a:ext cx="1017994" cy="335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u="sng" dirty="0" smtClean="0"/>
                <a:t>2986 6527</a:t>
              </a:r>
              <a:endParaRPr lang="zh-TW" altLang="en-US" sz="1100" u="sng" dirty="0"/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3079439" y="980728"/>
              <a:ext cx="0" cy="1296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3176121" y="1175295"/>
              <a:ext cx="631519" cy="1065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b="1" dirty="0" smtClean="0"/>
                <a:t>主要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服務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對象</a:t>
              </a:r>
              <a:endParaRPr lang="en-US" altLang="zh-TW" sz="1200" b="1" dirty="0" smtClean="0"/>
            </a:p>
            <a:p>
              <a:pPr algn="ctr"/>
              <a:r>
                <a:rPr lang="en-US" altLang="zh-TW" sz="1200" b="1" dirty="0" smtClean="0"/>
                <a:t>(</a:t>
              </a:r>
              <a:r>
                <a:rPr lang="zh-TW" altLang="en-US" sz="1200" b="1" dirty="0" smtClean="0"/>
                <a:t>註</a:t>
              </a:r>
              <a:r>
                <a:rPr lang="en-US" altLang="zh-TW" sz="1200" b="1" dirty="0" smtClean="0"/>
                <a:t>)</a:t>
              </a:r>
              <a:endParaRPr lang="zh-TW" altLang="en-US" sz="1200" b="1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802464" y="1218818"/>
              <a:ext cx="754862" cy="82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b="1" dirty="0" smtClean="0"/>
                <a:t>服務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對象</a:t>
              </a:r>
              <a:endParaRPr lang="en-US" altLang="zh-TW" sz="1200" b="1" dirty="0" smtClean="0"/>
            </a:p>
            <a:p>
              <a:pPr algn="ctr"/>
              <a:r>
                <a:rPr lang="en-US" altLang="zh-TW" sz="1200" b="1" dirty="0" smtClean="0"/>
                <a:t>(</a:t>
              </a:r>
              <a:r>
                <a:rPr lang="zh-TW" altLang="en-US" sz="1200" b="1" dirty="0"/>
                <a:t>性別</a:t>
              </a:r>
              <a:r>
                <a:rPr lang="en-US" altLang="zh-TW" sz="1200" b="1" dirty="0" smtClean="0"/>
                <a:t>)</a:t>
              </a:r>
              <a:endParaRPr lang="zh-TW" altLang="en-US" sz="1200" b="1" dirty="0"/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3815660" y="980728"/>
              <a:ext cx="0" cy="1296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4860032" y="990630"/>
              <a:ext cx="1157783" cy="39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/>
                <a:t>治療服務</a:t>
              </a:r>
              <a:endParaRPr lang="zh-TW" altLang="en-US" sz="1400" b="1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020272" y="990630"/>
              <a:ext cx="1157783" cy="39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/>
                <a:t>善後</a:t>
              </a:r>
              <a:r>
                <a:rPr lang="zh-TW" altLang="en-US" sz="1400" b="1" dirty="0" smtClean="0"/>
                <a:t>服務</a:t>
              </a:r>
              <a:endParaRPr lang="zh-TW" altLang="en-US" sz="1400" b="1" dirty="0"/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4536327" y="990630"/>
              <a:ext cx="0" cy="1286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4536327" y="1359962"/>
              <a:ext cx="4344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572630" y="1556792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藥物</a:t>
              </a:r>
              <a:endParaRPr lang="en-US" altLang="zh-TW" sz="1100" dirty="0" smtClean="0"/>
            </a:p>
            <a:p>
              <a:r>
                <a:rPr lang="zh-TW" altLang="en-US" sz="1100" dirty="0"/>
                <a:t>治療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144869" y="1664513"/>
              <a:ext cx="779531" cy="335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治療期</a:t>
              </a:r>
              <a:endParaRPr lang="zh-TW" altLang="en-US" sz="11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868143" y="1537628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中途</a:t>
              </a:r>
              <a:endParaRPr lang="en-US" altLang="zh-TW" sz="1100" dirty="0" smtClean="0"/>
            </a:p>
            <a:p>
              <a:r>
                <a:rPr lang="zh-TW" altLang="en-US" sz="1100" dirty="0" smtClean="0"/>
                <a:t>宿舍</a:t>
              </a:r>
              <a:endParaRPr lang="zh-TW" altLang="en-US" sz="11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392278" y="1537628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社工</a:t>
              </a:r>
              <a:endParaRPr lang="en-US" altLang="zh-TW" sz="1100" dirty="0" smtClean="0"/>
            </a:p>
            <a:p>
              <a:r>
                <a:rPr lang="zh-TW" altLang="en-US" sz="1100" dirty="0" smtClean="0"/>
                <a:t>輔導</a:t>
              </a:r>
              <a:endParaRPr lang="zh-TW" altLang="en-US" sz="11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876256" y="1540951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宗教</a:t>
              </a:r>
              <a:endParaRPr lang="en-US" altLang="zh-TW" sz="1100" dirty="0" smtClean="0"/>
            </a:p>
            <a:p>
              <a:r>
                <a:rPr lang="zh-TW" altLang="en-US" sz="1100" dirty="0"/>
                <a:t>輔導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380312" y="1540951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文娛</a:t>
              </a:r>
              <a:endParaRPr lang="en-US" altLang="zh-TW" sz="1100" dirty="0" smtClean="0"/>
            </a:p>
            <a:p>
              <a:r>
                <a:rPr lang="zh-TW" altLang="en-US" sz="1100" dirty="0"/>
                <a:t>活動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884368" y="1540951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職業</a:t>
              </a:r>
              <a:endParaRPr lang="en-US" altLang="zh-TW" sz="1100" dirty="0" smtClean="0"/>
            </a:p>
            <a:p>
              <a:r>
                <a:rPr lang="zh-TW" altLang="en-US" sz="1100" dirty="0"/>
                <a:t>輔導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8388425" y="1537628"/>
              <a:ext cx="598626" cy="552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dirty="0" smtClean="0"/>
                <a:t>自助</a:t>
              </a:r>
              <a:endParaRPr lang="en-US" altLang="zh-TW" sz="1100" dirty="0" smtClean="0"/>
            </a:p>
            <a:p>
              <a:r>
                <a:rPr lang="zh-TW" altLang="en-US" sz="1100" dirty="0"/>
                <a:t>小組</a:t>
              </a:r>
            </a:p>
          </p:txBody>
        </p:sp>
        <p:cxnSp>
          <p:nvCxnSpPr>
            <p:cNvPr id="43" name="直線接點 42"/>
            <p:cNvCxnSpPr/>
            <p:nvPr/>
          </p:nvCxnSpPr>
          <p:spPr>
            <a:xfrm>
              <a:off x="5116369" y="1359962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5842480" y="1380601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6392277" y="1359844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6876256" y="1345942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7380312" y="1345942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7874233" y="1370280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8388424" y="1370280"/>
              <a:ext cx="0" cy="906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3815660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4532888" y="2791180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116369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5841582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6392277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6876256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7380312" y="2791180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7874233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8388424" y="2780928"/>
              <a:ext cx="0" cy="3302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3124926" y="3129807"/>
              <a:ext cx="606849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N . P</a:t>
              </a:r>
              <a:endParaRPr lang="zh-TW" altLang="en-US" sz="12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137749" y="4185084"/>
              <a:ext cx="606849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N . P</a:t>
              </a:r>
              <a:endParaRPr lang="zh-TW" altLang="en-US" sz="12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3124925" y="5301208"/>
              <a:ext cx="606849" cy="35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N . P</a:t>
              </a:r>
              <a:endParaRPr lang="zh-TW" altLang="en-US" sz="12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3880580" y="2834933"/>
              <a:ext cx="598626" cy="98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100" dirty="0" smtClean="0"/>
                <a:t>男性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成年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吸毒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/>
                <a:t>者</a:t>
              </a: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880580" y="3861048"/>
              <a:ext cx="598626" cy="120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100" dirty="0"/>
                <a:t>女</a:t>
              </a:r>
              <a:r>
                <a:rPr lang="zh-TW" altLang="en-US" sz="1100" dirty="0" smtClean="0"/>
                <a:t>性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成年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/>
                <a:t>及</a:t>
              </a:r>
              <a:r>
                <a:rPr lang="zh-TW" altLang="en-US" sz="1100" dirty="0" smtClean="0"/>
                <a:t>年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輕吸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毒者</a:t>
              </a:r>
              <a:endParaRPr lang="zh-TW" altLang="en-US" sz="1100" dirty="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3880580" y="5098349"/>
              <a:ext cx="598626" cy="98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100" dirty="0" smtClean="0"/>
                <a:t>男性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/>
                <a:t>年輕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 smtClean="0"/>
                <a:t>吸毒</a:t>
              </a:r>
              <a:endParaRPr lang="en-US" altLang="zh-TW" sz="1100" dirty="0" smtClean="0"/>
            </a:p>
            <a:p>
              <a:pPr algn="ctr"/>
              <a:r>
                <a:rPr lang="zh-TW" altLang="en-US" sz="1100" dirty="0"/>
                <a:t>者</a:t>
              </a: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4696757" y="314096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4696757" y="420134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696757" y="54254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183221" y="3050376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dirty="0" smtClean="0"/>
                <a:t>2</a:t>
              </a:r>
              <a:r>
                <a:rPr lang="zh-TW" altLang="en-US" sz="1400" dirty="0" smtClean="0"/>
                <a:t>至</a:t>
              </a:r>
              <a:r>
                <a:rPr lang="en-US" altLang="zh-TW" sz="1400" dirty="0" smtClean="0"/>
                <a:t>12</a:t>
              </a:r>
            </a:p>
            <a:p>
              <a:pPr algn="ctr"/>
              <a:r>
                <a:rPr lang="zh-TW" altLang="en-US" sz="1400" dirty="0"/>
                <a:t>個月</a:t>
              </a: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183221" y="4247510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dirty="0" smtClean="0"/>
                <a:t>2</a:t>
              </a:r>
              <a:r>
                <a:rPr lang="zh-TW" altLang="en-US" sz="1400" dirty="0" smtClean="0"/>
                <a:t>至</a:t>
              </a:r>
              <a:r>
                <a:rPr lang="en-US" altLang="zh-TW" sz="1400" dirty="0" smtClean="0"/>
                <a:t>12</a:t>
              </a:r>
            </a:p>
            <a:p>
              <a:pPr algn="ctr"/>
              <a:r>
                <a:rPr lang="zh-TW" altLang="en-US" sz="1400" dirty="0"/>
                <a:t>個月</a:t>
              </a: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183221" y="5293437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dirty="0" smtClean="0"/>
                <a:t>2</a:t>
              </a:r>
              <a:r>
                <a:rPr lang="zh-TW" altLang="en-US" sz="1400" dirty="0" smtClean="0"/>
                <a:t>至</a:t>
              </a:r>
              <a:r>
                <a:rPr lang="en-US" altLang="zh-TW" sz="1400" dirty="0" smtClean="0"/>
                <a:t>12</a:t>
              </a:r>
            </a:p>
            <a:p>
              <a:pPr algn="ctr"/>
              <a:r>
                <a:rPr lang="zh-TW" altLang="en-US" sz="1400" dirty="0"/>
                <a:t>個月</a:t>
              </a: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968028" y="312980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5968028" y="41901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968028" y="541431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6507372" y="315141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507372" y="421179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507372" y="54359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515484" y="315141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515484" y="421179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7515484" y="54359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8004340" y="314283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8019540" y="421179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8019540" y="54359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Y</a:t>
              </a:r>
              <a:endParaRPr lang="zh-TW" altLang="en-US" dirty="0"/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6655810" y="980728"/>
              <a:ext cx="0" cy="365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79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3610759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 醫 療 評 估 及 健 康 教 育 。 </a:t>
            </a:r>
          </a:p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 美 沙 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 代 用 治 療 或 戒 毒 治 療 。 </a:t>
            </a:r>
          </a:p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 會 工 作 者 提 供 指 引 和 輔 導 。 </a:t>
            </a:r>
          </a:p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酌情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 吸 毒 者 轉 介 其 他 藥 物 治 療 服 務 機 構 就 診 。 </a:t>
            </a:r>
          </a:p>
          <a:p>
            <a:endParaRPr lang="en-US" altLang="zh-TW" sz="16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 運 作 ： </a:t>
            </a:r>
          </a:p>
          <a:p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 所 每 天 開 放 ， 包 括 星 期 日 及 公 眾 假 期 。 </a:t>
            </a:r>
          </a:p>
          <a:p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 所 於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 風 球 懸 掛 或 黑 色 暴 雨 警 告 發 出 時 照 常 開 放 。 </a:t>
            </a:r>
          </a:p>
          <a:p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 次 就 診 收 費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 合 資 格 人 士 的 收 費 為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衛生署美沙冬自願門診計劃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315773" y="1670088"/>
            <a:ext cx="6500512" cy="1830920"/>
            <a:chOff x="43339" y="969568"/>
            <a:chExt cx="8848871" cy="2492354"/>
          </a:xfrm>
        </p:grpSpPr>
        <p:sp>
          <p:nvSpPr>
            <p:cNvPr id="9" name="矩形 8"/>
            <p:cNvSpPr/>
            <p:nvPr/>
          </p:nvSpPr>
          <p:spPr>
            <a:xfrm>
              <a:off x="64938" y="969568"/>
              <a:ext cx="8773649" cy="2468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796520" y="980728"/>
              <a:ext cx="0" cy="2468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107504" y="2276872"/>
              <a:ext cx="87310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2339752" y="994728"/>
              <a:ext cx="0" cy="2442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97020" y="1268760"/>
              <a:ext cx="586548" cy="6755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600" b="1" dirty="0"/>
                <a:t>計畫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3339" y="2383007"/>
              <a:ext cx="712237" cy="1063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100" b="1" dirty="0" smtClean="0"/>
                <a:t>美沙冬門診</a:t>
              </a:r>
              <a:endParaRPr lang="en-US" altLang="zh-TW" sz="1100" b="1" dirty="0" smtClean="0"/>
            </a:p>
            <a:p>
              <a:r>
                <a:rPr lang="zh-TW" altLang="en-US" sz="1100" b="1" dirty="0" smtClean="0"/>
                <a:t>治療計畫</a:t>
              </a:r>
              <a:endParaRPr lang="zh-TW" altLang="en-US" sz="11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35362" y="1403484"/>
              <a:ext cx="740169" cy="418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/>
                <a:t>機構</a:t>
              </a:r>
              <a:endParaRPr lang="zh-TW" altLang="en-US" sz="1400" b="1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406200" y="1412776"/>
              <a:ext cx="740169" cy="418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/>
                <a:t>電話</a:t>
              </a:r>
              <a:endParaRPr lang="zh-TW" altLang="en-US" sz="1400" b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96675" y="2716111"/>
              <a:ext cx="1647922" cy="33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u="sng" dirty="0" smtClean="0">
                  <a:solidFill>
                    <a:srgbClr val="7030A0"/>
                  </a:solidFill>
                </a:rPr>
                <a:t>衛生署美沙冬診所</a:t>
              </a:r>
              <a:endParaRPr lang="zh-TW" altLang="en-US" sz="1000" u="sng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3280024" y="980728"/>
              <a:ext cx="0" cy="2481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201624" y="1109407"/>
              <a:ext cx="670342" cy="113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b="1" dirty="0" smtClean="0"/>
                <a:t>主要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服務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對象</a:t>
              </a:r>
              <a:endParaRPr lang="en-US" altLang="zh-TW" sz="1200" b="1" dirty="0" smtClean="0"/>
            </a:p>
            <a:p>
              <a:pPr algn="ctr"/>
              <a:r>
                <a:rPr lang="en-US" altLang="zh-TW" sz="1200" b="1" dirty="0" smtClean="0"/>
                <a:t>(</a:t>
              </a:r>
              <a:r>
                <a:rPr lang="zh-TW" altLang="en-US" sz="1200" b="1" dirty="0" smtClean="0"/>
                <a:t>註</a:t>
              </a:r>
              <a:r>
                <a:rPr lang="en-US" altLang="zh-TW" sz="1200" b="1" dirty="0" smtClean="0"/>
                <a:t>)</a:t>
              </a:r>
              <a:endParaRPr lang="zh-TW" altLang="en-US" sz="12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779261" y="1218818"/>
              <a:ext cx="801267" cy="879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b="1" dirty="0" smtClean="0"/>
                <a:t>服務</a:t>
              </a:r>
              <a:endParaRPr lang="en-US" altLang="zh-TW" sz="1200" b="1" dirty="0" smtClean="0"/>
            </a:p>
            <a:p>
              <a:pPr algn="ctr"/>
              <a:r>
                <a:rPr lang="zh-TW" altLang="en-US" sz="1200" b="1" dirty="0" smtClean="0"/>
                <a:t>對象</a:t>
              </a:r>
              <a:endParaRPr lang="en-US" altLang="zh-TW" sz="1200" b="1" dirty="0" smtClean="0"/>
            </a:p>
            <a:p>
              <a:pPr algn="ctr"/>
              <a:r>
                <a:rPr lang="en-US" altLang="zh-TW" sz="1200" b="1" dirty="0" smtClean="0"/>
                <a:t>(</a:t>
              </a:r>
              <a:r>
                <a:rPr lang="zh-TW" altLang="en-US" sz="1200" b="1" dirty="0"/>
                <a:t>性別</a:t>
              </a:r>
              <a:r>
                <a:rPr lang="en-US" altLang="zh-TW" sz="1200" b="1" dirty="0" smtClean="0"/>
                <a:t>)</a:t>
              </a:r>
              <a:endParaRPr lang="zh-TW" altLang="en-US" sz="1200" b="1" dirty="0"/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3815660" y="980728"/>
              <a:ext cx="0" cy="2456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4860032" y="990629"/>
              <a:ext cx="1089304" cy="3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/>
                <a:t>治療服務</a:t>
              </a:r>
              <a:endParaRPr lang="zh-TW" altLang="en-US" sz="1200" b="1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20273" y="990629"/>
              <a:ext cx="1089304" cy="3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/>
                <a:t>善後</a:t>
              </a:r>
              <a:r>
                <a:rPr lang="zh-TW" altLang="en-US" sz="1200" b="1" dirty="0" smtClean="0"/>
                <a:t>服務</a:t>
              </a:r>
              <a:endParaRPr lang="zh-TW" altLang="en-US" sz="1200" b="1" dirty="0"/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4536327" y="990630"/>
              <a:ext cx="0" cy="2446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536327" y="1359962"/>
              <a:ext cx="43022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4475903" y="1556791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藥物</a:t>
              </a:r>
              <a:endParaRPr lang="en-US" altLang="zh-TW" sz="1000" dirty="0" smtClean="0"/>
            </a:p>
            <a:p>
              <a:r>
                <a:rPr lang="zh-TW" altLang="en-US" sz="1000" dirty="0"/>
                <a:t>治療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048143" y="1664513"/>
              <a:ext cx="775082" cy="33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治療期</a:t>
              </a:r>
              <a:endParaRPr lang="zh-TW" altLang="en-US" sz="10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771417" y="1537628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中途</a:t>
              </a:r>
              <a:endParaRPr lang="en-US" altLang="zh-TW" sz="1000" dirty="0" smtClean="0"/>
            </a:p>
            <a:p>
              <a:r>
                <a:rPr lang="zh-TW" altLang="en-US" sz="1000" dirty="0" smtClean="0"/>
                <a:t>宿舍</a:t>
              </a:r>
              <a:endParaRPr lang="zh-TW" altLang="en-US" sz="10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295550" y="1537628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社工</a:t>
              </a:r>
              <a:endParaRPr lang="en-US" altLang="zh-TW" sz="1000" dirty="0" smtClean="0"/>
            </a:p>
            <a:p>
              <a:r>
                <a:rPr lang="zh-TW" altLang="en-US" sz="1000" dirty="0" smtClean="0"/>
                <a:t>輔導</a:t>
              </a:r>
              <a:endParaRPr lang="zh-TW" altLang="en-US" sz="10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779529" y="1540950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宗教</a:t>
              </a:r>
              <a:endParaRPr lang="en-US" altLang="zh-TW" sz="1000" dirty="0" smtClean="0"/>
            </a:p>
            <a:p>
              <a:r>
                <a:rPr lang="zh-TW" altLang="en-US" sz="1000" dirty="0"/>
                <a:t>輔導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283585" y="1540950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文娛</a:t>
              </a:r>
              <a:endParaRPr lang="en-US" altLang="zh-TW" sz="1000" dirty="0" smtClean="0"/>
            </a:p>
            <a:p>
              <a:r>
                <a:rPr lang="zh-TW" altLang="en-US" sz="1000" dirty="0"/>
                <a:t>活動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787641" y="1540950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職業</a:t>
              </a:r>
              <a:endParaRPr lang="en-US" altLang="zh-TW" sz="1000" dirty="0" smtClean="0"/>
            </a:p>
            <a:p>
              <a:r>
                <a:rPr lang="zh-TW" altLang="en-US" sz="1000" dirty="0"/>
                <a:t>輔導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291697" y="1537628"/>
              <a:ext cx="600513" cy="54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00" dirty="0" smtClean="0"/>
                <a:t>自助</a:t>
              </a:r>
              <a:endParaRPr lang="en-US" altLang="zh-TW" sz="1000" dirty="0" smtClean="0"/>
            </a:p>
            <a:p>
              <a:r>
                <a:rPr lang="zh-TW" altLang="en-US" sz="1000" dirty="0"/>
                <a:t>小組</a:t>
              </a:r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5116369" y="1359962"/>
              <a:ext cx="0" cy="207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5801143" y="1380601"/>
              <a:ext cx="0" cy="20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6392277" y="1359844"/>
              <a:ext cx="0" cy="2077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6876256" y="1345942"/>
              <a:ext cx="0" cy="209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7380312" y="1345942"/>
              <a:ext cx="0" cy="209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7874233" y="1370280"/>
              <a:ext cx="0" cy="2078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8388424" y="1370280"/>
              <a:ext cx="0" cy="2067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3400030" y="2767864"/>
              <a:ext cx="360040" cy="62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N </a:t>
              </a:r>
              <a:endParaRPr lang="zh-TW" altLang="en-US" sz="12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853025" y="2767864"/>
              <a:ext cx="751079" cy="3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200" dirty="0" smtClean="0"/>
                <a:t>男</a:t>
              </a:r>
              <a:r>
                <a:rPr lang="en-US" altLang="zh-TW" sz="1200" dirty="0" smtClean="0"/>
                <a:t>/</a:t>
              </a:r>
              <a:r>
                <a:rPr lang="zh-TW" altLang="en-US" sz="1200" dirty="0" smtClean="0"/>
                <a:t>女</a:t>
              </a:r>
              <a:endParaRPr lang="zh-TW" altLang="en-US" sz="12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711593" y="2729697"/>
              <a:ext cx="353938" cy="3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Y</a:t>
              </a:r>
              <a:endParaRPr lang="zh-TW" altLang="en-US" sz="12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507373" y="2729697"/>
              <a:ext cx="353938" cy="3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Y</a:t>
              </a:r>
              <a:endParaRPr lang="zh-TW" altLang="en-US" sz="12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257712" y="2545031"/>
              <a:ext cx="1080576" cy="816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100" u="sng" dirty="0" smtClean="0"/>
                <a:t>2935 1831</a:t>
              </a:r>
            </a:p>
            <a:p>
              <a:pPr algn="ctr"/>
              <a:r>
                <a:rPr lang="zh-TW" altLang="en-US" sz="1100" u="sng" dirty="0" smtClean="0"/>
                <a:t>或</a:t>
              </a:r>
              <a:endParaRPr lang="en-US" altLang="zh-TW" sz="1100" u="sng" dirty="0" smtClean="0"/>
            </a:p>
            <a:p>
              <a:pPr algn="ctr"/>
              <a:r>
                <a:rPr lang="en-US" altLang="zh-TW" sz="1100" u="sng" dirty="0" smtClean="0"/>
                <a:t>2835 1834</a:t>
              </a:r>
              <a:endParaRPr lang="zh-TW" altLang="en-US" sz="1100" u="sng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8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600200"/>
            <a:ext cx="6552728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非政府機構辦理方案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自願住院戒毒模式、 尋求 康復與重返社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依機構不同而有不同戒毒治療模式與康復計畫。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提供單位包含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 港 明 愛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 港 戒 毒 會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 港 基 督 教 服 務 處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 間 福 音 戒 毒 機 構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 ３９ 間 住 院 戒 毒 治 療 及 康 復 中 心 和 中 途 宿 舍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自願住院戒毒治療康復計劃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6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855365"/>
            <a:ext cx="6552728" cy="358985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 會 福 利 署 資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１１ 間 濫 用 精 神 藥 物 者 輔 導 中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 毒 輔 導 服 務 中 心 提 供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 區 為 本 輔 導 服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 院 管 理 局 開 辦 的 物 質 誤 用 診 所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香港其他戒毒輔導機構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中國</a:t>
            </a:r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的藥癮處遇模式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5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816224"/>
            <a:ext cx="6840760" cy="406104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中華人民共和國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刑法主導轉變為刑法和行政法律並重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法仍以刑事法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處罰走私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、製造、販賣、運輸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而對吸食、注射毒品的行為人，則重在戒毒、治療和幫助教育，並輔以必要的處罰。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中國禁毒法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4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2776" y="1628800"/>
            <a:ext cx="7139136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合適的治療與處遇原則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、將毒癮視為一種慢性疾病，並提供持續性的治療服務。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、辨識出毒癮者在生理、心理與社會等面向導致毒癮復發之風險因子。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、透過監控與復發預防，促使毒癮者重新整合於社會中。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聯合國毒品與犯罪問題辦公室 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(UNODC)</a:t>
            </a:r>
            <a:r>
              <a:rPr kumimoji="1" lang="zh-TW" altLang="en-US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- 1</a:t>
            </a:r>
            <a:endParaRPr kumimoji="1" lang="zh-TW" altLang="en-US" sz="28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9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927373"/>
            <a:ext cx="6696744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國務院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設立國家禁毒委員會，負責組織、協調、指導全國的禁毒工作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禁毒法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針對吸毒成癮的不同情況，分別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規定三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種戒毒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中國禁毒法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7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88840"/>
            <a:ext cx="6768752" cy="154076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單純吸食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、注射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毒品行為以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治安行政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構成刑事犯罪。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中國禁毒法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6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44216"/>
            <a:ext cx="7056784" cy="398904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年底，全國累計登記吸毒人員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209.8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萬名，其中濫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用鴉片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類毒品人員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127.2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萬名、濫用合成毒品人員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79.8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萬名，分別占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60.6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38%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依法處置強制隔離戒毒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20.2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萬餘名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依法責令接受社區戒毒、社區康復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13.6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萬餘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2013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中國禁毒報告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7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11349"/>
            <a:ext cx="7128792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鼓勵自願戒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毒治療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吸毒人員可以自行到具有戒毒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治療的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醫療機構接受戒毒治療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戒毒治療不得以營利為目的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人員，採取社區戒毒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對吸毒成癮人員，公安機關可以責令其接受社區戒毒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，社區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戒毒的期限為三年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 如有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下列情形，採取強制隔離戒毒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接受社區戒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社區戒毒期間吸食、注射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違反社區戒毒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協議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社區戒毒、強制隔離戒毒後再次吸食、注射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毒品。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中國戒毒模式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0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60240"/>
            <a:ext cx="6840760" cy="276490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戒毒人員吸食、注射毒品的種類及成癮程度等，對戒毒人員進行有針對性的生理、心理治療和身體康復訓練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強制隔離戒毒場所，要配備執業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強制隔離戒毒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1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16224"/>
            <a:ext cx="6840760" cy="427707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根據戒毒的需要，強制隔離戒毒場所可以組織戒毒人員參加必要的生產勞動，對戒毒人員進行職業技能培訓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戒毒人員參加生產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勞動，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應當支付勞動報酬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戒毒人員經強制隔離戒毒場所批准，可以外出探視配偶、直系親屬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強制戒毒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060848"/>
            <a:ext cx="6768752" cy="341297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強制隔離戒毒的期限為二年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強制隔離戒毒一年後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毒情況良好的戒毒人員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提出提前解除強制隔離戒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報強制隔離戒毒的決定機關批准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強制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隔離戒毒的期限最長可以延長一年。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強制戒毒期限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5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855365"/>
            <a:ext cx="6768752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對於被解除強制隔離戒毒的人員，強制隔離戒毒的決定機關可以責令其接受不超過三年的社區康復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縣級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以上政府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根據戒毒工作的需要，可以開辦戒毒康復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戒毒人員可以自願在戒毒康復場所生活、勞動。戒毒康復場所，應當參照國家勞動用工制度的規定支付勞動報酬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社會康復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104256"/>
            <a:ext cx="6912768" cy="36290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禁毒法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認為強制隔離戒毒是首選的戒毒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毒體系的重心轉到了社區戒毒和康復方面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有關部門、組織和人員應當在入學、就業、享受社會保障等方面對戒毒人員給予必要的指導和幫助。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幫助吸毒人員戒除毒癮，恢復身心健康，重新融入正常的社會生活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協助社會復歸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5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5727" y="1772816"/>
            <a:ext cx="6842657" cy="424847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最早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MMT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年實施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因應藥物濫用與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方案，目標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是要緩和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最初於雲南、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貴州、 四川、 浙江、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廣西試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Harm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reduction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臨床效果令人滿意，減少鴉片與高危險行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為效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果明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顯，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後擴大施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估計在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個臨床治療點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，估計可治療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同時提供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與肝炎病毒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測、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治療、團體治療、求職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技巧訓練。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美沙</a:t>
            </a: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冬替代治療 </a:t>
            </a: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(MMT)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1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2796" y="1988840"/>
            <a:ext cx="6779096" cy="36724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毒癮問題之處遇非單純的生理、心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理、或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醫療問題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對毒癮者之處遇，須以促使毒癮者回歸社會為核心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除了司法與戒癮機構外，社區與家庭亦應納入戒癮體系環節中。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聯合國毒品與犯罪問題辦公室 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(UNODC)</a:t>
            </a:r>
            <a:r>
              <a:rPr kumimoji="1" lang="zh-TW" altLang="en-US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en-US" altLang="zh-TW" sz="28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- 2</a:t>
            </a:r>
            <a:endParaRPr kumimoji="1" lang="zh-TW" altLang="en-US" sz="28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711349"/>
            <a:ext cx="6696744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播另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一個解決之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對於無法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停用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毒品個案可以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有一個管道獲得清潔針具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由非政府組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織或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是國際捐贈機構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最初廣西田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東、雲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昆明市試辦，實施後效果明顯後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改變政府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態度，推廣實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降低藥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癮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者共用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針頭行為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針具交換計畫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8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歐美具特色治療處遇</a:t>
            </a:r>
            <a:endParaRPr lang="zh-TW" altLang="en-US" sz="4800" spc="300" dirty="0">
              <a:ln w="25400" cmpd="sng">
                <a:solidFill>
                  <a:srgbClr val="394216">
                    <a:alpha val="90000"/>
                  </a:srgbClr>
                </a:solidFill>
                <a:prstDash val="solid"/>
              </a:ln>
              <a:gradFill>
                <a:gsLst>
                  <a:gs pos="53000">
                    <a:schemeClr val="bg1"/>
                  </a:gs>
                  <a:gs pos="83000">
                    <a:srgbClr val="B1ED45"/>
                  </a:gs>
                  <a:gs pos="100000">
                    <a:srgbClr val="008000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00200"/>
            <a:ext cx="6768752" cy="492514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主要實施國家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澳洲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一般處理模式包含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司法互動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監控監督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藥物檢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驗、電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子監控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宣判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獎勵或處罰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治療服務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藥事法庭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0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2032248"/>
            <a:ext cx="6624736" cy="37010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給與無法自鴉片替代治療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MMT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BMT)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受益或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耐受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之鴉片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成癮者，處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可合成，可注射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海洛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因。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目前實施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於英國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荷蘭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德國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瑞士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、加拿大 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、澳洲。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Heroin-Assisted Treatment (HAT)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9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927373"/>
            <a:ext cx="6768752" cy="394989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分藥物為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 drug(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海洛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Cocaine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Amphetamine)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soft drug(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大麻 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任何人藏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drug&lt;0.5g 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24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oft 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drug &lt;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不會被起訴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允許咖啡店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Coffeeshop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銷售大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麻，讓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年輕人使用大麻而遠離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hard drug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荷蘭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8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83357"/>
            <a:ext cx="612068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回復身體 心理社會最大能力</a:t>
            </a: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endParaRPr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最終目的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免於依賴藥物的自由 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獲得完全社會整合</a:t>
            </a:r>
            <a:endParaRPr lang="en-US" altLang="zh-TW" sz="20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0070C0"/>
              </a:buClr>
              <a:buNone/>
            </a:pPr>
            <a:endParaRPr lang="zh-TW" altLang="en-US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治療方法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解毒 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</a:t>
            </a: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Clr>
                <a:srgbClr val="0070C0"/>
              </a:buClr>
              <a:buNone/>
            </a:pPr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社會心理治療或諮商 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kumimoji="1" lang="en-US" altLang="zh-TW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UNODC </a:t>
            </a:r>
            <a:r>
              <a:rPr kumimoji="1" lang="zh-TW" altLang="en-US" sz="3600" b="1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bg1"/>
                    </a:gs>
                    <a:gs pos="85000">
                      <a:srgbClr val="B1ED45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63500" dist="38100" dir="2700000" algn="tl" rotWithShape="0">
                    <a:srgbClr val="35561E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對於治療的目標</a:t>
            </a:r>
            <a:endParaRPr kumimoji="1" lang="zh-TW" altLang="en-US" sz="36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51000">
                    <a:schemeClr val="bg1"/>
                  </a:gs>
                  <a:gs pos="85000">
                    <a:srgbClr val="B1ED45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63500" dist="38100" dir="2700000" algn="tl" rotWithShape="0">
                  <a:srgbClr val="35561E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1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44016" y="2420888"/>
            <a:ext cx="81324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5000" b="1" spc="600">
                <a:ln w="254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6000">
                      <a:schemeClr val="accent1">
                        <a:lumMod val="40000"/>
                        <a:lumOff val="60000"/>
                      </a:schemeClr>
                    </a:gs>
                    <a:gs pos="93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美國的</a:t>
            </a:r>
            <a:r>
              <a:rPr lang="zh-TW" altLang="en-US" sz="4800" spc="300" dirty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藥癮</a:t>
            </a:r>
            <a:r>
              <a:rPr lang="zh-TW" altLang="en-US" sz="4800" spc="300" dirty="0" smtClean="0">
                <a:ln w="25400" cmpd="sng">
                  <a:solidFill>
                    <a:srgbClr val="394216">
                      <a:alpha val="90000"/>
                    </a:srgbClr>
                  </a:solidFill>
                  <a:prstDash val="solid"/>
                </a:ln>
                <a:gradFill>
                  <a:gsLst>
                    <a:gs pos="53000">
                      <a:schemeClr val="bg1"/>
                    </a:gs>
                    <a:gs pos="83000">
                      <a:srgbClr val="B1ED45"/>
                    </a:gs>
                    <a:gs pos="100000">
                      <a:srgbClr val="008000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處遇模式</a:t>
            </a:r>
            <a:endParaRPr lang="zh-TW" altLang="en-US" sz="4800" spc="300" dirty="0">
              <a:ln w="25400" cmpd="sng">
                <a:solidFill>
                  <a:srgbClr val="394216">
                    <a:alpha val="90000"/>
                  </a:srgbClr>
                </a:solidFill>
                <a:prstDash val="solid"/>
              </a:ln>
              <a:gradFill>
                <a:gsLst>
                  <a:gs pos="53000">
                    <a:schemeClr val="bg1"/>
                  </a:gs>
                  <a:gs pos="83000">
                    <a:srgbClr val="B1ED45"/>
                  </a:gs>
                  <a:gs pos="100000">
                    <a:srgbClr val="008000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2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REFERENCE_ID" val="6ded03dd-b138-41e4-9868-75ef00e8bfe2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課程目標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聯合國三大工作主軸&amp;quot;&quot;/&gt;&lt;property id=&quot;20307&quot; value=&quot;362&quot;/&gt;&lt;/object&gt;&lt;object type=&quot;3&quot; unique_id=&quot;10007&quot;&gt;&lt;property id=&quot;20148&quot; value=&quot;5&quot;/&gt;&lt;property id=&quot;20300&quot; value=&quot;Slide 4 - &amp;quot;聯合國三大反毒公約&amp;quot;&quot;/&gt;&lt;property id=&quot;20307&quot; value=&quot;3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 - &amp;quot;美國毒品管制政策辦公室&amp;#x0D;&amp;#x0A;Office of National Drug Control Policy(ONDCP)&amp;quot;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0&quot;/&gt;&lt;/object&gt;&lt;object type=&quot;3&quot; unique_id=&quot;10026&quot;&gt;&lt;property id=&quot;20148&quot; value=&quot;5&quot;/&gt;&lt;property id=&quot;20300&quot; value=&quot;Slide 23&quot;/&gt;&lt;property id=&quot;20307&quot; value=&quot;343&quot;/&gt;&lt;/object&gt;&lt;object type=&quot;3&quot; unique_id=&quot;10027&quot;&gt;&lt;property id=&quot;20148&quot; value=&quot;5&quot;/&gt;&lt;property id=&quot;20300&quot; value=&quot;Slide 24&quot;/&gt;&lt;property id=&quot;20307&quot; value=&quot;344&quot;/&gt;&lt;/object&gt;&lt;object type=&quot;3&quot; unique_id=&quot;10028&quot;&gt;&lt;property id=&quot;20148&quot; value=&quot;5&quot;/&gt;&lt;property id=&quot;20300&quot; value=&quot;Slide 25&quot;/&gt;&lt;property id=&quot;20307&quot; value=&quot;345&quot;/&gt;&lt;/object&gt;&lt;object type=&quot;3&quot; unique_id=&quot;10029&quot;&gt;&lt;property id=&quot;20148&quot; value=&quot;5&quot;/&gt;&lt;property id=&quot;20300&quot; value=&quot;Slide 26&quot;/&gt;&lt;property id=&quot;20307&quot; value=&quot;346&quot;/&gt;&lt;/object&gt;&lt;object type=&quot;3&quot; unique_id=&quot;10030&quot;&gt;&lt;property id=&quot;20148&quot; value=&quot;5&quot;/&gt;&lt;property id=&quot;20300&quot; value=&quot;Slide 27&quot;/&gt;&lt;property id=&quot;20307&quot; value=&quot;347&quot;/&gt;&lt;/object&gt;&lt;object type=&quot;3&quot; unique_id=&quot;10031&quot;&gt;&lt;property id=&quot;20148&quot; value=&quot;5&quot;/&gt;&lt;property id=&quot;20300&quot; value=&quot;Slide 28&quot;/&gt;&lt;property id=&quot;20307&quot; value=&quot;357&quot;/&gt;&lt;/object&gt;&lt;object type=&quot;3&quot; unique_id=&quot;10032&quot;&gt;&lt;property id=&quot;20148&quot; value=&quot;5&quot;/&gt;&lt;property id=&quot;20300&quot; value=&quot;Slide 29&quot;/&gt;&lt;property id=&quot;20307&quot; value=&quot;281&quot;/&gt;&lt;/object&gt;&lt;object type=&quot;3&quot; unique_id=&quot;10033&quot;&gt;&lt;property id=&quot;20148&quot; value=&quot;5&quot;/&gt;&lt;property id=&quot;20300&quot; value=&quot;Slide 30&quot;/&gt;&lt;property id=&quot;20307&quot; value=&quot;282&quot;/&gt;&lt;/object&gt;&lt;object type=&quot;3&quot; unique_id=&quot;10034&quot;&gt;&lt;property id=&quot;20148&quot; value=&quot;5&quot;/&gt;&lt;property id=&quot;20300&quot; value=&quot;Slide 31&quot;/&gt;&lt;property id=&quot;20307&quot; value=&quot;283&quot;/&gt;&lt;/object&gt;&lt;object type=&quot;3&quot; unique_id=&quot;10035&quot;&gt;&lt;property id=&quot;20148&quot; value=&quot;5&quot;/&gt;&lt;property id=&quot;20300&quot; value=&quot;Slide 32&quot;/&gt;&lt;property id=&quot;20307&quot; value=&quot;286&quot;/&gt;&lt;/object&gt;&lt;object type=&quot;3&quot; unique_id=&quot;10036&quot;&gt;&lt;property id=&quot;20148&quot; value=&quot;5&quot;/&gt;&lt;property id=&quot;20300&quot; value=&quot;Slide 33&quot;/&gt;&lt;property id=&quot;20307&quot; value=&quot;288&quot;/&gt;&lt;/object&gt;&lt;object type=&quot;3&quot; unique_id=&quot;10037&quot;&gt;&lt;property id=&quot;20148&quot; value=&quot;5&quot;/&gt;&lt;property id=&quot;20300&quot; value=&quot;Slide 34&quot;/&gt;&lt;property id=&quot;20307&quot; value=&quot;360&quot;/&gt;&lt;/object&gt;&lt;object type=&quot;3&quot; unique_id=&quot;10038&quot;&gt;&lt;property id=&quot;20148&quot; value=&quot;5&quot;/&gt;&lt;property id=&quot;20300&quot; value=&quot;Slide 35&quot;/&gt;&lt;property id=&quot;20307&quot; value=&quot;289&quot;/&gt;&lt;/object&gt;&lt;object type=&quot;3&quot; unique_id=&quot;10039&quot;&gt;&lt;property id=&quot;20148&quot; value=&quot;5&quot;/&gt;&lt;property id=&quot;20300&quot; value=&quot;Slide 36&quot;/&gt;&lt;property id=&quot;20307&quot; value=&quot;290&quot;/&gt;&lt;/object&gt;&lt;object type=&quot;3&quot; unique_id=&quot;10040&quot;&gt;&lt;property id=&quot;20148&quot; value=&quot;5&quot;/&gt;&lt;property id=&quot;20300&quot; value=&quot;Slide 37&quot;/&gt;&lt;property id=&quot;20307&quot; value=&quot;291&quot;/&gt;&lt;/object&gt;&lt;object type=&quot;3&quot; unique_id=&quot;10041&quot;&gt;&lt;property id=&quot;20148&quot; value=&quot;5&quot;/&gt;&lt;property id=&quot;20300&quot; value=&quot;Slide 38&quot;/&gt;&lt;property id=&quot;20307&quot; value=&quot;293&quot;/&gt;&lt;/object&gt;&lt;object type=&quot;3&quot; unique_id=&quot;10042&quot;&gt;&lt;property id=&quot;20148&quot; value=&quot;5&quot;/&gt;&lt;property id=&quot;20300&quot; value=&quot;Slide 39&quot;/&gt;&lt;property id=&quot;20307&quot; value=&quot;295&quot;/&gt;&lt;/object&gt;&lt;object type=&quot;3&quot; unique_id=&quot;10043&quot;&gt;&lt;property id=&quot;20148&quot; value=&quot;5&quot;/&gt;&lt;property id=&quot;20300&quot; value=&quot;Slide 40&quot;/&gt;&lt;property id=&quot;20307&quot; value=&quot;297&quot;/&gt;&lt;/object&gt;&lt;object type=&quot;3&quot; unique_id=&quot;10044&quot;&gt;&lt;property id=&quot;20148&quot; value=&quot;5&quot;/&gt;&lt;property id=&quot;20300&quot; value=&quot;Slide 41&quot;/&gt;&lt;property id=&quot;20307&quot; value=&quot;292&quot;/&gt;&lt;/object&gt;&lt;object type=&quot;3&quot; unique_id=&quot;10045&quot;&gt;&lt;property id=&quot;20148&quot; value=&quot;5&quot;/&gt;&lt;property id=&quot;20300&quot; value=&quot;Slide 42&quot;/&gt;&lt;property id=&quot;20307&quot; value=&quot;298&quot;/&gt;&lt;/object&gt;&lt;object type=&quot;3&quot; unique_id=&quot;10046&quot;&gt;&lt;property id=&quot;20148&quot; value=&quot;5&quot;/&gt;&lt;property id=&quot;20300&quot; value=&quot;Slide 43&quot;/&gt;&lt;property id=&quot;20307&quot; value=&quot;299&quot;/&gt;&lt;/object&gt;&lt;object type=&quot;3&quot; unique_id=&quot;10047&quot;&gt;&lt;property id=&quot;20148&quot; value=&quot;5&quot;/&gt;&lt;property id=&quot;20300&quot; value=&quot;Slide 44&quot;/&gt;&lt;property id=&quot;20307&quot; value=&quot;300&quot;/&gt;&lt;/object&gt;&lt;object type=&quot;3&quot; unique_id=&quot;10048&quot;&gt;&lt;property id=&quot;20148&quot; value=&quot;5&quot;/&gt;&lt;property id=&quot;20300&quot; value=&quot;Slide 45&quot;/&gt;&lt;property id=&quot;20307&quot; value=&quot;301&quot;/&gt;&lt;/object&gt;&lt;object type=&quot;3&quot; unique_id=&quot;10049&quot;&gt;&lt;property id=&quot;20148&quot; value=&quot;5&quot;/&gt;&lt;property id=&quot;20300&quot; value=&quot;Slide 46&quot;/&gt;&lt;property id=&quot;20307&quot; value=&quot;302&quot;/&gt;&lt;/object&gt;&lt;object type=&quot;3&quot; unique_id=&quot;10050&quot;&gt;&lt;property id=&quot;20148&quot; value=&quot;5&quot;/&gt;&lt;property id=&quot;20300&quot; value=&quot;Slide 47&quot;/&gt;&lt;property id=&quot;20307&quot; value=&quot;303&quot;/&gt;&lt;/object&gt;&lt;object type=&quot;3&quot; unique_id=&quot;10051&quot;&gt;&lt;property id=&quot;20148&quot; value=&quot;5&quot;/&gt;&lt;property id=&quot;20300&quot; value=&quot;Slide 48&quot;/&gt;&lt;property id=&quot;20307&quot; value=&quot;304&quot;/&gt;&lt;/object&gt;&lt;object type=&quot;3&quot; unique_id=&quot;10052&quot;&gt;&lt;property id=&quot;20148&quot; value=&quot;5&quot;/&gt;&lt;property id=&quot;20300&quot; value=&quot;Slide 49&quot;/&gt;&lt;property id=&quot;20307&quot; value=&quot;305&quot;/&gt;&lt;/object&gt;&lt;object type=&quot;3&quot; unique_id=&quot;10053&quot;&gt;&lt;property id=&quot;20148&quot; value=&quot;5&quot;/&gt;&lt;property id=&quot;20300&quot; value=&quot;Slide 50&quot;/&gt;&lt;property id=&quot;20307&quot; value=&quot;306&quot;/&gt;&lt;/object&gt;&lt;object type=&quot;3&quot; unique_id=&quot;10054&quot;&gt;&lt;property id=&quot;20148&quot; value=&quot;5&quot;/&gt;&lt;property id=&quot;20300&quot; value=&quot;Slide 51&quot;/&gt;&lt;property id=&quot;20307&quot; value=&quot;308&quot;/&gt;&lt;/object&gt;&lt;object type=&quot;3&quot; unique_id=&quot;10055&quot;&gt;&lt;property id=&quot;20148&quot; value=&quot;5&quot;/&gt;&lt;property id=&quot;20300&quot; value=&quot;Slide 52&quot;/&gt;&lt;property id=&quot;20307&quot; value=&quot;309&quot;/&gt;&lt;/object&gt;&lt;object type=&quot;3&quot; unique_id=&quot;10056&quot;&gt;&lt;property id=&quot;20148&quot; value=&quot;5&quot;/&gt;&lt;property id=&quot;20300&quot; value=&quot;Slide 53&quot;/&gt;&lt;property id=&quot;20307&quot; value=&quot;311&quot;/&gt;&lt;/object&gt;&lt;object type=&quot;3&quot; unique_id=&quot;10057&quot;&gt;&lt;property id=&quot;20148&quot; value=&quot;5&quot;/&gt;&lt;property id=&quot;20300&quot; value=&quot;Slide 54&quot;/&gt;&lt;property id=&quot;20307&quot; value=&quot;317&quot;/&gt;&lt;/object&gt;&lt;object type=&quot;3&quot; unique_id=&quot;10058&quot;&gt;&lt;property id=&quot;20148&quot; value=&quot;5&quot;/&gt;&lt;property id=&quot;20300&quot; value=&quot;Slide 55&quot;/&gt;&lt;property id=&quot;20307&quot; value=&quot;318&quot;/&gt;&lt;/object&gt;&lt;object type=&quot;3&quot; unique_id=&quot;10059&quot;&gt;&lt;property id=&quot;20148&quot; value=&quot;5&quot;/&gt;&lt;property id=&quot;20300&quot; value=&quot;Slide 56&quot;/&gt;&lt;property id=&quot;20307&quot; value=&quot;319&quot;/&gt;&lt;/object&gt;&lt;object type=&quot;3&quot; unique_id=&quot;10060&quot;&gt;&lt;property id=&quot;20148&quot; value=&quot;5&quot;/&gt;&lt;property id=&quot;20300&quot; value=&quot;Slide 57&quot;/&gt;&lt;property id=&quot;20307&quot; value=&quot;320&quot;/&gt;&lt;/object&gt;&lt;object type=&quot;3&quot; unique_id=&quot;10061&quot;&gt;&lt;property id=&quot;20148&quot; value=&quot;5&quot;/&gt;&lt;property id=&quot;20300&quot; value=&quot;Slide 58&quot;/&gt;&lt;property id=&quot;20307&quot; value=&quot;321&quot;/&gt;&lt;/object&gt;&lt;object type=&quot;3&quot; unique_id=&quot;10062&quot;&gt;&lt;property id=&quot;20148&quot; value=&quot;5&quot;/&gt;&lt;property id=&quot;20300&quot; value=&quot;Slide 59&quot;/&gt;&lt;property id=&quot;20307&quot; value=&quot;325&quot;/&gt;&lt;/object&gt;&lt;object type=&quot;3&quot; unique_id=&quot;10063&quot;&gt;&lt;property id=&quot;20148&quot; value=&quot;5&quot;/&gt;&lt;property id=&quot;20300&quot; value=&quot;Slide 60&quot;/&gt;&lt;property id=&quot;20307&quot; value=&quot;326&quot;/&gt;&lt;/object&gt;&lt;object type=&quot;3&quot; unique_id=&quot;10064&quot;&gt;&lt;property id=&quot;20148&quot; value=&quot;5&quot;/&gt;&lt;property id=&quot;20300&quot; value=&quot;Slide 61&quot;/&gt;&lt;property id=&quot;20307&quot; value=&quot;337&quot;/&gt;&lt;/object&gt;&lt;object type=&quot;3&quot; unique_id=&quot;10065&quot;&gt;&lt;property id=&quot;20148&quot; value=&quot;5&quot;/&gt;&lt;property id=&quot;20300&quot; value=&quot;Slide 62&quot;/&gt;&lt;property id=&quot;20307&quot; value=&quot;339&quot;/&gt;&lt;/object&gt;&lt;object type=&quot;3&quot; unique_id=&quot;10066&quot;&gt;&lt;property id=&quot;20148&quot; value=&quot;5&quot;/&gt;&lt;property id=&quot;20300&quot; value=&quot;Slide 63&quot;/&gt;&lt;property id=&quot;20307&quot; value=&quot;327&quot;/&gt;&lt;/object&gt;&lt;object type=&quot;3&quot; unique_id=&quot;10067&quot;&gt;&lt;property id=&quot;20148&quot; value=&quot;5&quot;/&gt;&lt;property id=&quot;20300&quot; value=&quot;Slide 64&quot;/&gt;&lt;property id=&quot;20307&quot; value=&quot;328&quot;/&gt;&lt;/object&gt;&lt;object type=&quot;3&quot; unique_id=&quot;10068&quot;&gt;&lt;property id=&quot;20148&quot; value=&quot;5&quot;/&gt;&lt;property id=&quot;20300&quot; value=&quot;Slide 65&quot;/&gt;&lt;property id=&quot;20307&quot; value=&quot;329&quot;/&gt;&lt;/object&gt;&lt;object type=&quot;3&quot; unique_id=&quot;10069&quot;&gt;&lt;property id=&quot;20148&quot; value=&quot;5&quot;/&gt;&lt;property id=&quot;20300&quot; value=&quot;Slide 66&quot;/&gt;&lt;property id=&quot;20307&quot; value=&quot;330&quot;/&gt;&lt;/object&gt;&lt;object type=&quot;3&quot; unique_id=&quot;10070&quot;&gt;&lt;property id=&quot;20148&quot; value=&quot;5&quot;/&gt;&lt;property id=&quot;20300&quot; value=&quot;Slide 67&quot;/&gt;&lt;property id=&quot;20307&quot; value=&quot;331&quot;/&gt;&lt;/object&gt;&lt;object type=&quot;3&quot; unique_id=&quot;10071&quot;&gt;&lt;property id=&quot;20148&quot; value=&quot;5&quot;/&gt;&lt;property id=&quot;20300&quot; value=&quot;Slide 68&quot;/&gt;&lt;property id=&quot;20307&quot; value=&quot;333&quot;/&gt;&lt;/object&gt;&lt;object type=&quot;3&quot; unique_id=&quot;10072&quot;&gt;&lt;property id=&quot;20148&quot; value=&quot;5&quot;/&gt;&lt;property id=&quot;20300&quot; value=&quot;Slide 69&quot;/&gt;&lt;property id=&quot;20307&quot; value=&quot;340&quot;/&gt;&lt;/object&gt;&lt;object type=&quot;3&quot; unique_id=&quot;10073&quot;&gt;&lt;property id=&quot;20148&quot; value=&quot;5&quot;/&gt;&lt;property id=&quot;20300&quot; value=&quot;Slide 70&quot;/&gt;&lt;property id=&quot;20307&quot; value=&quot;341&quot;/&gt;&lt;/object&gt;&lt;object type=&quot;3&quot; unique_id=&quot;10074&quot;&gt;&lt;property id=&quot;20148&quot; value=&quot;5&quot;/&gt;&lt;property id=&quot;20300&quot; value=&quot;Slide 71&quot;/&gt;&lt;property id=&quot;20307&quot; value=&quot;353&quot;/&gt;&lt;/object&gt;&lt;object type=&quot;3&quot; unique_id=&quot;10075&quot;&gt;&lt;property id=&quot;20148&quot; value=&quot;5&quot;/&gt;&lt;property id=&quot;20300&quot; value=&quot;Slide 72&quot;/&gt;&lt;property id=&quot;20307&quot; value=&quot;342&quot;/&gt;&lt;/object&gt;&lt;object type=&quot;3&quot; unique_id=&quot;10076&quot;&gt;&lt;property id=&quot;20148&quot; value=&quot;5&quot;/&gt;&lt;property id=&quot;20300&quot; value=&quot;Slide 73&quot;/&gt;&lt;property id=&quot;20307&quot; value=&quot;350&quot;/&gt;&lt;/object&gt;&lt;object type=&quot;3&quot; unique_id=&quot;10077&quot;&gt;&lt;property id=&quot;20148&quot; value=&quot;5&quot;/&gt;&lt;property id=&quot;20300&quot; value=&quot;Slide 74&quot;/&gt;&lt;property id=&quot;20307&quot; value=&quot;355&quot;/&gt;&lt;/object&gt;&lt;object type=&quot;3&quot; unique_id=&quot;10078&quot;&gt;&lt;property id=&quot;20148&quot; value=&quot;5&quot;/&gt;&lt;property id=&quot;20300&quot; value=&quot;Slide 75&quot;/&gt;&lt;property id=&quot;20307&quot; value=&quot;358&quot;/&gt;&lt;/object&gt;&lt;object type=&quot;3&quot; unique_id=&quot;13010&quot;&gt;&lt;property id=&quot;20148&quot; value=&quot;5&quot;/&gt;&lt;property id=&quot;20300&quot; value=&quot;Slide 76&quot;/&gt;&lt;property id=&quot;20307&quot; value=&quot;363&quot;/&gt;&lt;/object&gt;&lt;/object&gt;&lt;/object&gt;&lt;/database&gt;"/>
  <p:tag name="SECTOMILLISECCONVERTED" val="1"/>
  <p:tag name="ARTICULATE_REFERENCE_TYPE_3" val="1"/>
  <p:tag name="ARTICULATE_REFERENCE_3" val="C:\Users\user\Dropbox\drugproject\P2_13\Final\writer.pdf"/>
  <p:tag name="ARTICULATE_REFERENCE_TITLE_3" val="教案作者簡介"/>
  <p:tag name="ARTICULATE_REFERENCE_ID_3" val="77889083-1f0a-49f2-8b8c-b002a30f7c44"/>
  <p:tag name="ARTICULATE_SLIDE_COUNT" val="74"/>
  <p:tag name="ARTICULATE_REFERENCE_TYPE_1" val="1"/>
  <p:tag name="ARTICULATE_REFERENCE_1" val="C:\Users\user\Dropbox\drugproject\P2_13\Final\courseintro.pdf"/>
  <p:tag name="ARTICULATE_REFERENCE_TITLE_1" val="課程簡介"/>
  <p:tag name="ARTICULATE_REFERENCE_ID_1" val="64302fd0-55cf-485c-8a58-c7a2caa810f2"/>
  <p:tag name="ARTICULATE_REFERENCE_TYPE_2" val="1"/>
  <p:tag name="ARTICULATE_REFERENCE_2" val="C:\Users\user\Dropbox\drugproject\P2_13\Final\writer.pdf"/>
  <p:tag name="ARTICULATE_REFERENCE_TITLE_2" val="教案作者簡介"/>
  <p:tag name="ARTICULATE_REFERENCE_ID_2" val="77889083-1f0a-49f2-8b8c-b002a30f7c44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527824-c:\users\user\desktop\藥癮修改_072115\p2_13\final\p2_13_m_final_073115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ORIGINAL_AUDIO_FILEPATH" val="C:\Users\Tom Teh\Dropbox (Evantec)\drugproject\P2_13\Final\Audio\5.wav"/>
  <p:tag name="ELAPSEDTIME" val="31.892"/>
  <p:tag name="ARTICULATE_TITLE_TAG" val="治療可以替代處罰"/>
  <p:tag name="TIMELINE" val="6.50/19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ORIGINAL_AUDIO_FILEPATH" val="C:\Users\Tom Teh\Dropbox (Evantec)\drugproject\P2_13\Final\Audio\50.wav"/>
  <p:tag name="ELAPSEDTIME" val="55.152"/>
  <p:tag name="ARTICULATE_TITLE_TAG" val="Harm Minimization 作法"/>
  <p:tag name="TIMELINE" val="1.30/13.20/30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Users\Tom Teh\Dropbox (Evantec)\drugproject\P2_13\Final\Audio\51.wav"/>
  <p:tag name="ELAPSEDTIME" val="3.702"/>
  <p:tag name="ARTICULATE_TITLE_TAG" val="香港的藥癮處遇模式"/>
  <p:tag name="TIMELINE" val="0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ORIGINAL_AUDIO_FILEPATH" val="C:\Users\Tom Teh\Dropbox (Evantec)\drugproject\P2_13\Final\Audio\52.wav"/>
  <p:tag name="ELAPSEDTIME" val="77.772"/>
  <p:tag name="ARTICULATE_TITLE_TAG" val="香港戒毒簡史"/>
  <p:tag name="TIMELINE" val="3.70/35.20/53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ORIGINAL_AUDIO_FILEPATH" val="C:\Users\Tom Teh\Dropbox (Evantec)\drugproject\P2_13\Final\Audio\53.wav"/>
  <p:tag name="ELAPSEDTIME" val="39.702"/>
  <p:tag name="ARTICULATE_TITLE_TAG" val="香港戒毒簡史"/>
  <p:tag name="TIMELINE" val="1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ORIGINAL_AUDIO_FILEPATH" val="C:\Users\Tom Teh\Dropbox (Evantec)\drugproject\P2_13\Final\Audio\54.wav"/>
  <p:tag name="ELAPSEDTIME" val="46.312"/>
  <p:tag name="ARTICULATE_TITLE_TAG" val="強迫戒毒計畫"/>
  <p:tag name="TIMELINE" val="1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ORIGINAL_AUDIO_FILEPATH" val="C:\Users\Tom Teh\Dropbox (Evantec)\drugproject\P2_13\Final\Audio\55.wav"/>
  <p:tag name="ELAPSEDTIME" val="46.942"/>
  <p:tag name="ARTICULATE_TITLE_TAG" val="衛生署美沙酮自願門診計劃"/>
  <p:tag name="TIMELINE" val="1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9"/>
  <p:tag name="ORIGINAL_AUDIO_FILEPATH" val="C:\Users\Tom Teh\Dropbox (Evantec)\drugproject\P2_13\Final\Audio\56.wav"/>
  <p:tag name="ELAPSEDTIME" val="47.382"/>
  <p:tag name="ARTICULATE_TITLE_TAG" val="自願住院戒毒治療康復計劃"/>
  <p:tag name="TIMELINE" val="3.50/4.70/5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ORIGINAL_AUDIO_FILEPATH" val="C:\Users\Tom Teh\Dropbox (Evantec)\drugproject\P2_13\Final\Audio\57.wav"/>
  <p:tag name="ELAPSEDTIME" val="34.332"/>
  <p:tag name="ARTICULATE_TITLE_TAG" val="香港其他戒毒輔導機構"/>
  <p:tag name="TIMELINE" val="3.60/11.80/23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Tom Teh\Dropbox (Evantec)\drugproject\P2_13\Final\Audio\58.wav"/>
  <p:tag name="ELAPSEDTIME" val="3.532"/>
  <p:tag name="ARTICULATE_TITLE_TAG" val="中國的藥癮處遇模式"/>
  <p:tag name="TIMELINE" val="1.3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5"/>
  <p:tag name="ORIGINAL_AUDIO_FILEPATH" val="C:\Users\Tom Teh\Dropbox (Evantec)\drugproject\P2_13\Final\Audio\59.wav"/>
  <p:tag name="ELAPSEDTIME" val="47.412"/>
  <p:tag name="ARTICULATE_TITLE_TAG" val="中國禁毒法"/>
  <p:tag name="TIMELINE" val="2.60/26.60/31.80/38.3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ORIGINAL_AUDIO_FILEPATH" val="C:\Users\Tom Teh\Dropbox (Evantec)\drugproject\P2_13\Final\Audio\6.wav"/>
  <p:tag name="ELAPSEDTIME" val="47.842"/>
  <p:tag name="ARTICULATE_TITLE_TAG" val="聯合國毒品與犯罪問題辦公室 (UNODC) - 1"/>
  <p:tag name="TIMELINE" val="2.90/8.10/13.20/20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6"/>
  <p:tag name="ORIGINAL_AUDIO_FILEPATH" val="C:\Users\Tom Teh\Dropbox (Evantec)\drugproject\P2_13\Final\Audio\60.wav"/>
  <p:tag name="ELAPSEDTIME" val="24.622"/>
  <p:tag name="ARTICULATE_TITLE_TAG" val="中國禁毒法"/>
  <p:tag name="TIMELINE" val="1.80/11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ORIGINAL_AUDIO_FILEPATH" val="C:\Users\Tom Teh\Dropbox (Evantec)\drugproject\P2_13\Final\Audio\61.wav"/>
  <p:tag name="ELAPSEDTIME" val="32.832"/>
  <p:tag name="ARTICULATE_TITLE_TAG" val="中國禁毒法"/>
  <p:tag name="TIMELINE" val="1.20/7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9"/>
  <p:tag name="ORIGINAL_AUDIO_FILEPATH" val="C:\Users\Tom Teh\Dropbox (Evantec)\drugproject\P2_13\Final\Audio\62.wav"/>
  <p:tag name="ELAPSEDTIME" val="35.932"/>
  <p:tag name="ARTICULATE_TITLE_TAG" val="2013 中國禁毒報告"/>
  <p:tag name="TIMELINE" val="5.70/21.50/26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ORIGINAL_AUDIO_FILEPATH" val="C:\Users\Tom Teh\Dropbox (Evantec)\drugproject\P2_13\Final\Audio\63.wav"/>
  <p:tag name="ELAPSEDTIME" val="64.792"/>
  <p:tag name="ARTICULATE_TITLE_TAG" val="中國戒毒模式"/>
  <p:tag name="TIMELINE" val="1.10/15.70/33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Tom Teh\Dropbox (Evantec)\drugproject\P2_13\Final\Audio\64.wav"/>
  <p:tag name="ELAPSEDTIME" val="26.352"/>
  <p:tag name="ARTICULATE_TITLE_TAG" val="強制隔離戒毒"/>
  <p:tag name="TIMELINE" val="0.70/6.7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ORIGINAL_AUDIO_FILEPATH" val="C:\Users\Tom Teh\Dropbox (Evantec)\drugproject\P2_13\Final\Audio\65.wav"/>
  <p:tag name="ELAPSEDTIME" val="33.832"/>
  <p:tag name="ARTICULATE_TITLE_TAG" val="強制戒毒"/>
  <p:tag name="TIMELINE" val="1.00/11.50/19.7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ORIGINAL_AUDIO_FILEPATH" val="C:\Users\Tom Teh\Dropbox (Evantec)\drugproject\P2_13\Final\Audio\66.wav"/>
  <p:tag name="ELAPSEDTIME" val="18.882"/>
  <p:tag name="ARTICULATE_TITLE_TAG" val="強制戒毒期限"/>
  <p:tag name="TIMELINE" val="0.40/3.60/5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1"/>
  <p:tag name="ORIGINAL_AUDIO_FILEPATH" val="C:\Users\Tom Teh\Dropbox (Evantec)\drugproject\P2_13\Final\Audio\67.wav"/>
  <p:tag name="ELAPSEDTIME" val="30.592"/>
  <p:tag name="ARTICULATE_TITLE_TAG" val="社會康復"/>
  <p:tag name="TIMELINE" val="0.60/9.10/16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ORIGINAL_AUDIO_FILEPATH" val="C:\Users\Tom Teh\Dropbox (Evantec)\drugproject\P2_13\Final\Audio\68.wav"/>
  <p:tag name="ELAPSEDTIME" val="29.822"/>
  <p:tag name="ARTICULATE_TITLE_TAG" val="協助社會復歸"/>
  <p:tag name="TIMELINE" val="0.30/6.50/11.80/21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ORIGINAL_AUDIO_FILEPATH" val="C:\Users\Tom Teh\Dropbox (Evantec)\drugproject\P2_13\Final\Audio\69.wav"/>
  <p:tag name="ELAPSEDTIME" val="57.792"/>
  <p:tag name="ARTICULATE_TITLE_TAG" val="美沙冬替代療法 (MMT)"/>
  <p:tag name="TIMELINE" val="3.20/7.70/16.30/22.80/32.60/42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ORIGINAL_AUDIO_FILEPATH" val="C:\Users\Tom Teh\Dropbox (Evantec)\drugproject\P2_13\Final\Audio\7.wav"/>
  <p:tag name="ELAPSEDTIME" val="39.072"/>
  <p:tag name="ARTICULATE_TITLE_TAG" val="聯合國毒品與犯罪問題辦公室 (UNODC) - 2"/>
  <p:tag name="TIMELINE" val="1.60/13.40/25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1"/>
  <p:tag name="ORIGINAL_AUDIO_FILEPATH" val="C:\Users\Tom Teh\Dropbox (Evantec)\drugproject\P2_13\Final\Audio\70.wav"/>
  <p:tag name="ELAPSEDTIME" val="32.462"/>
  <p:tag name="ARTICULATE_TITLE_TAG" val="針具交換計畫"/>
  <p:tag name="TIMELINE" val="2.30/5.50/12.60/19.20/28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3"/>
  <p:tag name="ORIGINAL_AUDIO_FILEPATH" val="C:\Users\Tom Teh\Dropbox (Evantec)\drugproject\P2_13\Final\Audio\71.wav"/>
  <p:tag name="ELAPSEDTIME" val="3.832"/>
  <p:tag name="ARTICULATE_TITLE_TAG" val="歐美具特色治療處遇"/>
  <p:tag name="TIMELINE" val="1.7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2"/>
  <p:tag name="ORIGINAL_AUDIO_FILEPATH" val="C:\Users\Tom Teh\Dropbox (Evantec)\drugproject\P2_13\Final\Audio\72.wav"/>
  <p:tag name="ELAPSEDTIME" val="42.102"/>
  <p:tag name="ARTICULATE_TITLE_TAG" val="藥事法庭"/>
  <p:tag name="TIMELINE" val="0.10/7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ORIGINAL_AUDIO_FILEPATH" val="C:\Users\Tom Teh\Dropbox (Evantec)\drugproject\P2_13\Final\Audio\73.wav"/>
  <p:tag name="ELAPSEDTIME" val="47.542"/>
  <p:tag name="ARTICULATE_TITLE_TAG" val="Heroin-Assisted Treatment (HAT)"/>
  <p:tag name="TIMELINE" val="2.00/13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5"/>
  <p:tag name="ORIGINAL_AUDIO_FILEPATH" val="C:\Users\Tom Teh\Dropbox (Evantec)\drugproject\P2_13\Final\Audio\74.wav"/>
  <p:tag name="ELAPSEDTIME" val="76.942"/>
  <p:tag name="ARTICULATE_TITLE_TAG" val="荷蘭"/>
  <p:tag name="TIMELINE" val="3.50/17.80/24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ORIGINAL_AUDIO_FILEPATH" val="C:\Users\Tom Teh\Dropbox (Evantec)\drugproject\P2_13\Final\Audio\8.wav"/>
  <p:tag name="ELAPSEDTIME" val="34.332"/>
  <p:tag name="ARTICULATE_TITLE_TAG" val="UNODC 對於治療的目標"/>
  <p:tag name="TIMELINE" val="8.00/15.00/24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ORIGINAL_AUDIO_FILEPATH" val="C:\Users\Tom Teh\Dropbox (Evantec)\drugproject\P2_13\Final\Audio\9.wav"/>
  <p:tag name="ELAPSEDTIME" val="5.432"/>
  <p:tag name="ARTICULATE_TITLE_TAG" val="美國的藥癮處遇模式"/>
  <p:tag name="TIMELINE" val="2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Tom Teh\Dropbox (Evantec)\drugproject\P2_13\Final\Audio\1.wav"/>
  <p:tag name="ELAPSEDTIME" val="7.742"/>
  <p:tag name="ARTICULATE_TITLE_TAG" val="課程內容： 各國藥癮治療處遇模式介紹"/>
  <p:tag name="TIMELINE" val="0.40"/>
  <p:tag name="ARTICULATE_NAV_LEVEL" val="1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ORIGINAL_AUDIO_FILEPATH" val="C:\Users\Tom Teh\Dropbox (Evantec)\drugproject\P2_13\Final\Audio\10.wav"/>
  <p:tag name="ELAPSEDTIME" val="38.602"/>
  <p:tag name="TIMELINE" val="3.40/22.50/32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ORIGINAL_AUDIO_FILEPATH" val="C:\Users\Tom Teh\Dropbox (Evantec)\drugproject\P2_13\Final\Audio\11.wav"/>
  <p:tag name="ELAPSEDTIME" val="55.322"/>
  <p:tag name="ARTICULATE_TITLE_TAG" val="2014 National Drug Control Strategy"/>
  <p:tag name="TIMELINE" val="6.60/23.00/35.10/47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ORIGINAL_AUDIO_FILEPATH" val="C:\Users\Tom Teh\Dropbox (Evantec)\drugproject\P2_13\Final\Audio\12.wav"/>
  <p:tag name="ELAPSEDTIME" val="80.342"/>
  <p:tag name="ARTICULATE_TITLE_TAG" val="ONDCP反毒策略"/>
  <p:tag name="TIMELINE" val="3.30/4.50/16.30/29.70/47.00/61.00/66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Users\Tom Teh\Dropbox (Evantec)\drugproject\P2_13\Final\Audio\13.wav"/>
  <p:tag name="ELAPSEDTIME" val="62.192"/>
  <p:tag name="ARTICULATE_TITLE_TAG" val="NIDA關於成癮有效的治療原則 (1)"/>
  <p:tag name="TIMELINE" val="4.60/15.20/22.70/31.40/40.50/45.50/50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ORIGINAL_AUDIO_FILEPATH" val="C:\Users\Tom Teh\Dropbox (Evantec)\drugproject\P2_13\Final\Audio\14.wav"/>
  <p:tag name="ELAPSEDTIME" val="57.122"/>
  <p:tag name="ARTICULATE_TITLE_TAG" val="NIDA關於成癮有效的治療原則 (2)"/>
  <p:tag name="TIMELINE" val="1.20/2.50/9.70/10.60/23.20/23.80/41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Tom Teh\Dropbox (Evantec)\drugproject\P2_13\Final\Audio\15.wav"/>
  <p:tag name="ELAPSEDTIME" val="71.932"/>
  <p:tag name="ARTICULATE_TITLE_TAG" val="NIDA關於成癮有效的治療原則 (3)"/>
  <p:tag name="TIMELINE" val="0.30/1.20/23.40/37.60/42.10/49.40/54.50/58.20/60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ORIGINAL_AUDIO_FILEPATH" val="C:\Users\Tom Teh\Dropbox (Evantec)\drugproject\P2_13\Final\Audio\16.wav"/>
  <p:tag name="ELAPSEDTIME" val="28.162"/>
  <p:tag name="ARTICULATE_TITLE_TAG" val="美國治療模式 (1)"/>
  <p:tag name="TIMELINE" val="0.60/5.60/13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ORIGINAL_AUDIO_FILEPATH" val="C:\Users\Tom Teh\Dropbox (Evantec)\drugproject\P2_13\Final\Audio\17.wav"/>
  <p:tag name="ELAPSEDTIME" val="55.422"/>
  <p:tag name="ARTICULATE_TITLE_TAG" val="美國治療模式 (2)"/>
  <p:tag name="TIMELINE" val="0.80/5.60/9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ORIGINAL_AUDIO_FILEPATH" val="C:\Users\Tom Teh\Dropbox (Evantec)\drugproject\P2_13\Final\Audio\18.wav"/>
  <p:tag name="ELAPSEDTIME" val="52.152"/>
  <p:tag name="ARTICULATE_TITLE_TAG" val="MMT"/>
  <p:tag name="TIMELINE" val="3.70/11.00/18.20/36.3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ORIGINAL_AUDIO_FILEPATH" val="C:\Users\Tom Teh\Dropbox (Evantec)\drugproject\P2_13\Final\Audio\19.wav"/>
  <p:tag name="ELAPSEDTIME" val="75.272"/>
  <p:tag name="ARTICULATE_TITLE_TAG" val="MMT"/>
  <p:tag name="TIMELINE" val="0.70/6.70/21.90/31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Tom Teh\Dropbox (Evantec)\drugproject\P2_13\Final\Audio\2.wav"/>
  <p:tag name="ELAPSEDTIME" val="16.142"/>
  <p:tag name="TIMELINE" val="0.70/3.80/7.80/12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ORIGINAL_AUDIO_FILEPATH" val="C:\Users\Tom Teh\Dropbox (Evantec)\drugproject\P2_13\Final\Audio\20.wav"/>
  <p:tag name="ELAPSEDTIME" val="37.772"/>
  <p:tag name="ARTICULATE_TITLE_TAG" val="MMT"/>
  <p:tag name="TIMELINE" val="0.10/8.50/25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ORIGINAL_AUDIO_FILEPATH" val="C:\Users\Tom Teh\Dropbox (Evantec)\drugproject\P2_13\Final\Audio\21.wav"/>
  <p:tag name="ELAPSEDTIME" val="57.252"/>
  <p:tag name="ARTICULATE_TITLE_TAG" val="Buprenorphine (Suboxone &amp; Subutex)"/>
  <p:tag name="TIMELINE" val="0.80/25.80/40.40/45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ORIGINAL_AUDIO_FILEPATH" val="C:\Users\Tom Teh\Dropbox (Evantec)\drugproject\P2_13\Final\Audio\22.wav"/>
  <p:tag name="ELAPSEDTIME" val="32.662"/>
  <p:tag name="ARTICULATE_TITLE_TAG" val="結合司法刑事系統與醫療介入"/>
  <p:tag name="TIMELINE" val="1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ORIGINAL_AUDIO_FILEPATH" val="C:\Users\Tom Teh\Dropbox (Evantec)\drugproject\P2_13\Final\Audio\23.wav"/>
  <p:tag name="ELAPSEDTIME" val="66.832"/>
  <p:tag name="ARTICULATE_TITLE_TAG" val="治療性社區 (Therapeutic community)"/>
  <p:tag name="TIMELINE" val="0.10/10.70/30.10/40.90/47.40/56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ORIGINAL_AUDIO_FILEPATH" val="C:\Users\Tom Teh\Dropbox (Evantec)\drugproject\P2_13\Final\Audio\24.wav"/>
  <p:tag name="ELAPSEDTIME" val="35.532"/>
  <p:tag name="ARTICULATE_TITLE_TAG" val="治療性社區 (Therapeutic community)"/>
  <p:tag name="TIMELINE" val="0.10/20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Tom Teh\Dropbox (Evantec)\drugproject\P2_13\Final\Audio\25.wav"/>
  <p:tag name="ELAPSEDTIME" val="65.292"/>
  <p:tag name="ARTICULATE_TITLE_TAG" val="誰在TC接受治療"/>
  <p:tag name="TIMELINE" val="0.20/43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6"/>
  <p:tag name="ORIGINAL_AUDIO_FILEPATH" val="C:\Users\Tom Teh\Dropbox (Evantec)\drugproject\P2_13\Final\Audio\26.wav"/>
  <p:tag name="ELAPSEDTIME" val="22.182"/>
  <p:tag name="ARTICULATE_TITLE_TAG" val="TC治療報告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7"/>
  <p:tag name="ORIGINAL_AUDIO_FILEPATH" val="C:\Users\Tom Teh\Dropbox (Evantec)\drugproject\P2_13\Final\Audio\27.wav"/>
  <p:tag name="ELAPSEDTIME" val="61.092"/>
  <p:tag name="ARTICULATE_TITLE_TAG" val="Matrix Model (整合性模式)"/>
  <p:tag name="TIMELINE" val="5.80/17.00/46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ORIGINAL_AUDIO_FILEPATH" val="C:\Users\Tom Teh\Dropbox (Evantec)\drugproject\P2_13\Final\Audio\28.wav"/>
  <p:tag name="ELAPSEDTIME" val="76.102"/>
  <p:tag name="ARTICULATE_TITLE_TAG" val="藥事法庭 (Drug court)"/>
  <p:tag name="TIMELINE" val="0.60/4.80/21.00/51.5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ORIGINAL_AUDIO_FILEPATH" val="C:\Users\Tom Teh\Dropbox (Evantec)\drugproject\P2_13\Final\Audio\29.wav"/>
  <p:tag name="ELAPSEDTIME" val="3.902"/>
  <p:tag name="ARTICULATE_TITLE_TAG" val="英國的藥癮處遇模式"/>
  <p:tag name="TIMELINE" val="0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2"/>
  <p:tag name="ORIGINAL_AUDIO_FILEPATH" val="C:\Users\Tom Teh\Dropbox (Evantec)\drugproject\P2_13\Final\Audio\3.wav"/>
  <p:tag name="ELAPSEDTIME" val="38.932"/>
  <p:tag name="TIMELINE" val="10.00/15.30/16.80/17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ORIGINAL_AUDIO_FILEPATH" val="C:\Users\Tom Teh\Dropbox (Evantec)\drugproject\P2_13\Final\Audio\30.wav"/>
  <p:tag name="ELAPSEDTIME" val="65.292"/>
  <p:tag name="ARTICULATE_TITLE_TAG" val="英國藥物法規"/>
  <p:tag name="TIMELINE" val="0.60/5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ORIGINAL_AUDIO_FILEPATH" val="C:\Users\Tom Teh\Dropbox (Evantec)\drugproject\P2_13\Final\Audio\31.wav"/>
  <p:tag name="ELAPSEDTIME" val="43.642"/>
  <p:tag name="ARTICULATE_TITLE_TAG" val="英國對於藥物濫用的政策"/>
  <p:tag name="TIMELINE" val="3.00/23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TITLE_TAG" val="英國藥物濫用治療系統 (I)"/>
  <p:tag name="ORIGINAL_AUDIO_FILEPATH" val="C:\Users\Tom Teh\Dropbox (Evantec)\drugproject\P2_13\Final\Audio\32.wav"/>
  <p:tag name="ELAPSEDTIME" val="67.342"/>
  <p:tag name="TIMELINE" val="0.90/27.40/52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Tom Teh\Dropbox (Evantec)\drugproject\P2_13\Final\Audio\33.wav"/>
  <p:tag name="ELAPSEDTIME" val="26.522"/>
  <p:tag name="ARTICULATE_TITLE_TAG" val="英國藥物濫用治療系統 (II)"/>
  <p:tag name="TIMELINE" val="3.00/11.2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ORIGINAL_AUDIO_FILEPATH" val="C:\Users\Tom Teh\Dropbox (Evantec)\drugproject\P2_13\Final\Audio\34.wav"/>
  <p:tag name="ELAPSEDTIME" val="35.762"/>
  <p:tag name="ARTICULATE_TITLE_TAG" val="英國藥物濫用治療系統 (III)"/>
  <p:tag name="TIMELINE" val="0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ORIGINAL_AUDIO_FILEPATH" val="C:\Users\Tom Teh\Dropbox (Evantec)\drugproject\P2_13\Final\Audio\35.wav"/>
  <p:tag name="ELAPSEDTIME" val="18.552"/>
  <p:tag name="ARTICULATE_TITLE_TAG" val="英國藥物濫用治療系統 (IV)"/>
  <p:tag name="TIMELINE" val="1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Tom Teh\Dropbox (Evantec)\drugproject\P2_13\Final\Audio\36.wav"/>
  <p:tag name="ELAPSEDTIME" val="42.772"/>
  <p:tag name="ARTICULATE_TITLE_TAG" val="英國藥物濫用治療系統 (V)"/>
  <p:tag name="TIMELINE" val="0.70/32.00/36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ORIGINAL_AUDIO_FILEPATH" val="C:\Users\Tom Teh\Dropbox (Evantec)\drugproject\P2_13\Final\Audio\37.wav"/>
  <p:tag name="ELAPSEDTIME" val="32.932"/>
  <p:tag name="ARTICULATE_TITLE_TAG" val="英國藥物濫用治療系統 (VI)"/>
  <p:tag name="TIMELINE" val="0.80/21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ORIGINAL_AUDIO_FILEPATH" val="C:\Users\Tom Teh\Dropbox (Evantec)\drugproject\P2_13\Final\Audio\38.wav"/>
  <p:tag name="ELAPSEDTIME" val="32.762"/>
  <p:tag name="ARTICULATE_TITLE_TAG" val="刑事司法系統治療 (I)"/>
  <p:tag name="TIMELINE" val="2.80/20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ORIGINAL_AUDIO_FILEPATH" val="C:\Users\Tom Teh\Dropbox (Evantec)\drugproject\P2_13\Final\Audio\39.wav"/>
  <p:tag name="ELAPSEDTIME" val="35.132"/>
  <p:tag name="ARTICULATE_TITLE_TAG" val="刑事司法系統治療 (II)"/>
  <p:tag name="TIMELINE" val="1.3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ORIGINAL_AUDIO_FILEPATH" val="C:\Users\Tom Teh\Dropbox (Evantec)\drugproject\P2_13\Final\Audio\4.wav"/>
  <p:tag name="ELAPSEDTIME" val="51.152"/>
  <p:tag name="TIMELINE" val="4.20/7.80/11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Tom Teh\Dropbox (Evantec)\drugproject\P2_13\Final\Audio\40.wav"/>
  <p:tag name="ELAPSEDTIME" val="43.712"/>
  <p:tag name="ARTICULATE_TITLE_TAG" val="刑事司法系統治療 (III)"/>
  <p:tag name="TIMELINE" val="1.60/3.30/20.90/26.40/29.30/39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ORIGINAL_AUDIO_FILEPATH" val="C:\Users\Tom Teh\Dropbox (Evantec)\drugproject\P2_13\Final\Audio\41.wav"/>
  <p:tag name="ELAPSEDTIME" val="41.842"/>
  <p:tag name="ARTICULATE_TITLE_TAG" val="刑事司法系統治療 (IV)"/>
  <p:tag name="TIMELINE" val="0.6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ORIGINAL_AUDIO_FILEPATH" val="C:\Users\Tom Teh\Dropbox (Evantec)\drugproject\P2_13\Final\Audio\42.wav"/>
  <p:tag name="ELAPSEDTIME" val="40.202"/>
  <p:tag name="ARTICULATE_TITLE_TAG" val="刑事司法系統治療 (V)"/>
  <p:tag name="TIMELINE" val="0.7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ORIGINAL_AUDIO_FILEPATH" val="C:\Users\Tom Teh\Dropbox (Evantec)\drugproject\P2_13\Final\Audio\43.wav"/>
  <p:tag name="ELAPSEDTIME" val="26.122"/>
  <p:tag name="ARTICULATE_TITLE_TAG" val="刑事司法系統治療 (VI)"/>
  <p:tag name="TIMELINE" val="1.4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ORIGINAL_AUDIO_FILEPATH" val="C:\Users\Tom Teh\Dropbox (Evantec)\drugproject\P2_13\Final\Audio\44.wav"/>
  <p:tag name="ELAPSEDTIME" val="28.122"/>
  <p:tag name="ARTICULATE_TITLE_TAG" val="刑事司法系統治療 (VII)"/>
  <p:tag name="TIMELINE" val="0.7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ORIGINAL_AUDIO_FILEPATH" val="C:\Users\Tom Teh\Dropbox (Evantec)\drugproject\P2_13\Final\Audio\45.wav"/>
  <p:tag name="ELAPSEDTIME" val="18.652"/>
  <p:tag name="ARTICULATE_TITLE_TAG" val="澳洲的藥癮處遇模式"/>
  <p:tag name="TIMELINE" val="0.8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ORIGINAL_AUDIO_FILEPATH" val="C:\Users\Tom Teh\Dropbox (Evantec)\drugproject\P2_13\Final\Audio\46.wav"/>
  <p:tag name="ELAPSEDTIME" val="29.462"/>
  <p:tag name="ARTICULATE_TITLE_TAG" val="澳洲非法藥物使用現況"/>
  <p:tag name="TIMELINE" val="0.50/17.0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TITLE_TAG" val="國家藥物策略 (National Drug Strategy) 2010-2015"/>
  <p:tag name="ORIGINAL_AUDIO_FILEPATH" val="C:\Users\Tom Teh\Dropbox (Evantec)\drugproject\P2_13\Final\Audio\47.wav"/>
  <p:tag name="ELAPSEDTIME" val="23.852"/>
  <p:tag name="TIMELINE" val="7.90/17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ORIGINAL_AUDIO_FILEPATH" val="C:\Users\Tom Teh\Dropbox (Evantec)\drugproject\P2_13\Final\Audio\48.wav"/>
  <p:tag name="ELAPSEDTIME" val="59.492"/>
  <p:tag name="ARTICULATE_TITLE_TAG" val="澳洲藥癮治療模式 (1)"/>
  <p:tag name="TIMELINE" val="3.9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ORIGINAL_AUDIO_FILEPATH" val="C:\Users\Tom Teh\Dropbox (Evantec)\drugproject\P2_13\Final\Audio\49.wav"/>
  <p:tag name="ELAPSEDTIME" val="53.352"/>
  <p:tag name="ARTICULATE_TITLE_TAG" val="澳洲藥癮治療模式 (2)"/>
  <p:tag name="TIMELINE" val="2.30/11.20/33.10"/>
  <p:tag name="ARTICULATE_NAV_LEVEL" val="2"/>
  <p:tag name="ARTICULATE_SLIDE_PRESENTER_GUID" val="e9b6abf9-6605-48b2-8773-450aace34c6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hengHei">
      <a:majorFont>
        <a:latin typeface="Microsoft JhengHei"/>
        <a:ea typeface=""/>
        <a:cs typeface=""/>
      </a:majorFont>
      <a:minorFont>
        <a:latin typeface="Microsoft Jheng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17504</TotalTime>
  <Words>12515</Words>
  <Application>Microsoft Office PowerPoint</Application>
  <PresentationFormat>如螢幕大小 (4:3)</PresentationFormat>
  <Paragraphs>773</Paragraphs>
  <Slides>74</Slides>
  <Notes>74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75" baseType="lpstr">
      <vt:lpstr>Office 佈景主題</vt:lpstr>
      <vt:lpstr>PowerPoint 簡報</vt:lpstr>
      <vt:lpstr>課程目標</vt:lpstr>
      <vt:lpstr>聯合國三大工作主軸</vt:lpstr>
      <vt:lpstr>聯合國三大反毒公約</vt:lpstr>
      <vt:lpstr>PowerPoint 簡報</vt:lpstr>
      <vt:lpstr>PowerPoint 簡報</vt:lpstr>
      <vt:lpstr>PowerPoint 簡報</vt:lpstr>
      <vt:lpstr>PowerPoint 簡報</vt:lpstr>
      <vt:lpstr>PowerPoint 簡報</vt:lpstr>
      <vt:lpstr>美國毒品管制政策辦公室 Office of National Drug Control Policy(ONDCP)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各國藥癮治療處遇模式介紹</dc:title>
  <dc:creator>CHL</dc:creator>
  <cp:lastModifiedBy>user</cp:lastModifiedBy>
  <cp:revision>597</cp:revision>
  <dcterms:created xsi:type="dcterms:W3CDTF">2014-09-14T07:18:07Z</dcterms:created>
  <dcterms:modified xsi:type="dcterms:W3CDTF">2015-08-05T07:07:09Z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___亦瘝餌___璅∪_隞晶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6E8FD4DE-609C-4F6F-3F3F-2D4D0804603F</vt:lpwstr>
  </property>
  <property fmtid="{D5CDD505-2E9C-101B-9397-08002B2CF9AE}" pid="6" name="ArticulateProjectFull">
    <vt:lpwstr>C:\Users\user\Desktop\藥癮修改_072115\P2_13\Final\P2_13_m_final_073115.ppta</vt:lpwstr>
  </property>
</Properties>
</file>