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31.xml" ContentType="application/vnd.openxmlformats-officedocument.presentationml.notesSlide+xml"/>
  <Override PartName="/ppt/tags/tag42.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34"/>
  </p:notesMasterIdLst>
  <p:handoutMasterIdLst>
    <p:handoutMasterId r:id="rId35"/>
  </p:handoutMasterIdLst>
  <p:sldIdLst>
    <p:sldId id="2233" r:id="rId2"/>
    <p:sldId id="1522" r:id="rId3"/>
    <p:sldId id="2299" r:id="rId4"/>
    <p:sldId id="2049" r:id="rId5"/>
    <p:sldId id="2050" r:id="rId6"/>
    <p:sldId id="2052" r:id="rId7"/>
    <p:sldId id="2054" r:id="rId8"/>
    <p:sldId id="2323" r:id="rId9"/>
    <p:sldId id="2324" r:id="rId10"/>
    <p:sldId id="2201" r:id="rId11"/>
    <p:sldId id="2230" r:id="rId12"/>
    <p:sldId id="2321" r:id="rId13"/>
    <p:sldId id="2319" r:id="rId14"/>
    <p:sldId id="2320" r:id="rId15"/>
    <p:sldId id="2203" r:id="rId16"/>
    <p:sldId id="2318" r:id="rId17"/>
    <p:sldId id="2312" r:id="rId18"/>
    <p:sldId id="2313" r:id="rId19"/>
    <p:sldId id="2314" r:id="rId20"/>
    <p:sldId id="2315" r:id="rId21"/>
    <p:sldId id="2316" r:id="rId22"/>
    <p:sldId id="2317" r:id="rId23"/>
    <p:sldId id="2220" r:id="rId24"/>
    <p:sldId id="2304" r:id="rId25"/>
    <p:sldId id="2309" r:id="rId26"/>
    <p:sldId id="2310" r:id="rId27"/>
    <p:sldId id="2020" r:id="rId28"/>
    <p:sldId id="2023" r:id="rId29"/>
    <p:sldId id="2024" r:id="rId30"/>
    <p:sldId id="2025" r:id="rId31"/>
    <p:sldId id="2223" r:id="rId32"/>
    <p:sldId id="2303" r:id="rId33"/>
  </p:sldIdLst>
  <p:sldSz cx="9144000" cy="6858000" type="screen4x3"/>
  <p:notesSz cx="6797675" cy="9926638"/>
  <p:custDataLst>
    <p:tags r:id="rId36"/>
  </p:custDataLst>
  <p:defaultTextStyle>
    <a:defPPr>
      <a:defRPr lang="zh-TW"/>
    </a:defPPr>
    <a:lvl1pPr algn="l" rtl="0" fontAlgn="base">
      <a:spcBef>
        <a:spcPct val="0"/>
      </a:spcBef>
      <a:spcAft>
        <a:spcPct val="0"/>
      </a:spcAft>
      <a:defRPr kumimoji="1" sz="2800" b="1" kern="1200">
        <a:solidFill>
          <a:schemeClr val="tx1"/>
        </a:solidFill>
        <a:latin typeface="Tahoma" pitchFamily="34" charset="0"/>
        <a:ea typeface="新細明體" charset="-120"/>
        <a:cs typeface="+mn-cs"/>
      </a:defRPr>
    </a:lvl1pPr>
    <a:lvl2pPr marL="457200" algn="l" rtl="0" fontAlgn="base">
      <a:spcBef>
        <a:spcPct val="0"/>
      </a:spcBef>
      <a:spcAft>
        <a:spcPct val="0"/>
      </a:spcAft>
      <a:defRPr kumimoji="1" sz="2800" b="1" kern="1200">
        <a:solidFill>
          <a:schemeClr val="tx1"/>
        </a:solidFill>
        <a:latin typeface="Tahoma" pitchFamily="34" charset="0"/>
        <a:ea typeface="新細明體" charset="-120"/>
        <a:cs typeface="+mn-cs"/>
      </a:defRPr>
    </a:lvl2pPr>
    <a:lvl3pPr marL="914400" algn="l" rtl="0" fontAlgn="base">
      <a:spcBef>
        <a:spcPct val="0"/>
      </a:spcBef>
      <a:spcAft>
        <a:spcPct val="0"/>
      </a:spcAft>
      <a:defRPr kumimoji="1" sz="2800" b="1" kern="1200">
        <a:solidFill>
          <a:schemeClr val="tx1"/>
        </a:solidFill>
        <a:latin typeface="Tahoma" pitchFamily="34" charset="0"/>
        <a:ea typeface="新細明體" charset="-120"/>
        <a:cs typeface="+mn-cs"/>
      </a:defRPr>
    </a:lvl3pPr>
    <a:lvl4pPr marL="1371600" algn="l" rtl="0" fontAlgn="base">
      <a:spcBef>
        <a:spcPct val="0"/>
      </a:spcBef>
      <a:spcAft>
        <a:spcPct val="0"/>
      </a:spcAft>
      <a:defRPr kumimoji="1" sz="2800" b="1" kern="1200">
        <a:solidFill>
          <a:schemeClr val="tx1"/>
        </a:solidFill>
        <a:latin typeface="Tahoma" pitchFamily="34" charset="0"/>
        <a:ea typeface="新細明體" charset="-120"/>
        <a:cs typeface="+mn-cs"/>
      </a:defRPr>
    </a:lvl4pPr>
    <a:lvl5pPr marL="1828800" algn="l" rtl="0" fontAlgn="base">
      <a:spcBef>
        <a:spcPct val="0"/>
      </a:spcBef>
      <a:spcAft>
        <a:spcPct val="0"/>
      </a:spcAft>
      <a:defRPr kumimoji="1" sz="2800" b="1" kern="1200">
        <a:solidFill>
          <a:schemeClr val="tx1"/>
        </a:solidFill>
        <a:latin typeface="Tahoma" pitchFamily="34" charset="0"/>
        <a:ea typeface="新細明體" charset="-120"/>
        <a:cs typeface="+mn-cs"/>
      </a:defRPr>
    </a:lvl5pPr>
    <a:lvl6pPr marL="2286000" algn="l" defTabSz="914400" rtl="0" eaLnBrk="1" latinLnBrk="0" hangingPunct="1">
      <a:defRPr kumimoji="1" sz="2800" b="1" kern="1200">
        <a:solidFill>
          <a:schemeClr val="tx1"/>
        </a:solidFill>
        <a:latin typeface="Tahoma" pitchFamily="34" charset="0"/>
        <a:ea typeface="新細明體" charset="-120"/>
        <a:cs typeface="+mn-cs"/>
      </a:defRPr>
    </a:lvl6pPr>
    <a:lvl7pPr marL="2743200" algn="l" defTabSz="914400" rtl="0" eaLnBrk="1" latinLnBrk="0" hangingPunct="1">
      <a:defRPr kumimoji="1" sz="2800" b="1" kern="1200">
        <a:solidFill>
          <a:schemeClr val="tx1"/>
        </a:solidFill>
        <a:latin typeface="Tahoma" pitchFamily="34" charset="0"/>
        <a:ea typeface="新細明體" charset="-120"/>
        <a:cs typeface="+mn-cs"/>
      </a:defRPr>
    </a:lvl7pPr>
    <a:lvl8pPr marL="3200400" algn="l" defTabSz="914400" rtl="0" eaLnBrk="1" latinLnBrk="0" hangingPunct="1">
      <a:defRPr kumimoji="1" sz="2800" b="1" kern="1200">
        <a:solidFill>
          <a:schemeClr val="tx1"/>
        </a:solidFill>
        <a:latin typeface="Tahoma" pitchFamily="34" charset="0"/>
        <a:ea typeface="新細明體" charset="-120"/>
        <a:cs typeface="+mn-cs"/>
      </a:defRPr>
    </a:lvl8pPr>
    <a:lvl9pPr marL="3657600" algn="l" defTabSz="914400" rtl="0" eaLnBrk="1" latinLnBrk="0" hangingPunct="1">
      <a:defRPr kumimoji="1" sz="2800" b="1" kern="1200">
        <a:solidFill>
          <a:schemeClr val="tx1"/>
        </a:solidFill>
        <a:latin typeface="Tahoma" pitchFamily="34"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DE575"/>
    <a:srgbClr val="CEF181"/>
    <a:srgbClr val="659A2A"/>
    <a:srgbClr val="CC0066"/>
    <a:srgbClr val="4BD0FF"/>
    <a:srgbClr val="CCCCFF"/>
    <a:srgbClr val="FFFF99"/>
    <a:srgbClr val="FFFF66"/>
    <a:srgbClr val="79605D"/>
    <a:srgbClr val="AA8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6340" autoAdjust="0"/>
  </p:normalViewPr>
  <p:slideViewPr>
    <p:cSldViewPr>
      <p:cViewPr>
        <p:scale>
          <a:sx n="60" d="100"/>
          <a:sy n="60" d="100"/>
        </p:scale>
        <p:origin x="-786"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104"/>
    </p:cViewPr>
  </p:sorterViewPr>
  <p:notesViewPr>
    <p:cSldViewPr>
      <p:cViewPr varScale="1">
        <p:scale>
          <a:sx n="63" d="100"/>
          <a:sy n="63" d="100"/>
        </p:scale>
        <p:origin x="-3462" y="-114"/>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617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Arial" pitchFamily="34" charset="0"/>
                <a:ea typeface="新細明體" pitchFamily="18" charset="-120"/>
              </a:defRPr>
            </a:lvl1pPr>
          </a:lstStyle>
          <a:p>
            <a:pPr>
              <a:defRPr/>
            </a:pPr>
            <a:endParaRPr lang="en-US" altLang="zh-TW"/>
          </a:p>
        </p:txBody>
      </p:sp>
      <p:sp>
        <p:nvSpPr>
          <p:cNvPr id="30617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Arial" pitchFamily="34" charset="0"/>
                <a:ea typeface="新細明體" pitchFamily="18" charset="-120"/>
              </a:defRPr>
            </a:lvl1pPr>
          </a:lstStyle>
          <a:p>
            <a:pPr>
              <a:defRPr/>
            </a:pPr>
            <a:endParaRPr lang="en-US" altLang="zh-TW"/>
          </a:p>
        </p:txBody>
      </p:sp>
      <p:sp>
        <p:nvSpPr>
          <p:cNvPr id="30618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pitchFamily="34" charset="0"/>
                <a:ea typeface="新細明體" pitchFamily="18" charset="-120"/>
              </a:defRPr>
            </a:lvl1pPr>
          </a:lstStyle>
          <a:p>
            <a:pPr>
              <a:defRPr/>
            </a:pPr>
            <a:endParaRPr lang="en-US" altLang="zh-TW"/>
          </a:p>
        </p:txBody>
      </p:sp>
      <p:sp>
        <p:nvSpPr>
          <p:cNvPr id="30618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pitchFamily="34" charset="0"/>
                <a:ea typeface="新細明體" pitchFamily="18" charset="-120"/>
              </a:defRPr>
            </a:lvl1pPr>
          </a:lstStyle>
          <a:p>
            <a:pPr>
              <a:defRPr/>
            </a:pPr>
            <a:fld id="{DCDD41B9-D239-4F7D-B704-B1D728C6FF8A}" type="slidenum">
              <a:rPr lang="en-US" altLang="zh-TW"/>
              <a:pPr>
                <a:defRPr/>
              </a:pPr>
              <a:t>‹#›</a:t>
            </a:fld>
            <a:endParaRPr lang="en-US" altLang="zh-TW"/>
          </a:p>
        </p:txBody>
      </p:sp>
    </p:spTree>
    <p:extLst>
      <p:ext uri="{BB962C8B-B14F-4D97-AF65-F5344CB8AC3E}">
        <p14:creationId xmlns:p14="http://schemas.microsoft.com/office/powerpoint/2010/main" val="879404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5844" name="Rectangle 4"/>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37894"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Arial" pitchFamily="34" charset="0"/>
                <a:ea typeface="新細明體" pitchFamily="18" charset="-120"/>
              </a:defRPr>
            </a:lvl1pPr>
          </a:lstStyle>
          <a:p>
            <a:pPr>
              <a:defRPr/>
            </a:pPr>
            <a:endParaRPr lang="en-US" altLang="zh-TW"/>
          </a:p>
        </p:txBody>
      </p:sp>
      <p:sp>
        <p:nvSpPr>
          <p:cNvPr id="37895"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Arial" pitchFamily="34" charset="0"/>
                <a:ea typeface="新細明體" pitchFamily="18" charset="-120"/>
              </a:defRPr>
            </a:lvl1pPr>
          </a:lstStyle>
          <a:p>
            <a:pPr>
              <a:defRPr/>
            </a:pPr>
            <a:fld id="{BB7739EA-199E-406D-811E-980461923168}" type="slidenum">
              <a:rPr lang="en-US" altLang="zh-TW"/>
              <a:pPr>
                <a:defRPr/>
              </a:pPr>
              <a:t>‹#›</a:t>
            </a:fld>
            <a:endParaRPr lang="en-US" altLang="zh-TW"/>
          </a:p>
        </p:txBody>
      </p:sp>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54A7C7B-DC89-4DB7-9C77-4EB78B9AE7EC}" type="datetimeFigureOut">
              <a:rPr lang="zh-TW" altLang="en-US" smtClean="0"/>
              <a:t>2015/8/4</a:t>
            </a:fld>
            <a:endParaRPr lang="zh-TW" altLang="en-US"/>
          </a:p>
        </p:txBody>
      </p:sp>
    </p:spTree>
    <p:extLst>
      <p:ext uri="{BB962C8B-B14F-4D97-AF65-F5344CB8AC3E}">
        <p14:creationId xmlns:p14="http://schemas.microsoft.com/office/powerpoint/2010/main" val="31495329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eaLnBrk="1" hangingPunct="1">
              <a:spcBef>
                <a:spcPct val="0"/>
              </a:spcBef>
            </a:pPr>
            <a:fld id="{676807AE-FA24-41A4-AF76-D35CFAEB959C}" type="slidenum">
              <a:rPr lang="en-US" altLang="zh-TW" b="0"/>
              <a:pPr algn="r" eaLnBrk="1" hangingPunct="1">
                <a:spcBef>
                  <a:spcPct val="0"/>
                </a:spcBef>
              </a:pPr>
              <a:t>1</a:t>
            </a:fld>
            <a:endParaRPr lang="en-US" altLang="zh-TW" b="0"/>
          </a:p>
        </p:txBody>
      </p:sp>
      <p:sp>
        <p:nvSpPr>
          <p:cNvPr id="36867" name="Rectangle 2"/>
          <p:cNvSpPr>
            <a:spLocks noGrp="1" noRot="1" noChangeAspect="1" noChangeArrowheads="1" noTextEdit="1"/>
          </p:cNvSpPr>
          <p:nvPr>
            <p:ph type="sldImg"/>
          </p:nvPr>
        </p:nvSpPr>
        <p:spPr>
          <a:xfrm>
            <a:off x="917575" y="744538"/>
            <a:ext cx="4962525" cy="3722687"/>
          </a:xfrm>
          <a:ln/>
        </p:spPr>
      </p:sp>
      <p:sp>
        <p:nvSpPr>
          <p:cNvPr id="36868"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917575" y="744538"/>
            <a:ext cx="4962525" cy="3722687"/>
          </a:xfrm>
          <a:ln/>
        </p:spPr>
      </p:sp>
      <p:sp>
        <p:nvSpPr>
          <p:cNvPr id="39939" name="Rectangle 3"/>
          <p:cNvSpPr>
            <a:spLocks noGrp="1" noChangeArrowheads="1"/>
          </p:cNvSpPr>
          <p:nvPr>
            <p:ph type="body" idx="1"/>
          </p:nvPr>
        </p:nvSpPr>
        <p:spPr>
          <a:noFill/>
        </p:spPr>
        <p:txBody>
          <a:bodyPr/>
          <a:lstStyle/>
          <a:p>
            <a:endParaRPr lang="zh-TW" altLang="en-US" smtClean="0">
              <a:latin typeface="Arial" charset="0"/>
              <a:ea typeface="新細明體" charset="-12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11</a:t>
            </a:fld>
            <a:endParaRPr lang="en-US" altLang="zh-TW"/>
          </a:p>
        </p:txBody>
      </p:sp>
    </p:spTree>
    <p:extLst>
      <p:ext uri="{BB962C8B-B14F-4D97-AF65-F5344CB8AC3E}">
        <p14:creationId xmlns:p14="http://schemas.microsoft.com/office/powerpoint/2010/main" val="748340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12</a:t>
            </a:fld>
            <a:endParaRPr lang="en-US" altLang="zh-TW"/>
          </a:p>
        </p:txBody>
      </p:sp>
    </p:spTree>
    <p:extLst>
      <p:ext uri="{BB962C8B-B14F-4D97-AF65-F5344CB8AC3E}">
        <p14:creationId xmlns:p14="http://schemas.microsoft.com/office/powerpoint/2010/main" val="942620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13</a:t>
            </a:fld>
            <a:endParaRPr lang="en-US" altLang="zh-TW"/>
          </a:p>
        </p:txBody>
      </p:sp>
    </p:spTree>
    <p:extLst>
      <p:ext uri="{BB962C8B-B14F-4D97-AF65-F5344CB8AC3E}">
        <p14:creationId xmlns:p14="http://schemas.microsoft.com/office/powerpoint/2010/main" val="422700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14</a:t>
            </a:fld>
            <a:endParaRPr lang="en-US" altLang="zh-TW"/>
          </a:p>
        </p:txBody>
      </p:sp>
    </p:spTree>
    <p:extLst>
      <p:ext uri="{BB962C8B-B14F-4D97-AF65-F5344CB8AC3E}">
        <p14:creationId xmlns:p14="http://schemas.microsoft.com/office/powerpoint/2010/main" val="3067826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eaLnBrk="1" hangingPunct="1">
              <a:spcBef>
                <a:spcPct val="0"/>
              </a:spcBef>
            </a:pPr>
            <a:fld id="{85EFD32E-8B16-4B79-ABB4-64A955F7A7BD}" type="slidenum">
              <a:rPr lang="en-US" altLang="zh-TW" b="0"/>
              <a:pPr algn="r" eaLnBrk="1" hangingPunct="1">
                <a:spcBef>
                  <a:spcPct val="0"/>
                </a:spcBef>
              </a:pPr>
              <a:t>15</a:t>
            </a:fld>
            <a:endParaRPr lang="en-US" altLang="zh-TW" b="0"/>
          </a:p>
        </p:txBody>
      </p:sp>
      <p:sp>
        <p:nvSpPr>
          <p:cNvPr id="40963" name="Rectangle 2"/>
          <p:cNvSpPr>
            <a:spLocks noGrp="1" noRot="1" noChangeAspect="1" noChangeArrowheads="1" noTextEdit="1"/>
          </p:cNvSpPr>
          <p:nvPr>
            <p:ph type="sldImg"/>
          </p:nvPr>
        </p:nvSpPr>
        <p:spPr>
          <a:xfrm>
            <a:off x="919163" y="742950"/>
            <a:ext cx="4965700" cy="3724275"/>
          </a:xfrm>
          <a:ln/>
        </p:spPr>
      </p:sp>
      <p:sp>
        <p:nvSpPr>
          <p:cNvPr id="40964"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16</a:t>
            </a:fld>
            <a:endParaRPr lang="en-US" altLang="zh-TW"/>
          </a:p>
        </p:txBody>
      </p:sp>
    </p:spTree>
    <p:extLst>
      <p:ext uri="{BB962C8B-B14F-4D97-AF65-F5344CB8AC3E}">
        <p14:creationId xmlns:p14="http://schemas.microsoft.com/office/powerpoint/2010/main" val="24679570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17</a:t>
            </a:fld>
            <a:endParaRPr lang="en-US" altLang="zh-TW"/>
          </a:p>
        </p:txBody>
      </p:sp>
    </p:spTree>
    <p:extLst>
      <p:ext uri="{BB962C8B-B14F-4D97-AF65-F5344CB8AC3E}">
        <p14:creationId xmlns:p14="http://schemas.microsoft.com/office/powerpoint/2010/main" val="25086783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18</a:t>
            </a:fld>
            <a:endParaRPr lang="en-US" altLang="zh-TW"/>
          </a:p>
        </p:txBody>
      </p:sp>
    </p:spTree>
    <p:extLst>
      <p:ext uri="{BB962C8B-B14F-4D97-AF65-F5344CB8AC3E}">
        <p14:creationId xmlns:p14="http://schemas.microsoft.com/office/powerpoint/2010/main" val="3453415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19</a:t>
            </a:fld>
            <a:endParaRPr lang="en-US" altLang="zh-TW"/>
          </a:p>
        </p:txBody>
      </p:sp>
    </p:spTree>
    <p:extLst>
      <p:ext uri="{BB962C8B-B14F-4D97-AF65-F5344CB8AC3E}">
        <p14:creationId xmlns:p14="http://schemas.microsoft.com/office/powerpoint/2010/main" val="14217635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2</a:t>
            </a:fld>
            <a:endParaRPr lang="en-US" altLang="zh-TW"/>
          </a:p>
        </p:txBody>
      </p:sp>
    </p:spTree>
    <p:extLst>
      <p:ext uri="{BB962C8B-B14F-4D97-AF65-F5344CB8AC3E}">
        <p14:creationId xmlns:p14="http://schemas.microsoft.com/office/powerpoint/2010/main" val="4101002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20</a:t>
            </a:fld>
            <a:endParaRPr lang="en-US" altLang="zh-TW"/>
          </a:p>
        </p:txBody>
      </p:sp>
    </p:spTree>
    <p:extLst>
      <p:ext uri="{BB962C8B-B14F-4D97-AF65-F5344CB8AC3E}">
        <p14:creationId xmlns:p14="http://schemas.microsoft.com/office/powerpoint/2010/main" val="23508056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21</a:t>
            </a:fld>
            <a:endParaRPr lang="en-US" altLang="zh-TW"/>
          </a:p>
        </p:txBody>
      </p:sp>
    </p:spTree>
    <p:extLst>
      <p:ext uri="{BB962C8B-B14F-4D97-AF65-F5344CB8AC3E}">
        <p14:creationId xmlns:p14="http://schemas.microsoft.com/office/powerpoint/2010/main" val="636718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22</a:t>
            </a:fld>
            <a:endParaRPr lang="en-US" altLang="zh-TW"/>
          </a:p>
        </p:txBody>
      </p:sp>
    </p:spTree>
    <p:extLst>
      <p:ext uri="{BB962C8B-B14F-4D97-AF65-F5344CB8AC3E}">
        <p14:creationId xmlns:p14="http://schemas.microsoft.com/office/powerpoint/2010/main" val="21092102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23</a:t>
            </a:fld>
            <a:endParaRPr lang="en-US" altLang="zh-TW"/>
          </a:p>
        </p:txBody>
      </p:sp>
    </p:spTree>
    <p:extLst>
      <p:ext uri="{BB962C8B-B14F-4D97-AF65-F5344CB8AC3E}">
        <p14:creationId xmlns:p14="http://schemas.microsoft.com/office/powerpoint/2010/main" val="13592200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24</a:t>
            </a:fld>
            <a:endParaRPr lang="en-US" altLang="zh-TW"/>
          </a:p>
        </p:txBody>
      </p:sp>
    </p:spTree>
    <p:extLst>
      <p:ext uri="{BB962C8B-B14F-4D97-AF65-F5344CB8AC3E}">
        <p14:creationId xmlns:p14="http://schemas.microsoft.com/office/powerpoint/2010/main" val="3272955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917575" y="744538"/>
            <a:ext cx="4962525" cy="3722687"/>
          </a:xfrm>
          <a:ln/>
        </p:spPr>
      </p:sp>
      <p:sp>
        <p:nvSpPr>
          <p:cNvPr id="41987" name="Rectangle 3"/>
          <p:cNvSpPr>
            <a:spLocks noGrp="1" noChangeArrowheads="1"/>
          </p:cNvSpPr>
          <p:nvPr>
            <p:ph type="body" idx="1"/>
          </p:nvPr>
        </p:nvSpPr>
        <p:spPr>
          <a:noFill/>
        </p:spPr>
        <p:txBody>
          <a:bodyPr/>
          <a:lstStyle/>
          <a:p>
            <a:endParaRPr lang="zh-TW" altLang="en-US" smtClean="0">
              <a:latin typeface="Arial" charset="0"/>
              <a:ea typeface="新細明體" charset="-12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26</a:t>
            </a:fld>
            <a:endParaRPr lang="en-US" altLang="zh-TW"/>
          </a:p>
        </p:txBody>
      </p:sp>
    </p:spTree>
    <p:extLst>
      <p:ext uri="{BB962C8B-B14F-4D97-AF65-F5344CB8AC3E}">
        <p14:creationId xmlns:p14="http://schemas.microsoft.com/office/powerpoint/2010/main" val="3625194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27</a:t>
            </a:fld>
            <a:endParaRPr lang="en-US" altLang="zh-TW"/>
          </a:p>
        </p:txBody>
      </p:sp>
    </p:spTree>
    <p:extLst>
      <p:ext uri="{BB962C8B-B14F-4D97-AF65-F5344CB8AC3E}">
        <p14:creationId xmlns:p14="http://schemas.microsoft.com/office/powerpoint/2010/main" val="10348161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917575" y="744538"/>
            <a:ext cx="4962525" cy="3722687"/>
          </a:xfrm>
          <a:ln/>
        </p:spPr>
      </p:sp>
      <p:sp>
        <p:nvSpPr>
          <p:cNvPr id="43011" name="Rectangle 3"/>
          <p:cNvSpPr>
            <a:spLocks noGrp="1" noChangeArrowheads="1"/>
          </p:cNvSpPr>
          <p:nvPr>
            <p:ph type="body" idx="1"/>
          </p:nvPr>
        </p:nvSpPr>
        <p:spPr>
          <a:noFill/>
        </p:spPr>
        <p:txBody>
          <a:bodyPr/>
          <a:lstStyle/>
          <a:p>
            <a:endParaRPr lang="zh-TW" altLang="en-US" smtClean="0">
              <a:latin typeface="Arial" charset="0"/>
              <a:ea typeface="新細明體" charset="-12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29</a:t>
            </a:fld>
            <a:endParaRPr lang="en-US" altLang="zh-TW"/>
          </a:p>
        </p:txBody>
      </p:sp>
    </p:spTree>
    <p:extLst>
      <p:ext uri="{BB962C8B-B14F-4D97-AF65-F5344CB8AC3E}">
        <p14:creationId xmlns:p14="http://schemas.microsoft.com/office/powerpoint/2010/main" val="192235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3</a:t>
            </a:fld>
            <a:endParaRPr lang="en-US" altLang="zh-TW"/>
          </a:p>
        </p:txBody>
      </p:sp>
    </p:spTree>
    <p:extLst>
      <p:ext uri="{BB962C8B-B14F-4D97-AF65-F5344CB8AC3E}">
        <p14:creationId xmlns:p14="http://schemas.microsoft.com/office/powerpoint/2010/main" val="2412287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eaLnBrk="1" hangingPunct="1">
              <a:spcBef>
                <a:spcPct val="0"/>
              </a:spcBef>
            </a:pPr>
            <a:fld id="{E717FFC5-3E2B-4409-AAA0-2CEAE6ECD6BC}" type="slidenum">
              <a:rPr lang="en-US" altLang="zh-TW" b="0"/>
              <a:pPr algn="r" eaLnBrk="1" hangingPunct="1">
                <a:spcBef>
                  <a:spcPct val="0"/>
                </a:spcBef>
              </a:pPr>
              <a:t>30</a:t>
            </a:fld>
            <a:endParaRPr lang="en-US" altLang="zh-TW" b="0"/>
          </a:p>
        </p:txBody>
      </p:sp>
      <p:sp>
        <p:nvSpPr>
          <p:cNvPr id="44035" name="Rectangle 2"/>
          <p:cNvSpPr>
            <a:spLocks noGrp="1" noRot="1" noChangeAspect="1" noChangeArrowheads="1" noTextEdit="1"/>
          </p:cNvSpPr>
          <p:nvPr>
            <p:ph type="sldImg"/>
          </p:nvPr>
        </p:nvSpPr>
        <p:spPr>
          <a:xfrm>
            <a:off x="917575" y="744538"/>
            <a:ext cx="4962525" cy="3722687"/>
          </a:xfrm>
          <a:ln/>
        </p:spPr>
      </p:sp>
      <p:sp>
        <p:nvSpPr>
          <p:cNvPr id="44036" name="Rectangle 3"/>
          <p:cNvSpPr>
            <a:spLocks noGrp="1" noChangeArrowheads="1"/>
          </p:cNvSpPr>
          <p:nvPr>
            <p:ph type="body" idx="1"/>
          </p:nvPr>
        </p:nvSpPr>
        <p:spPr>
          <a:noFill/>
        </p:spPr>
        <p:txBody>
          <a:bodyPr/>
          <a:lstStyle/>
          <a:p>
            <a:pPr eaLnBrk="1" hangingPunct="1"/>
            <a:endParaRPr lang="en-US" altLang="zh-TW" smtClean="0">
              <a:latin typeface="Arial" charset="0"/>
              <a:ea typeface="新細明體" charset="-12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xfrm>
            <a:off x="917575" y="744538"/>
            <a:ext cx="4962525" cy="3722687"/>
          </a:xfrm>
          <a:ln/>
        </p:spPr>
      </p:sp>
      <p:sp>
        <p:nvSpPr>
          <p:cNvPr id="45059" name="Rectangle 3"/>
          <p:cNvSpPr>
            <a:spLocks noGrp="1" noChangeArrowheads="1"/>
          </p:cNvSpPr>
          <p:nvPr>
            <p:ph type="body" idx="1"/>
          </p:nvPr>
        </p:nvSpPr>
        <p:spPr>
          <a:noFill/>
        </p:spPr>
        <p:txBody>
          <a:bodyPr/>
          <a:lstStyle/>
          <a:p>
            <a:endParaRPr lang="zh-TW" altLang="en-US" smtClean="0">
              <a:latin typeface="Arial" charset="0"/>
              <a:ea typeface="新細明體" charset="-12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spcBef>
                <a:spcPct val="30000"/>
              </a:spcBef>
              <a:defRPr kumimoji="1" sz="1200">
                <a:solidFill>
                  <a:schemeClr val="tx1"/>
                </a:solidFill>
                <a:latin typeface="Arial" charset="0"/>
                <a:ea typeface="新細明體" charset="-120"/>
              </a:defRPr>
            </a:lvl1pPr>
            <a:lvl2pPr marL="742950" indent="-285750" eaLnBrk="0" hangingPunct="0">
              <a:spcBef>
                <a:spcPct val="30000"/>
              </a:spcBef>
              <a:defRPr kumimoji="1" sz="1200">
                <a:solidFill>
                  <a:schemeClr val="tx1"/>
                </a:solidFill>
                <a:latin typeface="Arial" charset="0"/>
                <a:ea typeface="新細明體" charset="-120"/>
              </a:defRPr>
            </a:lvl2pPr>
            <a:lvl3pPr marL="1143000" indent="-228600" eaLnBrk="0" hangingPunct="0">
              <a:spcBef>
                <a:spcPct val="30000"/>
              </a:spcBef>
              <a:defRPr kumimoji="1" sz="1200">
                <a:solidFill>
                  <a:schemeClr val="tx1"/>
                </a:solidFill>
                <a:latin typeface="Arial" charset="0"/>
                <a:ea typeface="新細明體" charset="-120"/>
              </a:defRPr>
            </a:lvl3pPr>
            <a:lvl4pPr marL="1600200" indent="-228600" eaLnBrk="0" hangingPunct="0">
              <a:spcBef>
                <a:spcPct val="30000"/>
              </a:spcBef>
              <a:defRPr kumimoji="1" sz="1200">
                <a:solidFill>
                  <a:schemeClr val="tx1"/>
                </a:solidFill>
                <a:latin typeface="Arial" charset="0"/>
                <a:ea typeface="新細明體" charset="-120"/>
              </a:defRPr>
            </a:lvl4pPr>
            <a:lvl5pPr marL="2057400" indent="-228600" eaLnBrk="0" hangingPunct="0">
              <a:spcBef>
                <a:spcPct val="30000"/>
              </a:spcBef>
              <a:defRPr kumimoji="1" sz="1200">
                <a:solidFill>
                  <a:schemeClr val="tx1"/>
                </a:solidFill>
                <a:latin typeface="Arial" charset="0"/>
                <a:ea typeface="新細明體" charset="-120"/>
              </a:defRPr>
            </a:lvl5pPr>
            <a:lvl6pPr marL="2514600" indent="-228600" eaLnBrk="0" fontAlgn="base" hangingPunct="0">
              <a:spcBef>
                <a:spcPct val="30000"/>
              </a:spcBef>
              <a:spcAft>
                <a:spcPct val="0"/>
              </a:spcAft>
              <a:defRPr kumimoji="1" sz="1200">
                <a:solidFill>
                  <a:schemeClr val="tx1"/>
                </a:solidFill>
                <a:latin typeface="Arial" charset="0"/>
                <a:ea typeface="新細明體" charset="-120"/>
              </a:defRPr>
            </a:lvl6pPr>
            <a:lvl7pPr marL="2971800" indent="-228600" eaLnBrk="0" fontAlgn="base" hangingPunct="0">
              <a:spcBef>
                <a:spcPct val="30000"/>
              </a:spcBef>
              <a:spcAft>
                <a:spcPct val="0"/>
              </a:spcAft>
              <a:defRPr kumimoji="1" sz="1200">
                <a:solidFill>
                  <a:schemeClr val="tx1"/>
                </a:solidFill>
                <a:latin typeface="Arial" charset="0"/>
                <a:ea typeface="新細明體" charset="-120"/>
              </a:defRPr>
            </a:lvl7pPr>
            <a:lvl8pPr marL="3429000" indent="-228600" eaLnBrk="0" fontAlgn="base" hangingPunct="0">
              <a:spcBef>
                <a:spcPct val="30000"/>
              </a:spcBef>
              <a:spcAft>
                <a:spcPct val="0"/>
              </a:spcAft>
              <a:defRPr kumimoji="1" sz="1200">
                <a:solidFill>
                  <a:schemeClr val="tx1"/>
                </a:solidFill>
                <a:latin typeface="Arial" charset="0"/>
                <a:ea typeface="新細明體" charset="-120"/>
              </a:defRPr>
            </a:lvl8pPr>
            <a:lvl9pPr marL="3886200" indent="-228600" eaLnBrk="0" fontAlgn="base" hangingPunct="0">
              <a:spcBef>
                <a:spcPct val="30000"/>
              </a:spcBef>
              <a:spcAft>
                <a:spcPct val="0"/>
              </a:spcAft>
              <a:defRPr kumimoji="1" sz="1200">
                <a:solidFill>
                  <a:schemeClr val="tx1"/>
                </a:solidFill>
                <a:latin typeface="Arial" charset="0"/>
                <a:ea typeface="新細明體" charset="-120"/>
              </a:defRPr>
            </a:lvl9pPr>
          </a:lstStyle>
          <a:p>
            <a:pPr algn="r" eaLnBrk="1" hangingPunct="1">
              <a:spcBef>
                <a:spcPct val="0"/>
              </a:spcBef>
            </a:pPr>
            <a:fld id="{FE6FB2F0-C318-40E0-AC49-5BD669FC8737}" type="slidenum">
              <a:rPr lang="en-US" altLang="zh-TW" b="0"/>
              <a:pPr algn="r" eaLnBrk="1" hangingPunct="1">
                <a:spcBef>
                  <a:spcPct val="0"/>
                </a:spcBef>
              </a:pPr>
              <a:t>32</a:t>
            </a:fld>
            <a:endParaRPr lang="en-US" altLang="zh-TW" b="0"/>
          </a:p>
        </p:txBody>
      </p:sp>
      <p:sp>
        <p:nvSpPr>
          <p:cNvPr id="46083" name="Rectangle 2"/>
          <p:cNvSpPr>
            <a:spLocks noGrp="1" noRot="1" noChangeAspect="1" noChangeArrowheads="1" noTextEdit="1"/>
          </p:cNvSpPr>
          <p:nvPr>
            <p:ph type="sldImg"/>
          </p:nvPr>
        </p:nvSpPr>
        <p:spPr>
          <a:xfrm>
            <a:off x="917575" y="744538"/>
            <a:ext cx="4962525" cy="3722687"/>
          </a:xfrm>
          <a:ln/>
        </p:spPr>
      </p:sp>
      <p:sp>
        <p:nvSpPr>
          <p:cNvPr id="46084" name="Rectangle 3"/>
          <p:cNvSpPr>
            <a:spLocks noGrp="1" noChangeArrowheads="1"/>
          </p:cNvSpPr>
          <p:nvPr>
            <p:ph type="body" idx="1"/>
          </p:nvPr>
        </p:nvSpPr>
        <p:spPr>
          <a:noFill/>
        </p:spPr>
        <p:txBody>
          <a:bodyPr/>
          <a:lstStyle/>
          <a:p>
            <a:pPr eaLnBrk="1" hangingPunct="1"/>
            <a:endParaRPr lang="zh-TW" altLang="zh-TW" smtClean="0">
              <a:latin typeface="Arial" charset="0"/>
              <a:ea typeface="新細明體" charset="-12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917575" y="744538"/>
            <a:ext cx="4962525" cy="3722687"/>
          </a:xfrm>
          <a:ln/>
        </p:spPr>
      </p:sp>
      <p:sp>
        <p:nvSpPr>
          <p:cNvPr id="37891" name="Rectangle 3"/>
          <p:cNvSpPr>
            <a:spLocks noGrp="1" noChangeArrowheads="1"/>
          </p:cNvSpPr>
          <p:nvPr>
            <p:ph type="body" idx="1"/>
          </p:nvPr>
        </p:nvSpPr>
        <p:spPr>
          <a:noFill/>
        </p:spPr>
        <p:txBody>
          <a:bodyPr/>
          <a:lstStyle/>
          <a:p>
            <a:endParaRPr lang="zh-TW" altLang="en-US" smtClean="0">
              <a:latin typeface="Arial" charset="0"/>
              <a:ea typeface="新細明體" charset="-12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917575" y="744538"/>
            <a:ext cx="4962525" cy="3722687"/>
          </a:xfrm>
          <a:ln/>
        </p:spPr>
      </p:sp>
      <p:sp>
        <p:nvSpPr>
          <p:cNvPr id="38915" name="Rectangle 3"/>
          <p:cNvSpPr>
            <a:spLocks noGrp="1" noChangeArrowheads="1"/>
          </p:cNvSpPr>
          <p:nvPr>
            <p:ph type="body" idx="1"/>
            <p:custDataLst>
              <p:tags r:id="rId1"/>
            </p:custDataLst>
          </p:nvPr>
        </p:nvSpPr>
        <p:spPr>
          <a:noFill/>
        </p:spPr>
        <p:txBody>
          <a:bodyPr/>
          <a:lstStyle/>
          <a:p>
            <a:r>
              <a:rPr lang="en-US" altLang="zh-TW" smtClean="0">
                <a:latin typeface="Arial" charset="0"/>
                <a:ea typeface="新細明體" charset="-120"/>
              </a:rPr>
              <a:t>(</a:t>
            </a:r>
            <a:r>
              <a:rPr lang="zh-TW" altLang="en-US" smtClean="0">
                <a:latin typeface="Arial" charset="0"/>
                <a:ea typeface="新細明體" charset="-120"/>
              </a:rPr>
              <a:t>聰明的孩子大腦可塑性較佳，有較長的皮質成長期</a:t>
            </a:r>
            <a:r>
              <a:rPr lang="en-US" altLang="zh-TW" smtClean="0">
                <a:latin typeface="Arial" charset="0"/>
                <a:ea typeface="新細明體" charset="-120"/>
              </a:rPr>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6</a:t>
            </a:fld>
            <a:endParaRPr lang="en-US" altLang="zh-TW"/>
          </a:p>
        </p:txBody>
      </p:sp>
    </p:spTree>
    <p:extLst>
      <p:ext uri="{BB962C8B-B14F-4D97-AF65-F5344CB8AC3E}">
        <p14:creationId xmlns:p14="http://schemas.microsoft.com/office/powerpoint/2010/main" val="3590206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7</a:t>
            </a:fld>
            <a:endParaRPr lang="en-US" altLang="zh-TW"/>
          </a:p>
        </p:txBody>
      </p:sp>
    </p:spTree>
    <p:extLst>
      <p:ext uri="{BB962C8B-B14F-4D97-AF65-F5344CB8AC3E}">
        <p14:creationId xmlns:p14="http://schemas.microsoft.com/office/powerpoint/2010/main" val="669495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8</a:t>
            </a:fld>
            <a:endParaRPr lang="en-US" altLang="zh-TW"/>
          </a:p>
        </p:txBody>
      </p:sp>
    </p:spTree>
    <p:extLst>
      <p:ext uri="{BB962C8B-B14F-4D97-AF65-F5344CB8AC3E}">
        <p14:creationId xmlns:p14="http://schemas.microsoft.com/office/powerpoint/2010/main" val="3004746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917575" y="744538"/>
            <a:ext cx="4962525" cy="3722687"/>
          </a:xfrm>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BB7739EA-199E-406D-811E-980461923168}" type="slidenum">
              <a:rPr lang="en-US" altLang="zh-TW" smtClean="0"/>
              <a:pPr>
                <a:defRPr/>
              </a:pPr>
              <a:t>9</a:t>
            </a:fld>
            <a:endParaRPr lang="en-US" altLang="zh-TW"/>
          </a:p>
        </p:txBody>
      </p:sp>
    </p:spTree>
    <p:extLst>
      <p:ext uri="{BB962C8B-B14F-4D97-AF65-F5344CB8AC3E}">
        <p14:creationId xmlns:p14="http://schemas.microsoft.com/office/powerpoint/2010/main" val="142823976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media/image1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pPr>
              <a:defRPr/>
            </a:pPr>
            <a:fld id="{3E560938-E9A0-4523-8559-A453309B7B0F}" type="datetime1">
              <a:rPr lang="zh-TW" altLang="en-US" smtClean="0"/>
              <a:pPr>
                <a:defRPr/>
              </a:pPr>
              <a:t>2015/8/4</a:t>
            </a:fld>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1511FB79-4289-46D5-A5BF-D3F08F6A6F64}" type="slidenum">
              <a:rPr lang="en-US" altLang="zh-TW" smtClean="0"/>
              <a:pPr>
                <a:defRPr/>
              </a:pPr>
              <a:t>‹#›</a:t>
            </a:fld>
            <a:endParaRPr lang="en-US" altLang="zh-TW"/>
          </a:p>
        </p:txBody>
      </p:sp>
      <p:pic>
        <p:nvPicPr>
          <p:cNvPr id="7" name="Picture 2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734050"/>
            <a:ext cx="7956550" cy="49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763" y="1062038"/>
            <a:ext cx="9134475" cy="4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Object 24"/>
          <p:cNvGraphicFramePr>
            <a:graphicFrameLocks noChangeAspect="1"/>
          </p:cNvGraphicFramePr>
          <p:nvPr userDrawn="1"/>
        </p:nvGraphicFramePr>
        <p:xfrm>
          <a:off x="8027988" y="5516563"/>
          <a:ext cx="685800" cy="792162"/>
        </p:xfrm>
        <a:graphic>
          <a:graphicData uri="http://schemas.openxmlformats.org/presentationml/2006/ole">
            <mc:AlternateContent xmlns:mc="http://schemas.openxmlformats.org/markup-compatibility/2006">
              <mc:Choice xmlns:v="urn:schemas-microsoft-com:vml" Requires="v">
                <p:oleObj spid="_x0000_s63708" name="點陣圖影像" r:id="rId6" imgW="2019048" imgH="2438095" progId="Paint.Picture">
                  <p:embed/>
                </p:oleObj>
              </mc:Choice>
              <mc:Fallback>
                <p:oleObj name="點陣圖影像" r:id="rId6" imgW="2019048" imgH="2438095"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27988" y="5516563"/>
                        <a:ext cx="6858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Text Box 25"/>
          <p:cNvSpPr txBox="1">
            <a:spLocks noChangeArrowheads="1"/>
          </p:cNvSpPr>
          <p:nvPr userDrawn="1"/>
        </p:nvSpPr>
        <p:spPr bwMode="auto">
          <a:xfrm>
            <a:off x="7667625" y="6308725"/>
            <a:ext cx="1250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800" b="1">
                <a:solidFill>
                  <a:schemeClr val="tx1"/>
                </a:solidFill>
                <a:latin typeface="Tahoma" pitchFamily="34" charset="0"/>
                <a:ea typeface="新細明體" charset="-120"/>
              </a:defRPr>
            </a:lvl1pPr>
            <a:lvl2pPr marL="742950" indent="-285750" eaLnBrk="0" hangingPunct="0">
              <a:defRPr kumimoji="1" sz="2800" b="1">
                <a:solidFill>
                  <a:schemeClr val="tx1"/>
                </a:solidFill>
                <a:latin typeface="Tahoma" pitchFamily="34" charset="0"/>
                <a:ea typeface="新細明體" charset="-120"/>
              </a:defRPr>
            </a:lvl2pPr>
            <a:lvl3pPr marL="1143000" indent="-228600" eaLnBrk="0" hangingPunct="0">
              <a:defRPr kumimoji="1" sz="2800" b="1">
                <a:solidFill>
                  <a:schemeClr val="tx1"/>
                </a:solidFill>
                <a:latin typeface="Tahoma" pitchFamily="34" charset="0"/>
                <a:ea typeface="新細明體" charset="-120"/>
              </a:defRPr>
            </a:lvl3pPr>
            <a:lvl4pPr marL="1600200" indent="-228600" eaLnBrk="0" hangingPunct="0">
              <a:defRPr kumimoji="1" sz="2800" b="1">
                <a:solidFill>
                  <a:schemeClr val="tx1"/>
                </a:solidFill>
                <a:latin typeface="Tahoma" pitchFamily="34" charset="0"/>
                <a:ea typeface="新細明體" charset="-120"/>
              </a:defRPr>
            </a:lvl4pPr>
            <a:lvl5pPr marL="2057400" indent="-228600" eaLnBrk="0" hangingPunct="0">
              <a:defRPr kumimoji="1" sz="2800" b="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800" b="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800" b="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800" b="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800" b="1">
                <a:solidFill>
                  <a:schemeClr val="tx1"/>
                </a:solidFill>
                <a:latin typeface="Tahoma" pitchFamily="34" charset="0"/>
                <a:ea typeface="新細明體" charset="-120"/>
              </a:defRPr>
            </a:lvl9pPr>
          </a:lstStyle>
          <a:p>
            <a:pPr eaLnBrk="1" hangingPunct="1">
              <a:defRPr/>
            </a:pPr>
            <a:r>
              <a:rPr lang="zh-TW" altLang="en-US" sz="1400" b="0" smtClean="0">
                <a:solidFill>
                  <a:srgbClr val="A99983"/>
                </a:solidFill>
                <a:latin typeface="Arial" charset="0"/>
                <a:ea typeface="標楷體" pitchFamily="65" charset="-120"/>
              </a:rPr>
              <a:t>北區醫院聯盟</a:t>
            </a:r>
          </a:p>
        </p:txBody>
      </p:sp>
      <p:pic>
        <p:nvPicPr>
          <p:cNvPr id="12" name="Picture 26"/>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835150" y="0"/>
            <a:ext cx="49688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7"/>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250825" y="4738688"/>
            <a:ext cx="2233613" cy="1477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8" descr="衛生署logo"/>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667625" y="5300663"/>
            <a:ext cx="14763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75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69F9C114-0E53-41A8-AA40-ECEC98FC0081}" type="datetime1">
              <a:rPr lang="zh-TW" altLang="en-US" smtClean="0"/>
              <a:pPr>
                <a:defRPr/>
              </a:pPr>
              <a:t>2015/8/4</a:t>
            </a:fld>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2282101B-0DA0-47DB-9530-6D9F97378C31}" type="slidenum">
              <a:rPr lang="en-US" altLang="zh-TW" smtClean="0"/>
              <a:pPr>
                <a:defRPr/>
              </a:pPr>
              <a:t>‹#›</a:t>
            </a:fld>
            <a:endParaRPr lang="en-US" altLang="zh-TW"/>
          </a:p>
        </p:txBody>
      </p:sp>
    </p:spTree>
    <p:extLst>
      <p:ext uri="{BB962C8B-B14F-4D97-AF65-F5344CB8AC3E}">
        <p14:creationId xmlns:p14="http://schemas.microsoft.com/office/powerpoint/2010/main" val="193629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E785943B-904C-44E2-A972-5C19A344FCB8}" type="datetime1">
              <a:rPr lang="zh-TW" altLang="en-US" smtClean="0"/>
              <a:pPr>
                <a:defRPr/>
              </a:pPr>
              <a:t>2015/8/4</a:t>
            </a:fld>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2FCAEC27-E8DE-4633-B698-8EC756DA6B9F}" type="slidenum">
              <a:rPr lang="en-US" altLang="zh-TW" smtClean="0"/>
              <a:pPr>
                <a:defRPr/>
              </a:pPr>
              <a:t>‹#›</a:t>
            </a:fld>
            <a:endParaRPr lang="en-US" altLang="zh-TW"/>
          </a:p>
        </p:txBody>
      </p:sp>
    </p:spTree>
    <p:extLst>
      <p:ext uri="{BB962C8B-B14F-4D97-AF65-F5344CB8AC3E}">
        <p14:creationId xmlns:p14="http://schemas.microsoft.com/office/powerpoint/2010/main" val="244686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pPr>
              <a:defRPr/>
            </a:pPr>
            <a:fld id="{19042182-4861-4C6E-A5BF-C6A453003E96}" type="datetime1">
              <a:rPr lang="zh-TW" altLang="en-US" smtClean="0"/>
              <a:pPr>
                <a:defRPr/>
              </a:pPr>
              <a:t>2015/8/4</a:t>
            </a:fld>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B9CEEBC1-F13B-4712-A205-7956A00C8EE3}" type="slidenum">
              <a:rPr lang="en-US" altLang="zh-TW" smtClean="0"/>
              <a:pPr>
                <a:defRPr/>
              </a:pPr>
              <a:t>‹#›</a:t>
            </a:fld>
            <a:endParaRPr lang="en-US" altLang="zh-TW"/>
          </a:p>
        </p:txBody>
      </p:sp>
    </p:spTree>
    <p:extLst>
      <p:ext uri="{BB962C8B-B14F-4D97-AF65-F5344CB8AC3E}">
        <p14:creationId xmlns:p14="http://schemas.microsoft.com/office/powerpoint/2010/main" val="273919226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pPr>
              <a:defRPr/>
            </a:pPr>
            <a:fld id="{17AD75C7-6A32-458C-ADC8-F846DE6ABB8D}" type="datetime1">
              <a:rPr lang="zh-TW" altLang="en-US" smtClean="0"/>
              <a:pPr>
                <a:defRPr/>
              </a:pPr>
              <a:t>2015/8/4</a:t>
            </a:fld>
            <a:endParaRPr lang="en-US" altLang="zh-TW"/>
          </a:p>
        </p:txBody>
      </p:sp>
      <p:sp>
        <p:nvSpPr>
          <p:cNvPr id="5" name="頁尾版面配置區 4"/>
          <p:cNvSpPr>
            <a:spLocks noGrp="1"/>
          </p:cNvSpPr>
          <p:nvPr>
            <p:ph type="ftr" sz="quarter" idx="11"/>
          </p:nvPr>
        </p:nvSpPr>
        <p:spPr/>
        <p:txBody>
          <a:bodyPr/>
          <a:lstStyle/>
          <a:p>
            <a:pPr>
              <a:defRPr/>
            </a:pPr>
            <a:endParaRPr lang="en-US" altLang="zh-TW"/>
          </a:p>
        </p:txBody>
      </p:sp>
      <p:sp>
        <p:nvSpPr>
          <p:cNvPr id="6" name="投影片編號版面配置區 5"/>
          <p:cNvSpPr>
            <a:spLocks noGrp="1"/>
          </p:cNvSpPr>
          <p:nvPr>
            <p:ph type="sldNum" sz="quarter" idx="12"/>
          </p:nvPr>
        </p:nvSpPr>
        <p:spPr/>
        <p:txBody>
          <a:bodyPr/>
          <a:lstStyle/>
          <a:p>
            <a:pPr>
              <a:defRPr/>
            </a:pPr>
            <a:fld id="{DAC4E3E1-CD97-4F05-BDCC-22910F34A764}" type="slidenum">
              <a:rPr lang="en-US" altLang="zh-TW" smtClean="0"/>
              <a:pPr>
                <a:defRPr/>
              </a:pPr>
              <a:t>‹#›</a:t>
            </a:fld>
            <a:endParaRPr lang="en-US" altLang="zh-TW"/>
          </a:p>
        </p:txBody>
      </p:sp>
    </p:spTree>
    <p:extLst>
      <p:ext uri="{BB962C8B-B14F-4D97-AF65-F5344CB8AC3E}">
        <p14:creationId xmlns:p14="http://schemas.microsoft.com/office/powerpoint/2010/main" val="218702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pPr>
              <a:defRPr/>
            </a:pPr>
            <a:fld id="{2EB24D62-258C-4A7D-B368-C414B255171D}" type="datetime1">
              <a:rPr lang="zh-TW" altLang="en-US" smtClean="0"/>
              <a:pPr>
                <a:defRPr/>
              </a:pPr>
              <a:t>2015/8/4</a:t>
            </a:fld>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32FB6693-E0EE-46EC-8784-ADC000596A7F}" type="slidenum">
              <a:rPr lang="en-US" altLang="zh-TW" smtClean="0"/>
              <a:pPr>
                <a:defRPr/>
              </a:pPr>
              <a:t>‹#›</a:t>
            </a:fld>
            <a:endParaRPr lang="en-US" altLang="zh-TW"/>
          </a:p>
        </p:txBody>
      </p:sp>
    </p:spTree>
    <p:extLst>
      <p:ext uri="{BB962C8B-B14F-4D97-AF65-F5344CB8AC3E}">
        <p14:creationId xmlns:p14="http://schemas.microsoft.com/office/powerpoint/2010/main" val="257216651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pPr>
              <a:defRPr/>
            </a:pPr>
            <a:fld id="{BDFEB780-5478-4468-89D2-2B2149EE244A}" type="datetime1">
              <a:rPr lang="zh-TW" altLang="en-US" smtClean="0"/>
              <a:pPr>
                <a:defRPr/>
              </a:pPr>
              <a:t>2015/8/4</a:t>
            </a:fld>
            <a:endParaRPr lang="en-US" altLang="zh-TW"/>
          </a:p>
        </p:txBody>
      </p:sp>
      <p:sp>
        <p:nvSpPr>
          <p:cNvPr id="8" name="頁尾版面配置區 7"/>
          <p:cNvSpPr>
            <a:spLocks noGrp="1"/>
          </p:cNvSpPr>
          <p:nvPr>
            <p:ph type="ftr" sz="quarter" idx="11"/>
          </p:nvPr>
        </p:nvSpPr>
        <p:spPr/>
        <p:txBody>
          <a:bodyPr/>
          <a:lstStyle/>
          <a:p>
            <a:pPr>
              <a:defRPr/>
            </a:pPr>
            <a:endParaRPr lang="en-US" altLang="zh-TW"/>
          </a:p>
        </p:txBody>
      </p:sp>
      <p:sp>
        <p:nvSpPr>
          <p:cNvPr id="9" name="投影片編號版面配置區 8"/>
          <p:cNvSpPr>
            <a:spLocks noGrp="1"/>
          </p:cNvSpPr>
          <p:nvPr>
            <p:ph type="sldNum" sz="quarter" idx="12"/>
          </p:nvPr>
        </p:nvSpPr>
        <p:spPr/>
        <p:txBody>
          <a:bodyPr/>
          <a:lstStyle/>
          <a:p>
            <a:pPr>
              <a:defRPr/>
            </a:pPr>
            <a:fld id="{6B70C128-812F-4752-B679-5CF0F1CFEB9E}" type="slidenum">
              <a:rPr lang="en-US" altLang="zh-TW" smtClean="0"/>
              <a:pPr>
                <a:defRPr/>
              </a:pPr>
              <a:t>‹#›</a:t>
            </a:fld>
            <a:endParaRPr lang="en-US" altLang="zh-TW"/>
          </a:p>
        </p:txBody>
      </p:sp>
    </p:spTree>
    <p:extLst>
      <p:ext uri="{BB962C8B-B14F-4D97-AF65-F5344CB8AC3E}">
        <p14:creationId xmlns:p14="http://schemas.microsoft.com/office/powerpoint/2010/main" val="698493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pPr>
              <a:defRPr/>
            </a:pPr>
            <a:fld id="{1ADBE13B-73C0-4DA1-8A39-D257FB43BE3C}" type="datetime1">
              <a:rPr lang="zh-TW" altLang="en-US" smtClean="0"/>
              <a:pPr>
                <a:defRPr/>
              </a:pPr>
              <a:t>2015/8/4</a:t>
            </a:fld>
            <a:endParaRPr lang="en-US" altLang="zh-TW"/>
          </a:p>
        </p:txBody>
      </p:sp>
      <p:sp>
        <p:nvSpPr>
          <p:cNvPr id="4" name="頁尾版面配置區 3"/>
          <p:cNvSpPr>
            <a:spLocks noGrp="1"/>
          </p:cNvSpPr>
          <p:nvPr>
            <p:ph type="ftr" sz="quarter" idx="11"/>
          </p:nvPr>
        </p:nvSpPr>
        <p:spPr/>
        <p:txBody>
          <a:bodyPr/>
          <a:lstStyle/>
          <a:p>
            <a:pPr>
              <a:defRPr/>
            </a:pPr>
            <a:endParaRPr lang="en-US" altLang="zh-TW"/>
          </a:p>
        </p:txBody>
      </p:sp>
      <p:sp>
        <p:nvSpPr>
          <p:cNvPr id="5" name="投影片編號版面配置區 4"/>
          <p:cNvSpPr>
            <a:spLocks noGrp="1"/>
          </p:cNvSpPr>
          <p:nvPr>
            <p:ph type="sldNum" sz="quarter" idx="12"/>
          </p:nvPr>
        </p:nvSpPr>
        <p:spPr/>
        <p:txBody>
          <a:bodyPr/>
          <a:lstStyle/>
          <a:p>
            <a:pPr>
              <a:defRPr/>
            </a:pPr>
            <a:fld id="{6E6890CC-8BF1-4D37-B1DD-889FCC931830}" type="slidenum">
              <a:rPr lang="en-US" altLang="zh-TW" smtClean="0"/>
              <a:pPr>
                <a:defRPr/>
              </a:pPr>
              <a:t>‹#›</a:t>
            </a:fld>
            <a:endParaRPr lang="en-US" altLang="zh-TW"/>
          </a:p>
        </p:txBody>
      </p:sp>
    </p:spTree>
    <p:extLst>
      <p:ext uri="{BB962C8B-B14F-4D97-AF65-F5344CB8AC3E}">
        <p14:creationId xmlns:p14="http://schemas.microsoft.com/office/powerpoint/2010/main" val="3064023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pPr>
              <a:defRPr/>
            </a:pPr>
            <a:fld id="{B527486A-9FE8-46C8-9924-50BA9DEFE440}" type="datetime1">
              <a:rPr lang="zh-TW" altLang="en-US" smtClean="0"/>
              <a:pPr>
                <a:defRPr/>
              </a:pPr>
              <a:t>2015/8/4</a:t>
            </a:fld>
            <a:endParaRPr lang="en-US" altLang="zh-TW"/>
          </a:p>
        </p:txBody>
      </p:sp>
      <p:sp>
        <p:nvSpPr>
          <p:cNvPr id="3" name="頁尾版面配置區 2"/>
          <p:cNvSpPr>
            <a:spLocks noGrp="1"/>
          </p:cNvSpPr>
          <p:nvPr>
            <p:ph type="ftr" sz="quarter" idx="11"/>
          </p:nvPr>
        </p:nvSpPr>
        <p:spPr/>
        <p:txBody>
          <a:bodyPr/>
          <a:lstStyle/>
          <a:p>
            <a:pPr>
              <a:defRPr/>
            </a:pPr>
            <a:endParaRPr lang="en-US" altLang="zh-TW"/>
          </a:p>
        </p:txBody>
      </p:sp>
    </p:spTree>
    <p:extLst>
      <p:ext uri="{BB962C8B-B14F-4D97-AF65-F5344CB8AC3E}">
        <p14:creationId xmlns:p14="http://schemas.microsoft.com/office/powerpoint/2010/main" val="263376721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D4E18AE8-6279-4C5F-960F-726033605BB2}" type="datetime1">
              <a:rPr lang="zh-TW" altLang="en-US" smtClean="0"/>
              <a:pPr>
                <a:defRPr/>
              </a:pPr>
              <a:t>2015/8/4</a:t>
            </a:fld>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1876D407-4EBD-4AB9-917B-67C17BEEE393}" type="slidenum">
              <a:rPr lang="en-US" altLang="zh-TW" smtClean="0"/>
              <a:pPr>
                <a:defRPr/>
              </a:pPr>
              <a:t>‹#›</a:t>
            </a:fld>
            <a:endParaRPr lang="en-US" altLang="zh-TW"/>
          </a:p>
        </p:txBody>
      </p:sp>
    </p:spTree>
    <p:extLst>
      <p:ext uri="{BB962C8B-B14F-4D97-AF65-F5344CB8AC3E}">
        <p14:creationId xmlns:p14="http://schemas.microsoft.com/office/powerpoint/2010/main" val="277504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pPr>
              <a:defRPr/>
            </a:pPr>
            <a:fld id="{9C3E247F-5A34-40F2-A3A8-5067E2E65779}" type="datetime1">
              <a:rPr lang="zh-TW" altLang="en-US" smtClean="0"/>
              <a:pPr>
                <a:defRPr/>
              </a:pPr>
              <a:t>2015/8/4</a:t>
            </a:fld>
            <a:endParaRPr lang="en-US" altLang="zh-TW"/>
          </a:p>
        </p:txBody>
      </p:sp>
      <p:sp>
        <p:nvSpPr>
          <p:cNvPr id="6" name="頁尾版面配置區 5"/>
          <p:cNvSpPr>
            <a:spLocks noGrp="1"/>
          </p:cNvSpPr>
          <p:nvPr>
            <p:ph type="ftr" sz="quarter" idx="11"/>
          </p:nvPr>
        </p:nvSpPr>
        <p:spPr/>
        <p:txBody>
          <a:bodyPr/>
          <a:lstStyle/>
          <a:p>
            <a:pPr>
              <a:defRPr/>
            </a:pPr>
            <a:endParaRPr lang="en-US" altLang="zh-TW"/>
          </a:p>
        </p:txBody>
      </p:sp>
      <p:sp>
        <p:nvSpPr>
          <p:cNvPr id="7" name="投影片編號版面配置區 6"/>
          <p:cNvSpPr>
            <a:spLocks noGrp="1"/>
          </p:cNvSpPr>
          <p:nvPr>
            <p:ph type="sldNum" sz="quarter" idx="12"/>
          </p:nvPr>
        </p:nvSpPr>
        <p:spPr/>
        <p:txBody>
          <a:bodyPr/>
          <a:lstStyle/>
          <a:p>
            <a:pPr>
              <a:defRPr/>
            </a:pPr>
            <a:fld id="{2891A8D6-6FFD-4F36-92D0-9CB8252D4647}" type="slidenum">
              <a:rPr lang="en-US" altLang="zh-TW" smtClean="0"/>
              <a:pPr>
                <a:defRPr/>
              </a:pPr>
              <a:t>‹#›</a:t>
            </a:fld>
            <a:endParaRPr lang="en-US" altLang="zh-TW"/>
          </a:p>
        </p:txBody>
      </p:sp>
    </p:spTree>
    <p:extLst>
      <p:ext uri="{BB962C8B-B14F-4D97-AF65-F5344CB8AC3E}">
        <p14:creationId xmlns:p14="http://schemas.microsoft.com/office/powerpoint/2010/main" val="3974504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83425E7-9E7E-4B89-8FE0-A149C56E8B1D}" type="datetime1">
              <a:rPr lang="zh-TW" altLang="en-US" smtClean="0"/>
              <a:pPr>
                <a:defRPr/>
              </a:pPr>
              <a:t>2015/8/4</a:t>
            </a:fld>
            <a:endParaRPr lang="en-US" altLang="zh-TW"/>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TW"/>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3BF57FD-858C-4B15-92E5-E32946279041}" type="slidenum">
              <a:rPr lang="en-US" altLang="zh-TW" smtClean="0"/>
              <a:pPr>
                <a:defRPr/>
              </a:pPr>
              <a:t>‹#›</a:t>
            </a:fld>
            <a:endParaRPr lang="en-US" altLang="zh-TW"/>
          </a:p>
        </p:txBody>
      </p:sp>
      <p:pic>
        <p:nvPicPr>
          <p:cNvPr id="7" name="Picture 20"/>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573838"/>
            <a:ext cx="9144000"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0" y="476250"/>
            <a:ext cx="7380288"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2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800" b="1">
                <a:solidFill>
                  <a:schemeClr val="tx1"/>
                </a:solidFill>
                <a:latin typeface="Tahoma" pitchFamily="34" charset="0"/>
                <a:ea typeface="新細明體" charset="-120"/>
              </a:defRPr>
            </a:lvl1pPr>
            <a:lvl2pPr marL="742950" indent="-285750" eaLnBrk="0" hangingPunct="0">
              <a:defRPr kumimoji="1" sz="2800" b="1">
                <a:solidFill>
                  <a:schemeClr val="tx1"/>
                </a:solidFill>
                <a:latin typeface="Tahoma" pitchFamily="34" charset="0"/>
                <a:ea typeface="新細明體" charset="-120"/>
              </a:defRPr>
            </a:lvl2pPr>
            <a:lvl3pPr marL="1143000" indent="-228600" eaLnBrk="0" hangingPunct="0">
              <a:defRPr kumimoji="1" sz="2800" b="1">
                <a:solidFill>
                  <a:schemeClr val="tx1"/>
                </a:solidFill>
                <a:latin typeface="Tahoma" pitchFamily="34" charset="0"/>
                <a:ea typeface="新細明體" charset="-120"/>
              </a:defRPr>
            </a:lvl3pPr>
            <a:lvl4pPr marL="1600200" indent="-228600" eaLnBrk="0" hangingPunct="0">
              <a:defRPr kumimoji="1" sz="2800" b="1">
                <a:solidFill>
                  <a:schemeClr val="tx1"/>
                </a:solidFill>
                <a:latin typeface="Tahoma" pitchFamily="34" charset="0"/>
                <a:ea typeface="新細明體" charset="-120"/>
              </a:defRPr>
            </a:lvl4pPr>
            <a:lvl5pPr marL="2057400" indent="-228600" eaLnBrk="0" hangingPunct="0">
              <a:defRPr kumimoji="1" sz="2800" b="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800" b="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800" b="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800" b="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800" b="1">
                <a:solidFill>
                  <a:schemeClr val="tx1"/>
                </a:solidFill>
                <a:latin typeface="Tahoma" pitchFamily="34" charset="0"/>
                <a:ea typeface="新細明體" charset="-120"/>
              </a:defRPr>
            </a:lvl9pPr>
          </a:lstStyle>
          <a:p>
            <a:pPr eaLnBrk="1" hangingPunct="1">
              <a:defRPr/>
            </a:pPr>
            <a:endParaRPr lang="zh-TW" altLang="en-US" smtClean="0"/>
          </a:p>
        </p:txBody>
      </p:sp>
      <p:sp>
        <p:nvSpPr>
          <p:cNvPr id="10" name="Rectangle 23"/>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800" b="1">
                <a:solidFill>
                  <a:schemeClr val="tx1"/>
                </a:solidFill>
                <a:latin typeface="Tahoma" pitchFamily="34" charset="0"/>
                <a:ea typeface="新細明體" charset="-120"/>
              </a:defRPr>
            </a:lvl1pPr>
            <a:lvl2pPr marL="742950" indent="-285750" eaLnBrk="0" hangingPunct="0">
              <a:defRPr kumimoji="1" sz="2800" b="1">
                <a:solidFill>
                  <a:schemeClr val="tx1"/>
                </a:solidFill>
                <a:latin typeface="Tahoma" pitchFamily="34" charset="0"/>
                <a:ea typeface="新細明體" charset="-120"/>
              </a:defRPr>
            </a:lvl2pPr>
            <a:lvl3pPr marL="1143000" indent="-228600" eaLnBrk="0" hangingPunct="0">
              <a:defRPr kumimoji="1" sz="2800" b="1">
                <a:solidFill>
                  <a:schemeClr val="tx1"/>
                </a:solidFill>
                <a:latin typeface="Tahoma" pitchFamily="34" charset="0"/>
                <a:ea typeface="新細明體" charset="-120"/>
              </a:defRPr>
            </a:lvl3pPr>
            <a:lvl4pPr marL="1600200" indent="-228600" eaLnBrk="0" hangingPunct="0">
              <a:defRPr kumimoji="1" sz="2800" b="1">
                <a:solidFill>
                  <a:schemeClr val="tx1"/>
                </a:solidFill>
                <a:latin typeface="Tahoma" pitchFamily="34" charset="0"/>
                <a:ea typeface="新細明體" charset="-120"/>
              </a:defRPr>
            </a:lvl4pPr>
            <a:lvl5pPr marL="2057400" indent="-228600" eaLnBrk="0" hangingPunct="0">
              <a:defRPr kumimoji="1" sz="2800" b="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800" b="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800" b="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800" b="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800" b="1">
                <a:solidFill>
                  <a:schemeClr val="tx1"/>
                </a:solidFill>
                <a:latin typeface="Tahoma" pitchFamily="34" charset="0"/>
                <a:ea typeface="新細明體" charset="-120"/>
              </a:defRPr>
            </a:lvl9pPr>
          </a:lstStyle>
          <a:p>
            <a:pPr eaLnBrk="1" hangingPunct="1">
              <a:defRPr/>
            </a:pPr>
            <a:endParaRPr lang="zh-TW" altLang="en-US" smtClean="0"/>
          </a:p>
        </p:txBody>
      </p:sp>
      <p:sp>
        <p:nvSpPr>
          <p:cNvPr id="11" name="Rectangle 24"/>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kumimoji="1" sz="2800" b="1">
                <a:solidFill>
                  <a:schemeClr val="tx1"/>
                </a:solidFill>
                <a:latin typeface="Tahoma" pitchFamily="34" charset="0"/>
                <a:ea typeface="新細明體" charset="-120"/>
              </a:defRPr>
            </a:lvl1pPr>
            <a:lvl2pPr marL="742950" indent="-285750" eaLnBrk="0" hangingPunct="0">
              <a:defRPr kumimoji="1" sz="2800" b="1">
                <a:solidFill>
                  <a:schemeClr val="tx1"/>
                </a:solidFill>
                <a:latin typeface="Tahoma" pitchFamily="34" charset="0"/>
                <a:ea typeface="新細明體" charset="-120"/>
              </a:defRPr>
            </a:lvl2pPr>
            <a:lvl3pPr marL="1143000" indent="-228600" eaLnBrk="0" hangingPunct="0">
              <a:defRPr kumimoji="1" sz="2800" b="1">
                <a:solidFill>
                  <a:schemeClr val="tx1"/>
                </a:solidFill>
                <a:latin typeface="Tahoma" pitchFamily="34" charset="0"/>
                <a:ea typeface="新細明體" charset="-120"/>
              </a:defRPr>
            </a:lvl3pPr>
            <a:lvl4pPr marL="1600200" indent="-228600" eaLnBrk="0" hangingPunct="0">
              <a:defRPr kumimoji="1" sz="2800" b="1">
                <a:solidFill>
                  <a:schemeClr val="tx1"/>
                </a:solidFill>
                <a:latin typeface="Tahoma" pitchFamily="34" charset="0"/>
                <a:ea typeface="新細明體" charset="-120"/>
              </a:defRPr>
            </a:lvl4pPr>
            <a:lvl5pPr marL="2057400" indent="-228600" eaLnBrk="0" hangingPunct="0">
              <a:defRPr kumimoji="1" sz="2800" b="1">
                <a:solidFill>
                  <a:schemeClr val="tx1"/>
                </a:solidFill>
                <a:latin typeface="Tahoma" pitchFamily="34" charset="0"/>
                <a:ea typeface="新細明體" charset="-120"/>
              </a:defRPr>
            </a:lvl5pPr>
            <a:lvl6pPr marL="2514600" indent="-228600" eaLnBrk="0" fontAlgn="base" hangingPunct="0">
              <a:spcBef>
                <a:spcPct val="0"/>
              </a:spcBef>
              <a:spcAft>
                <a:spcPct val="0"/>
              </a:spcAft>
              <a:defRPr kumimoji="1" sz="2800" b="1">
                <a:solidFill>
                  <a:schemeClr val="tx1"/>
                </a:solidFill>
                <a:latin typeface="Tahoma" pitchFamily="34" charset="0"/>
                <a:ea typeface="新細明體" charset="-120"/>
              </a:defRPr>
            </a:lvl6pPr>
            <a:lvl7pPr marL="2971800" indent="-228600" eaLnBrk="0" fontAlgn="base" hangingPunct="0">
              <a:spcBef>
                <a:spcPct val="0"/>
              </a:spcBef>
              <a:spcAft>
                <a:spcPct val="0"/>
              </a:spcAft>
              <a:defRPr kumimoji="1" sz="2800" b="1">
                <a:solidFill>
                  <a:schemeClr val="tx1"/>
                </a:solidFill>
                <a:latin typeface="Tahoma" pitchFamily="34" charset="0"/>
                <a:ea typeface="新細明體" charset="-120"/>
              </a:defRPr>
            </a:lvl7pPr>
            <a:lvl8pPr marL="3429000" indent="-228600" eaLnBrk="0" fontAlgn="base" hangingPunct="0">
              <a:spcBef>
                <a:spcPct val="0"/>
              </a:spcBef>
              <a:spcAft>
                <a:spcPct val="0"/>
              </a:spcAft>
              <a:defRPr kumimoji="1" sz="2800" b="1">
                <a:solidFill>
                  <a:schemeClr val="tx1"/>
                </a:solidFill>
                <a:latin typeface="Tahoma" pitchFamily="34" charset="0"/>
                <a:ea typeface="新細明體" charset="-120"/>
              </a:defRPr>
            </a:lvl8pPr>
            <a:lvl9pPr marL="3886200" indent="-228600" eaLnBrk="0" fontAlgn="base" hangingPunct="0">
              <a:spcBef>
                <a:spcPct val="0"/>
              </a:spcBef>
              <a:spcAft>
                <a:spcPct val="0"/>
              </a:spcAft>
              <a:defRPr kumimoji="1" sz="2800" b="1">
                <a:solidFill>
                  <a:schemeClr val="tx1"/>
                </a:solidFill>
                <a:latin typeface="Tahoma" pitchFamily="34" charset="0"/>
                <a:ea typeface="新細明體" charset="-120"/>
              </a:defRPr>
            </a:lvl9pPr>
          </a:lstStyle>
          <a:p>
            <a:pPr eaLnBrk="1" hangingPunct="1">
              <a:defRPr/>
            </a:pPr>
            <a:endParaRPr lang="zh-TW" altLang="en-US" smtClean="0"/>
          </a:p>
        </p:txBody>
      </p:sp>
      <p:pic>
        <p:nvPicPr>
          <p:cNvPr id="12" name="Picture 25"/>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9563" y="549275"/>
            <a:ext cx="2484437"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6"/>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5875" y="6296025"/>
            <a:ext cx="6069013" cy="41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7"/>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6011863" y="6296025"/>
            <a:ext cx="2736850"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8"/>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675688" y="6296025"/>
            <a:ext cx="468312" cy="42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3885579"/>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openxmlformats.org/officeDocument/2006/relationships/hyperlink" Target="http://images.google.com.tw/imgres?imgurl=http://nknush.kh.edu.tw/~chunhui/left/image014.jpg&amp;imgrefurl=http://nknush.kh.edu.tw/~chunhui/left26.htm&amp;usg=__3LsmwG2xwhxQqfsuYRHRJxDJEX0=&amp;h=100&amp;w=148&amp;sz=5&amp;hl=zh-TW&amp;start=10&amp;um=1&amp;tbnid=3rhohzKVD8SKbM:&amp;tbnh=64&amp;tbnw=95&amp;prev=/images?q=K%E4%BB%96%E5%91%BD&amp;um=1&amp;hl=zh-TW&amp;sa=N" TargetMode="External"/><Relationship Id="rId3" Type="http://schemas.openxmlformats.org/officeDocument/2006/relationships/notesSlide" Target="../notesSlides/notesSlide30.xml"/><Relationship Id="rId7" Type="http://schemas.openxmlformats.org/officeDocument/2006/relationships/hyperlink" Target="http://images.google.com.tw/imgres?imgurl=http://www.zcjh.tpc.edu.tw/~student/medicine/img/ketamine.jpg&amp;imgrefurl=http://www.zcjh.tpc.edu.tw/~student/medicine/page5.html&amp;usg=__JFbuaelC2ESsQgN3tSm2CHy-w6U=&amp;h=135&amp;w=180&amp;sz=8&amp;hl=zh-TW&amp;start=7&amp;um=1&amp;tbnid=KfVkWtBVFtuKIM:&amp;tbnh=76&amp;tbnw=101&amp;prev=/images?q=K%E4%BB%96%E5%91%BD&amp;um=1&amp;hl=zh-TW&amp;sa=N" TargetMode="Externa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hyperlink" Target="http://images.google.com.tw/imgres?imgurl=http://big5.chinataiwan.org/gate/big5/2006.chinataiwan.org/web/img/1146120197502.bmp&amp;imgrefurl=http://big5.chinataiwan.org/web/webportal/W3799218/A247256.html&amp;usg=__fteEzTvI9rG3jKc8IQ65cEOR3Yg=&amp;h=240&amp;w=320&amp;sz=226&amp;hl=zh-TW&amp;start=3&amp;um=1&amp;tbnid=xVMuA9qnDpE-ZM:&amp;tbnh=89&amp;tbnw=118&amp;prev=/images?q=K%E4%BB%96%E5%91%BD&amp;um=1&amp;hl=zh-TW&amp;sa=N" TargetMode="External"/><Relationship Id="rId5" Type="http://schemas.openxmlformats.org/officeDocument/2006/relationships/hyperlink" Target="http://images.google.com.tw/imgres?imgurl=http://www.tnfsh.tn.edu.tw/military/poison/17%EF%BC%A6m2.jpg&amp;imgrefurl=http://www.tnfsh.tn.edu.tw/military/POISON.htm&amp;usg=__SRm_qHHySUw7jWQLJAyZyOamSkA=&amp;h=503&amp;w=701&amp;sz=18&amp;hl=zh-TW&amp;start=32&amp;um=1&amp;tbnid=F1Mb-aU5pgEOkM:&amp;tbnh=100&amp;tbnw=140&amp;prev=/images?q=FM2&amp;start=20&amp;ndsp=20&amp;um=1&amp;hl=zh-TW&amp;sa=N" TargetMode="External"/><Relationship Id="rId10" Type="http://schemas.openxmlformats.org/officeDocument/2006/relationships/hyperlink" Target="http://www.books.com.tw/products/0010426002" TargetMode="External"/><Relationship Id="rId4" Type="http://schemas.openxmlformats.org/officeDocument/2006/relationships/hyperlink" Target="http://www.books.com.tw/exep/pub_book.php?pubid=psychology" TargetMode="External"/><Relationship Id="rId9" Type="http://schemas.openxmlformats.org/officeDocument/2006/relationships/hyperlink" Target="http://images.google.com.tw/imgres?imgurl=http://www.cib.gov.tw/upload/NewKnowledgePic/NC_Pic2_835605154.jpg&amp;imgrefurl=http://www.cib.gov.tw/science/science01_5a.aspx?no=54&amp;usg=__eR6fmdvOCqusApMGu73AQuap2ds=&amp;h=168&amp;w=200&amp;sz=13&amp;hl=zh-TW&amp;start=14&amp;um=1&amp;tbnid=NrmKI9KjAvRtzM:&amp;tbnh=87&amp;tbnw=104&amp;prev=/images?q=K%E4%BB%96%E5%91%BD&amp;um=1&amp;hl=zh-TW&amp;sa=N" TargetMode="External"/></Relationships>
</file>

<file path=ppt/slides/_rels/slide31.xml.rels><?xml version="1.0" encoding="UTF-8" standalone="yes"?>
<Relationships xmlns="http://schemas.openxmlformats.org/package/2006/relationships"><Relationship Id="rId8" Type="http://schemas.openxmlformats.org/officeDocument/2006/relationships/tags" Target="../tags/tag4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slide" Target="slide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notesSlide" Target="../notesSlides/notesSlide31.xml"/><Relationship Id="rId5" Type="http://schemas.openxmlformats.org/officeDocument/2006/relationships/tags" Target="../tags/tag37.xml"/><Relationship Id="rId10" Type="http://schemas.openxmlformats.org/officeDocument/2006/relationships/slideLayout" Target="../slideLayouts/slideLayout7.xml"/><Relationship Id="rId4" Type="http://schemas.openxmlformats.org/officeDocument/2006/relationships/tags" Target="../tags/tag36.xml"/><Relationship Id="rId9" Type="http://schemas.openxmlformats.org/officeDocument/2006/relationships/tags" Target="../tags/tag4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075" name="Rectangle 4"/>
          <p:cNvSpPr>
            <a:spLocks noChangeArrowheads="1"/>
          </p:cNvSpPr>
          <p:nvPr/>
        </p:nvSpPr>
        <p:spPr bwMode="auto">
          <a:xfrm>
            <a:off x="1547664" y="2780928"/>
            <a:ext cx="6265068" cy="1080120"/>
          </a:xfrm>
          <a:prstGeom prst="roundRect">
            <a:avLst/>
          </a:prstGeom>
          <a:ln>
            <a:noFill/>
          </a:ln>
          <a:effectLst>
            <a:outerShdw blurRad="44450" dist="27940" dir="5400000" algn="ctr">
              <a:srgbClr val="000000">
                <a:alpha val="32000"/>
              </a:srgbClr>
            </a:outerShdw>
            <a:softEdge rad="127000"/>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vert="horz" lIns="91440" tIns="45720" rIns="91440" bIns="45720" rtlCol="0" anchor="ctr">
            <a:normAutofit/>
          </a:bodyPr>
          <a:lstStyle/>
          <a:p>
            <a:pPr algn="ctr"/>
            <a:r>
              <a:rPr lang="zh-TW" altLang="en-US" sz="4400" cap="all" spc="300" dirty="0">
                <a:ln w="900" cmpd="sng">
                  <a:solidFill>
                    <a:schemeClr val="accent6">
                      <a:lumMod val="50000"/>
                      <a:alpha val="55000"/>
                    </a:schemeClr>
                  </a:solidFill>
                  <a:prstDash val="solid"/>
                </a:ln>
                <a:gradFill>
                  <a:gsLst>
                    <a:gs pos="40000">
                      <a:schemeClr val="bg1"/>
                    </a:gs>
                    <a:gs pos="74000">
                      <a:srgbClr val="FFE07D"/>
                    </a:gs>
                    <a:gs pos="100000">
                      <a:schemeClr val="accent6">
                        <a:lumMod val="75000"/>
                      </a:schemeClr>
                    </a:gs>
                  </a:gsLst>
                  <a:lin ang="5400000" scaled="0"/>
                </a:gradFill>
                <a:effectLst>
                  <a:glow rad="63500">
                    <a:schemeClr val="accent6">
                      <a:satMod val="175000"/>
                      <a:alpha val="40000"/>
                    </a:schemeClr>
                  </a:glow>
                  <a:outerShdw blurRad="38100" dist="38100" dir="2700000" algn="tl">
                    <a:srgbClr val="000000">
                      <a:alpha val="43137"/>
                    </a:srgb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青少年成癮問題</a:t>
            </a:r>
            <a:endParaRPr lang="en-US" altLang="zh-TW" sz="4400" cap="all" spc="300" dirty="0">
              <a:ln w="900" cmpd="sng">
                <a:solidFill>
                  <a:schemeClr val="accent6">
                    <a:lumMod val="50000"/>
                    <a:alpha val="55000"/>
                  </a:schemeClr>
                </a:solidFill>
                <a:prstDash val="solid"/>
              </a:ln>
              <a:gradFill>
                <a:gsLst>
                  <a:gs pos="40000">
                    <a:schemeClr val="bg1"/>
                  </a:gs>
                  <a:gs pos="74000">
                    <a:srgbClr val="FFE07D"/>
                  </a:gs>
                  <a:gs pos="100000">
                    <a:schemeClr val="accent6">
                      <a:lumMod val="75000"/>
                    </a:schemeClr>
                  </a:gs>
                </a:gsLst>
                <a:lin ang="5400000" scaled="0"/>
              </a:gradFill>
              <a:effectLst>
                <a:glow rad="63500">
                  <a:schemeClr val="accent6">
                    <a:satMod val="175000"/>
                    <a:alpha val="40000"/>
                  </a:schemeClr>
                </a:glow>
                <a:outerShdw blurRad="38100" dist="38100" dir="2700000" algn="tl">
                  <a:srgbClr val="000000">
                    <a:alpha val="43137"/>
                  </a:srgb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2"/>
          <p:cNvSpPr>
            <a:spLocks noGrp="1" noChangeArrowheads="1"/>
          </p:cNvSpPr>
          <p:nvPr>
            <p:ph type="title" idx="4294967295"/>
          </p:nvPr>
        </p:nvSpPr>
        <p:spPr>
          <a:xfrm>
            <a:off x="827584" y="-27384"/>
            <a:ext cx="7543800" cy="954087"/>
          </a:xfrm>
        </p:spPr>
        <p:txBody>
          <a:bodyPr vert="horz" lIns="91440" tIns="45720" rIns="91440" bIns="45720" rtlCol="0" anchor="ctr">
            <a:normAutofit/>
          </a:bodyPr>
          <a:lstStyle/>
          <a:p>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醫學對成癮的診斷觀念</a:t>
            </a:r>
          </a:p>
        </p:txBody>
      </p:sp>
      <p:sp>
        <p:nvSpPr>
          <p:cNvPr id="12293" name="Rectangle 3"/>
          <p:cNvSpPr>
            <a:spLocks noGrp="1" noChangeArrowheads="1"/>
          </p:cNvSpPr>
          <p:nvPr>
            <p:ph type="body" idx="4294967295"/>
          </p:nvPr>
        </p:nvSpPr>
        <p:spPr>
          <a:xfrm>
            <a:off x="611560" y="1178699"/>
            <a:ext cx="7992888" cy="5149692"/>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持續使用</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當用量減少或中斷使用會有戒斷反應</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長時間大量使用</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反覆的想及無法控制藥物的使用</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每天的活動都以藥物的取得、使用、重新取得控制權為中心</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藥物的相關活動取代了其他社會、職業、休閒活動</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不顧身體或心理的損傷仍繼續使用藥</a:t>
            </a:r>
            <a:r>
              <a:rPr kumimoji="1" lang="zh-TW" altLang="en-US" sz="2400" b="1" dirty="0" smtClean="0">
                <a:solidFill>
                  <a:srgbClr val="659A2A"/>
                </a:solidFill>
                <a:latin typeface="微軟正黑體" panose="020B0604030504040204" pitchFamily="34" charset="-120"/>
                <a:ea typeface="微軟正黑體" panose="020B0604030504040204" pitchFamily="34" charset="-120"/>
              </a:rPr>
              <a:t>物</a:t>
            </a:r>
            <a:endParaRPr kumimoji="1" lang="zh-TW" altLang="en-US" sz="2400" b="1" dirty="0">
              <a:solidFill>
                <a:srgbClr val="659A2A"/>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293">
                                            <p:txEl>
                                              <p:pRg st="0" end="0"/>
                                            </p:txEl>
                                          </p:spTgt>
                                        </p:tgtEl>
                                        <p:attrNameLst>
                                          <p:attrName>style.visibility</p:attrName>
                                        </p:attrNameLst>
                                      </p:cBhvr>
                                      <p:to>
                                        <p:strVal val="visible"/>
                                      </p:to>
                                    </p:set>
                                    <p:animEffect transition="in" filter="fade">
                                      <p:cBhvr>
                                        <p:cTn id="7" dur="500"/>
                                        <p:tgtEl>
                                          <p:spTgt spid="1229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293">
                                            <p:txEl>
                                              <p:pRg st="1" end="1"/>
                                            </p:txEl>
                                          </p:spTgt>
                                        </p:tgtEl>
                                        <p:attrNameLst>
                                          <p:attrName>style.visibility</p:attrName>
                                        </p:attrNameLst>
                                      </p:cBhvr>
                                      <p:to>
                                        <p:strVal val="visible"/>
                                      </p:to>
                                    </p:set>
                                    <p:animEffect transition="in" filter="fade">
                                      <p:cBhvr>
                                        <p:cTn id="12" dur="500"/>
                                        <p:tgtEl>
                                          <p:spTgt spid="1229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293">
                                            <p:txEl>
                                              <p:pRg st="2" end="2"/>
                                            </p:txEl>
                                          </p:spTgt>
                                        </p:tgtEl>
                                        <p:attrNameLst>
                                          <p:attrName>style.visibility</p:attrName>
                                        </p:attrNameLst>
                                      </p:cBhvr>
                                      <p:to>
                                        <p:strVal val="visible"/>
                                      </p:to>
                                    </p:set>
                                    <p:animEffect transition="in" filter="fade">
                                      <p:cBhvr>
                                        <p:cTn id="17" dur="500"/>
                                        <p:tgtEl>
                                          <p:spTgt spid="1229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3">
                                            <p:txEl>
                                              <p:pRg st="3" end="3"/>
                                            </p:txEl>
                                          </p:spTgt>
                                        </p:tgtEl>
                                        <p:attrNameLst>
                                          <p:attrName>style.visibility</p:attrName>
                                        </p:attrNameLst>
                                      </p:cBhvr>
                                      <p:to>
                                        <p:strVal val="visible"/>
                                      </p:to>
                                    </p:set>
                                    <p:animEffect transition="in" filter="fade">
                                      <p:cBhvr>
                                        <p:cTn id="22" dur="500"/>
                                        <p:tgtEl>
                                          <p:spTgt spid="1229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293">
                                            <p:txEl>
                                              <p:pRg st="4" end="4"/>
                                            </p:txEl>
                                          </p:spTgt>
                                        </p:tgtEl>
                                        <p:attrNameLst>
                                          <p:attrName>style.visibility</p:attrName>
                                        </p:attrNameLst>
                                      </p:cBhvr>
                                      <p:to>
                                        <p:strVal val="visible"/>
                                      </p:to>
                                    </p:set>
                                    <p:animEffect transition="in" filter="fade">
                                      <p:cBhvr>
                                        <p:cTn id="27" dur="500"/>
                                        <p:tgtEl>
                                          <p:spTgt spid="1229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293">
                                            <p:txEl>
                                              <p:pRg st="5" end="5"/>
                                            </p:txEl>
                                          </p:spTgt>
                                        </p:tgtEl>
                                        <p:attrNameLst>
                                          <p:attrName>style.visibility</p:attrName>
                                        </p:attrNameLst>
                                      </p:cBhvr>
                                      <p:to>
                                        <p:strVal val="visible"/>
                                      </p:to>
                                    </p:set>
                                    <p:animEffect transition="in" filter="fade">
                                      <p:cBhvr>
                                        <p:cTn id="32" dur="500"/>
                                        <p:tgtEl>
                                          <p:spTgt spid="1229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293">
                                            <p:txEl>
                                              <p:pRg st="6" end="6"/>
                                            </p:txEl>
                                          </p:spTgt>
                                        </p:tgtEl>
                                        <p:attrNameLst>
                                          <p:attrName>style.visibility</p:attrName>
                                        </p:attrNameLst>
                                      </p:cBhvr>
                                      <p:to>
                                        <p:strVal val="visible"/>
                                      </p:to>
                                    </p:set>
                                    <p:animEffect transition="in" filter="fade">
                                      <p:cBhvr>
                                        <p:cTn id="37" dur="500"/>
                                        <p:tgtEl>
                                          <p:spTgt spid="1229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11266"/>
            <a:ext cx="8229600" cy="825446"/>
          </a:xfrm>
        </p:spPr>
        <p:txBody>
          <a:bodyPr vert="horz" lIns="91440" tIns="45720" rIns="91440" bIns="45720" rtlCol="0" anchor="ctr">
            <a:normAutofit/>
          </a:bodyPr>
          <a:lstStyle/>
          <a:p>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成癮的好發年齡：</a:t>
            </a:r>
            <a:r>
              <a:rPr kumimoji="1" lang="en-US" altLang="zh-TW"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8~20</a:t>
            </a:r>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歲</a:t>
            </a:r>
            <a:endParaRPr kumimoji="1" lang="en-US" altLang="zh-TW"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13315" name="Rectangle 3"/>
          <p:cNvSpPr>
            <a:spLocks noGrp="1" noChangeArrowheads="1"/>
          </p:cNvSpPr>
          <p:nvPr>
            <p:ph idx="1"/>
          </p:nvPr>
        </p:nvSpPr>
        <p:spPr>
          <a:xfrm>
            <a:off x="529208" y="1600200"/>
            <a:ext cx="8075240"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各種情緒、思考、行為的變化，都不要忘了有物質成癮（使用毒品）的可能</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成癮造成的精神疾病，包括類似精神病、憂鬱症、思考遲鈍、自傷自殺等。</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孩子「一定不可能碰到毒品」</a:t>
            </a:r>
            <a:r>
              <a:rPr kumimoji="1" lang="en-US" altLang="zh-TW" sz="2400" b="1" dirty="0">
                <a:solidFill>
                  <a:srgbClr val="659A2A"/>
                </a:solidFill>
                <a:latin typeface="微軟正黑體" panose="020B0604030504040204" pitchFamily="34" charset="-120"/>
                <a:ea typeface="微軟正黑體" panose="020B0604030504040204" pitchFamily="34" charset="-120"/>
              </a:rPr>
              <a:t>…</a:t>
            </a:r>
            <a:r>
              <a:rPr kumimoji="1" lang="zh-TW" altLang="en-US" sz="2400" b="1" dirty="0">
                <a:solidFill>
                  <a:srgbClr val="659A2A"/>
                </a:solidFill>
                <a:latin typeface="微軟正黑體" panose="020B0604030504040204" pitchFamily="34" charset="-120"/>
                <a:ea typeface="微軟正黑體" panose="020B0604030504040204" pitchFamily="34" charset="-120"/>
              </a:rPr>
              <a:t>你確定嗎？</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fade">
                                      <p:cBhvr>
                                        <p:cTn id="7" dur="500"/>
                                        <p:tgtEl>
                                          <p:spTgt spid="133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15">
                                            <p:txEl>
                                              <p:pRg st="1" end="1"/>
                                            </p:txEl>
                                          </p:spTgt>
                                        </p:tgtEl>
                                        <p:attrNameLst>
                                          <p:attrName>style.visibility</p:attrName>
                                        </p:attrNameLst>
                                      </p:cBhvr>
                                      <p:to>
                                        <p:strVal val="visible"/>
                                      </p:to>
                                    </p:set>
                                    <p:animEffect transition="in" filter="fade">
                                      <p:cBhvr>
                                        <p:cTn id="12" dur="500"/>
                                        <p:tgtEl>
                                          <p:spTgt spid="133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15">
                                            <p:txEl>
                                              <p:pRg st="2" end="2"/>
                                            </p:txEl>
                                          </p:spTgt>
                                        </p:tgtEl>
                                        <p:attrNameLst>
                                          <p:attrName>style.visibility</p:attrName>
                                        </p:attrNameLst>
                                      </p:cBhvr>
                                      <p:to>
                                        <p:strVal val="visible"/>
                                      </p:to>
                                    </p:set>
                                    <p:animEffect transition="in" filter="fade">
                                      <p:cBhvr>
                                        <p:cTn id="17" dur="500"/>
                                        <p:tgtEl>
                                          <p:spTgt spid="133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7544" y="0"/>
            <a:ext cx="8229600" cy="836712"/>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青少年的行為特性是？</a:t>
            </a:r>
          </a:p>
        </p:txBody>
      </p:sp>
      <p:sp>
        <p:nvSpPr>
          <p:cNvPr id="14339" name="Rectangle 3"/>
          <p:cNvSpPr>
            <a:spLocks noGrp="1" noChangeArrowheads="1"/>
          </p:cNvSpPr>
          <p:nvPr>
            <p:ph idx="1"/>
          </p:nvPr>
        </p:nvSpPr>
        <p:spPr>
          <a:xfrm>
            <a:off x="529208" y="1600200"/>
            <a:ext cx="8075240"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青少年的腦部正在發育，其特性就是衝動性高、尋求刺激、容易受同儕影響。這都讓藥物濫用的風險增高。</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青少年的腦部，從衝動面向比較強的一面，慢慢轉向理智面比較強的一面。決策、判斷、規劃、自我克制，這幾種功能都是在青少年期有快速的發展。</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500"/>
                                        <p:tgtEl>
                                          <p:spTgt spid="143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5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0"/>
            <a:ext cx="8229600" cy="908720"/>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成癮的腦中發生什麼事？</a:t>
            </a:r>
          </a:p>
        </p:txBody>
      </p:sp>
      <p:sp>
        <p:nvSpPr>
          <p:cNvPr id="15363" name="Rectangle 3"/>
          <p:cNvSpPr>
            <a:spLocks noGrp="1" noChangeArrowheads="1"/>
          </p:cNvSpPr>
          <p:nvPr>
            <p:ph idx="1"/>
          </p:nvPr>
        </p:nvSpPr>
        <p:spPr>
          <a:xfrm>
            <a:off x="539750" y="1196752"/>
            <a:ext cx="8070850" cy="5111973"/>
          </a:xfrm>
          <a:noFill/>
        </p:spPr>
        <p:txBody>
          <a:bodyPr vert="horz" lIns="91440" tIns="45720" rIns="91440" bIns="45720" rtlCol="0">
            <a:normAutofit fontScale="92500"/>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人的行為動機，在腦中受到多巴胺的調控。當行為受到鼓舞、感到愉悅，腦中的多巴胺在負責愉悅的腦區就會增高。青少年感到有興趣的事，例如運動、交朋友、聽音樂等等，都在愉悅的腦區中逐漸形成迴路。</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但藥物濫用所感受到的愉悅會非常高，因為藥物刺激多巴胺的釋放量已經達到超標，所以個案會變成無法在行動與克制的兩種力量拉扯中保持平衡，而傾向持續使用藥物的行為。</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時間一久，本來可以感覺到愉悅的其他行為，已經無法形成正常的迴路，而且「回不去了」。</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3">
                                            <p:txEl>
                                              <p:pRg st="1" end="1"/>
                                            </p:txEl>
                                          </p:spTgt>
                                        </p:tgtEl>
                                        <p:attrNameLst>
                                          <p:attrName>style.visibility</p:attrName>
                                        </p:attrNameLst>
                                      </p:cBhvr>
                                      <p:to>
                                        <p:strVal val="visible"/>
                                      </p:to>
                                    </p:set>
                                    <p:animEffect transition="in" filter="fade">
                                      <p:cBhvr>
                                        <p:cTn id="12" dur="500"/>
                                        <p:tgtEl>
                                          <p:spTgt spid="153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3">
                                            <p:txEl>
                                              <p:pRg st="2" end="2"/>
                                            </p:txEl>
                                          </p:spTgt>
                                        </p:tgtEl>
                                        <p:attrNameLst>
                                          <p:attrName>style.visibility</p:attrName>
                                        </p:attrNameLst>
                                      </p:cBhvr>
                                      <p:to>
                                        <p:strVal val="visible"/>
                                      </p:to>
                                    </p:set>
                                    <p:animEffect transition="in" filter="fade">
                                      <p:cBhvr>
                                        <p:cTn id="17" dur="500"/>
                                        <p:tgtEl>
                                          <p:spTgt spid="153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7544" y="0"/>
            <a:ext cx="8229600" cy="908720"/>
          </a:xfrm>
        </p:spPr>
        <p:txBody>
          <a:bodyPr vert="horz" lIns="91440" tIns="45720" rIns="91440" bIns="45720" rtlCol="0" anchor="ctr">
            <a:normAutofit/>
          </a:bodyPr>
          <a:lstStyle/>
          <a:p>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青少年的腦部與成人有何不同？</a:t>
            </a:r>
            <a:endParaRPr kumimoji="1" lang="en-US" altLang="zh-TW"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16387" name="Rectangle 3"/>
          <p:cNvSpPr>
            <a:spLocks noGrp="1" noChangeArrowheads="1"/>
          </p:cNvSpPr>
          <p:nvPr>
            <p:ph idx="1"/>
          </p:nvPr>
        </p:nvSpPr>
        <p:spPr>
          <a:xfrm>
            <a:off x="529208" y="1600200"/>
            <a:ext cx="8075240"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在青少年期，前額葉腦部尚未完全發育，與其他腦區的連結也尚未穩固。因此前額葉受影響時，有些腦功能容易受損，包括評估自身的處境、正確做出決策、控制自己的情感、控制自己的衝動等等。</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這個時期，就像車子已經有油門，但是還沒有煞車。</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5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3" name="Rectangle 2"/>
          <p:cNvSpPr>
            <a:spLocks noGrp="1" noChangeArrowheads="1"/>
          </p:cNvSpPr>
          <p:nvPr>
            <p:ph type="title" idx="4294967295"/>
          </p:nvPr>
        </p:nvSpPr>
        <p:spPr>
          <a:xfrm>
            <a:off x="395610" y="0"/>
            <a:ext cx="8424862" cy="836712"/>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成癮造成四個腦迴路改變</a:t>
            </a:r>
            <a:endParaRPr kumimoji="1" lang="en-US" altLang="zh-TW"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pic>
        <p:nvPicPr>
          <p:cNvPr id="17414" name="Picture 3" descr="AddictionLoop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864195"/>
            <a:ext cx="4216400" cy="544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 Box 5"/>
          <p:cNvSpPr txBox="1">
            <a:spLocks noChangeArrowheads="1"/>
          </p:cNvSpPr>
          <p:nvPr/>
        </p:nvSpPr>
        <p:spPr bwMode="auto">
          <a:xfrm>
            <a:off x="5004049" y="5661025"/>
            <a:ext cx="37444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None/>
            </a:pPr>
            <a:r>
              <a:rPr lang="en-US" altLang="zh-TW" sz="1600" b="0" dirty="0">
                <a:latin typeface="Arial" charset="0"/>
              </a:rPr>
              <a:t>Baler, </a:t>
            </a:r>
            <a:r>
              <a:rPr lang="en-US" altLang="zh-TW" sz="1600" b="0" dirty="0" err="1">
                <a:latin typeface="Arial" charset="0"/>
              </a:rPr>
              <a:t>Volkow</a:t>
            </a:r>
            <a:r>
              <a:rPr lang="en-US" altLang="zh-TW" sz="1600" b="0" dirty="0">
                <a:latin typeface="Arial" charset="0"/>
              </a:rPr>
              <a:t> et al, Trends </a:t>
            </a:r>
            <a:r>
              <a:rPr lang="en-US" altLang="zh-TW" sz="1600" b="0" dirty="0" err="1">
                <a:latin typeface="Arial" charset="0"/>
              </a:rPr>
              <a:t>Mol</a:t>
            </a:r>
            <a:r>
              <a:rPr lang="en-US" altLang="zh-TW" sz="1600" b="0" dirty="0">
                <a:latin typeface="Arial" charset="0"/>
              </a:rPr>
              <a:t> Med. 2006 Dec;12(12):559-66. NIDA, 2006</a:t>
            </a:r>
          </a:p>
        </p:txBody>
      </p:sp>
      <p:sp>
        <p:nvSpPr>
          <p:cNvPr id="17416" name="Text Box 6"/>
          <p:cNvSpPr txBox="1">
            <a:spLocks noChangeArrowheads="1"/>
          </p:cNvSpPr>
          <p:nvPr/>
        </p:nvSpPr>
        <p:spPr bwMode="auto">
          <a:xfrm>
            <a:off x="4932040" y="1484313"/>
            <a:ext cx="3995936"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42900" indent="-342900"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marL="457200" indent="-457200" eaLnBrk="1" hangingPunct="1">
              <a:spcBef>
                <a:spcPct val="50000"/>
              </a:spcBef>
              <a:buClrTx/>
              <a:buSzTx/>
              <a:buFont typeface="+mj-lt"/>
              <a:buAutoNum type="arabicPeriod"/>
            </a:pP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rPr>
              <a:t>（紅）預期得到獎賞、及快</a:t>
            </a:r>
            <a:r>
              <a:rPr lang="zh-TW" altLang="en-US"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樂 </a:t>
            </a:r>
            <a:endParaRPr lang="en-US" altLang="zh-TW" sz="20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eaLnBrk="1" hangingPunct="1">
              <a:spcBef>
                <a:spcPct val="50000"/>
              </a:spcBef>
              <a:buClrTx/>
              <a:buSzTx/>
              <a:buNone/>
            </a:pP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中</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rPr>
              <a:t>樞</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457200" indent="-457200" eaLnBrk="1" hangingPunct="1">
              <a:spcBef>
                <a:spcPct val="50000"/>
              </a:spcBef>
              <a:buClrTx/>
              <a:buSzTx/>
              <a:buFont typeface="+mj-lt"/>
              <a:buAutoNum type="arabicPeriod" startAt="2"/>
            </a:pP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rPr>
              <a:t>（紫）記憶與學習、及條件</a:t>
            </a:r>
            <a:r>
              <a:rPr lang="zh-TW" altLang="en-US"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反 </a:t>
            </a:r>
            <a:endParaRPr lang="en-US" altLang="zh-TW" sz="20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eaLnBrk="1" hangingPunct="1">
              <a:spcBef>
                <a:spcPct val="50000"/>
              </a:spcBef>
              <a:buClrTx/>
              <a:buSzTx/>
              <a:buNone/>
            </a:pP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射</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rPr>
              <a:t>中樞</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457200" indent="-457200" eaLnBrk="1" hangingPunct="1">
              <a:spcBef>
                <a:spcPct val="50000"/>
              </a:spcBef>
              <a:buClrTx/>
              <a:buSzTx/>
              <a:buFont typeface="+mj-lt"/>
              <a:buAutoNum type="arabicPeriod" startAt="3"/>
            </a:pP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rPr>
              <a:t>（綠）動機、生物本能、及</a:t>
            </a:r>
            <a:r>
              <a:rPr lang="zh-TW" altLang="en-US"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價</a:t>
            </a:r>
            <a:endParaRPr lang="en-US" altLang="zh-TW" sz="20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0" indent="0" eaLnBrk="1" hangingPunct="1">
              <a:spcBef>
                <a:spcPct val="50000"/>
              </a:spcBef>
              <a:buClrTx/>
              <a:buSzTx/>
              <a:buNone/>
            </a:pPr>
            <a:r>
              <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rPr>
              <a:t> </a:t>
            </a:r>
            <a:r>
              <a:rPr lang="en-US" altLang="zh-TW"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r>
              <a:rPr lang="zh-TW" altLang="en-US" sz="2000" dirty="0" smtClean="0">
                <a:solidFill>
                  <a:schemeClr val="tx1">
                    <a:lumMod val="65000"/>
                    <a:lumOff val="35000"/>
                  </a:schemeClr>
                </a:solidFill>
                <a:latin typeface="微軟正黑體" panose="020B0604030504040204" pitchFamily="34" charset="-120"/>
                <a:ea typeface="微軟正黑體" panose="020B0604030504040204" pitchFamily="34" charset="-120"/>
              </a:rPr>
              <a:t>值</a:t>
            </a: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rPr>
              <a:t>衡量中樞</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457200" indent="-457200" eaLnBrk="1" hangingPunct="1">
              <a:spcBef>
                <a:spcPct val="50000"/>
              </a:spcBef>
              <a:buClrTx/>
              <a:buSzTx/>
              <a:buFont typeface="+mj-lt"/>
              <a:buAutoNum type="arabicPeriod" startAt="4"/>
            </a:pPr>
            <a:r>
              <a:rPr lang="zh-TW" altLang="en-US" sz="2000" dirty="0">
                <a:solidFill>
                  <a:schemeClr val="tx1">
                    <a:lumMod val="65000"/>
                    <a:lumOff val="35000"/>
                  </a:schemeClr>
                </a:solidFill>
                <a:latin typeface="微軟正黑體" panose="020B0604030504040204" pitchFamily="34" charset="-120"/>
                <a:ea typeface="微軟正黑體" panose="020B0604030504040204" pitchFamily="34" charset="-120"/>
              </a:rPr>
              <a:t>（藍）認知控制中樞</a:t>
            </a:r>
            <a:endParaRPr lang="en-US" altLang="zh-TW" sz="20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500"/>
                                        <p:tgtEl>
                                          <p:spTgt spid="174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6"/>
                                        </p:tgtEl>
                                        <p:attrNameLst>
                                          <p:attrName>style.visibility</p:attrName>
                                        </p:attrNameLst>
                                      </p:cBhvr>
                                      <p:to>
                                        <p:strVal val="visible"/>
                                      </p:to>
                                    </p:set>
                                    <p:animEffect transition="in" filter="fade">
                                      <p:cBhvr>
                                        <p:cTn id="12" dur="500"/>
                                        <p:tgtEl>
                                          <p:spTgt spid="174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fade">
                                      <p:cBhvr>
                                        <p:cTn id="17" dur="5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6"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3568" y="147"/>
            <a:ext cx="7926387" cy="908573"/>
          </a:xfrm>
        </p:spPr>
        <p:txBody>
          <a:bodyPr vert="horz" lIns="91440" tIns="45720" rIns="91440" bIns="45720" rtlCol="0" anchor="ctr">
            <a:normAutofit/>
          </a:bodyPr>
          <a:lstStyle/>
          <a:p>
            <a:r>
              <a:rPr kumimoji="1" lang="en-US" altLang="zh-TW" sz="24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American Society of Addiction Medicine </a:t>
            </a:r>
            <a:r>
              <a:rPr kumimoji="1" lang="zh-TW" altLang="en-US" sz="24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根據六個面向評估成癮的嚴重程度及所需的治療強度：</a:t>
            </a:r>
          </a:p>
        </p:txBody>
      </p:sp>
      <p:sp>
        <p:nvSpPr>
          <p:cNvPr id="18435" name="Rectangle 3"/>
          <p:cNvSpPr>
            <a:spLocks noGrp="1" noChangeArrowheads="1"/>
          </p:cNvSpPr>
          <p:nvPr>
            <p:ph idx="1"/>
          </p:nvPr>
        </p:nvSpPr>
        <p:spPr>
          <a:xfrm>
            <a:off x="529208" y="1600200"/>
            <a:ext cx="8147248"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藥物過量及藥物戒斷的程度；</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合併身體疾病；</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合併情緒、行為、認知障礙；</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改變的動機；</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復發或持續使用的風險；</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環境的支持度（家庭、朋友、學校、司法系統）；</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Effect transition="in" filter="fade">
                                      <p:cBhvr>
                                        <p:cTn id="7" dur="500"/>
                                        <p:tgtEl>
                                          <p:spTgt spid="1843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1" end="1"/>
                                            </p:txEl>
                                          </p:spTgt>
                                        </p:tgtEl>
                                        <p:attrNameLst>
                                          <p:attrName>style.visibility</p:attrName>
                                        </p:attrNameLst>
                                      </p:cBhvr>
                                      <p:to>
                                        <p:strVal val="visible"/>
                                      </p:to>
                                    </p:set>
                                    <p:animEffect transition="in" filter="fade">
                                      <p:cBhvr>
                                        <p:cTn id="12" dur="500"/>
                                        <p:tgtEl>
                                          <p:spTgt spid="1843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fade">
                                      <p:cBhvr>
                                        <p:cTn id="17" dur="500"/>
                                        <p:tgtEl>
                                          <p:spTgt spid="1843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5">
                                            <p:txEl>
                                              <p:pRg st="3" end="3"/>
                                            </p:txEl>
                                          </p:spTgt>
                                        </p:tgtEl>
                                        <p:attrNameLst>
                                          <p:attrName>style.visibility</p:attrName>
                                        </p:attrNameLst>
                                      </p:cBhvr>
                                      <p:to>
                                        <p:strVal val="visible"/>
                                      </p:to>
                                    </p:set>
                                    <p:animEffect transition="in" filter="fade">
                                      <p:cBhvr>
                                        <p:cTn id="22" dur="500"/>
                                        <p:tgtEl>
                                          <p:spTgt spid="1843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5">
                                            <p:txEl>
                                              <p:pRg st="4" end="4"/>
                                            </p:txEl>
                                          </p:spTgt>
                                        </p:tgtEl>
                                        <p:attrNameLst>
                                          <p:attrName>style.visibility</p:attrName>
                                        </p:attrNameLst>
                                      </p:cBhvr>
                                      <p:to>
                                        <p:strVal val="visible"/>
                                      </p:to>
                                    </p:set>
                                    <p:animEffect transition="in" filter="fade">
                                      <p:cBhvr>
                                        <p:cTn id="27" dur="500"/>
                                        <p:tgtEl>
                                          <p:spTgt spid="1843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5">
                                            <p:txEl>
                                              <p:pRg st="5" end="5"/>
                                            </p:txEl>
                                          </p:spTgt>
                                        </p:tgtEl>
                                        <p:attrNameLst>
                                          <p:attrName>style.visibility</p:attrName>
                                        </p:attrNameLst>
                                      </p:cBhvr>
                                      <p:to>
                                        <p:strVal val="visible"/>
                                      </p:to>
                                    </p:set>
                                    <p:animEffect transition="in" filter="fade">
                                      <p:cBhvr>
                                        <p:cTn id="32" dur="500"/>
                                        <p:tgtEl>
                                          <p:spTgt spid="1843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7544" y="0"/>
            <a:ext cx="8229600" cy="836712"/>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年輕人為何去嘗試菸、酒、成癮藥物？</a:t>
            </a:r>
          </a:p>
        </p:txBody>
      </p:sp>
      <p:sp>
        <p:nvSpPr>
          <p:cNvPr id="19459" name="Rectangle 3"/>
          <p:cNvSpPr>
            <a:spLocks noGrp="1" noChangeArrowheads="1"/>
          </p:cNvSpPr>
          <p:nvPr>
            <p:ph idx="1"/>
          </p:nvPr>
        </p:nvSpPr>
        <p:spPr>
          <a:xfrm>
            <a:off x="529208" y="1600200"/>
            <a:ext cx="8147248"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en-US" altLang="zh-TW" sz="2400" b="1" dirty="0">
                <a:solidFill>
                  <a:srgbClr val="659A2A"/>
                </a:solidFill>
                <a:latin typeface="微軟正黑體" panose="020B0604030504040204" pitchFamily="34" charset="-120"/>
                <a:ea typeface="微軟正黑體" panose="020B0604030504040204" pitchFamily="34" charset="-120"/>
              </a:rPr>
              <a:t>1.</a:t>
            </a:r>
            <a:r>
              <a:rPr kumimoji="1" lang="zh-TW" altLang="en-US" sz="2400" b="1" dirty="0">
                <a:solidFill>
                  <a:srgbClr val="659A2A"/>
                </a:solidFill>
                <a:latin typeface="微軟正黑體" panose="020B0604030504040204" pitchFamily="34" charset="-120"/>
                <a:ea typeface="微軟正黑體" panose="020B0604030504040204" pitchFamily="34" charset="-120"/>
              </a:rPr>
              <a:t>為了融入朋友圈；</a:t>
            </a:r>
          </a:p>
          <a:p>
            <a:pPr>
              <a:lnSpc>
                <a:spcPct val="150000"/>
              </a:lnSpc>
              <a:buFont typeface="Wingdings" panose="05000000000000000000" pitchFamily="2" charset="2"/>
              <a:buChar char="l"/>
            </a:pPr>
            <a:r>
              <a:rPr kumimoji="1" lang="en-US" altLang="zh-TW" sz="2400" b="1" dirty="0">
                <a:solidFill>
                  <a:srgbClr val="659A2A"/>
                </a:solidFill>
                <a:latin typeface="微軟正黑體" panose="020B0604030504040204" pitchFamily="34" charset="-120"/>
                <a:ea typeface="微軟正黑體" panose="020B0604030504040204" pitchFamily="34" charset="-120"/>
              </a:rPr>
              <a:t>2.</a:t>
            </a:r>
            <a:r>
              <a:rPr kumimoji="1" lang="zh-TW" altLang="en-US" sz="2400" b="1" dirty="0">
                <a:solidFill>
                  <a:srgbClr val="659A2A"/>
                </a:solidFill>
                <a:latin typeface="微軟正黑體" panose="020B0604030504040204" pitchFamily="34" charset="-120"/>
                <a:ea typeface="微軟正黑體" panose="020B0604030504040204" pitchFamily="34" charset="-120"/>
              </a:rPr>
              <a:t>為了享受快感；</a:t>
            </a:r>
          </a:p>
          <a:p>
            <a:pPr>
              <a:lnSpc>
                <a:spcPct val="150000"/>
              </a:lnSpc>
              <a:buFont typeface="Wingdings" panose="05000000000000000000" pitchFamily="2" charset="2"/>
              <a:buChar char="l"/>
            </a:pPr>
            <a:r>
              <a:rPr kumimoji="1" lang="en-US" altLang="zh-TW" sz="2400" b="1" dirty="0">
                <a:solidFill>
                  <a:srgbClr val="659A2A"/>
                </a:solidFill>
                <a:latin typeface="微軟正黑體" panose="020B0604030504040204" pitchFamily="34" charset="-120"/>
                <a:ea typeface="微軟正黑體" panose="020B0604030504040204" pitchFamily="34" charset="-120"/>
              </a:rPr>
              <a:t>3.</a:t>
            </a:r>
            <a:r>
              <a:rPr kumimoji="1" lang="zh-TW" altLang="en-US" sz="2400" b="1" dirty="0">
                <a:solidFill>
                  <a:srgbClr val="659A2A"/>
                </a:solidFill>
                <a:latin typeface="微軟正黑體" panose="020B0604030504040204" pitchFamily="34" charset="-120"/>
                <a:ea typeface="微軟正黑體" panose="020B0604030504040204" pitchFamily="34" charset="-120"/>
              </a:rPr>
              <a:t>為了逃離低潮；</a:t>
            </a:r>
          </a:p>
          <a:p>
            <a:pPr>
              <a:lnSpc>
                <a:spcPct val="150000"/>
              </a:lnSpc>
              <a:buFont typeface="Wingdings" panose="05000000000000000000" pitchFamily="2" charset="2"/>
              <a:buChar char="l"/>
            </a:pPr>
            <a:r>
              <a:rPr kumimoji="1" lang="en-US" altLang="zh-TW" sz="2400" b="1" dirty="0">
                <a:solidFill>
                  <a:srgbClr val="659A2A"/>
                </a:solidFill>
                <a:latin typeface="微軟正黑體" panose="020B0604030504040204" pitchFamily="34" charset="-120"/>
                <a:ea typeface="微軟正黑體" panose="020B0604030504040204" pitchFamily="34" charset="-120"/>
              </a:rPr>
              <a:t>4.</a:t>
            </a:r>
            <a:r>
              <a:rPr kumimoji="1" lang="zh-TW" altLang="en-US" sz="2400" b="1" dirty="0">
                <a:solidFill>
                  <a:srgbClr val="659A2A"/>
                </a:solidFill>
                <a:latin typeface="微軟正黑體" panose="020B0604030504040204" pitchFamily="34" charset="-120"/>
                <a:ea typeface="微軟正黑體" panose="020B0604030504040204" pitchFamily="34" charset="-120"/>
              </a:rPr>
              <a:t>為了表現卓越；</a:t>
            </a:r>
          </a:p>
          <a:p>
            <a:pPr>
              <a:lnSpc>
                <a:spcPct val="150000"/>
              </a:lnSpc>
              <a:buFont typeface="Wingdings" panose="05000000000000000000" pitchFamily="2" charset="2"/>
              <a:buChar char="l"/>
            </a:pPr>
            <a:r>
              <a:rPr kumimoji="1" lang="en-US" altLang="zh-TW" sz="2400" b="1" dirty="0">
                <a:solidFill>
                  <a:srgbClr val="659A2A"/>
                </a:solidFill>
                <a:latin typeface="微軟正黑體" panose="020B0604030504040204" pitchFamily="34" charset="-120"/>
                <a:ea typeface="微軟正黑體" panose="020B0604030504040204" pitchFamily="34" charset="-120"/>
              </a:rPr>
              <a:t>5.</a:t>
            </a:r>
            <a:r>
              <a:rPr kumimoji="1" lang="zh-TW" altLang="en-US" sz="2400" b="1" dirty="0">
                <a:solidFill>
                  <a:srgbClr val="659A2A"/>
                </a:solidFill>
                <a:latin typeface="微軟正黑體" panose="020B0604030504040204" pitchFamily="34" charset="-120"/>
                <a:ea typeface="微軟正黑體" panose="020B0604030504040204" pitchFamily="34" charset="-120"/>
              </a:rPr>
              <a:t>好奇勇於嘗試。</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fade">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fade">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fade">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fade">
                                      <p:cBhvr>
                                        <p:cTn id="27" dur="500"/>
                                        <p:tgtEl>
                                          <p:spTgt spid="1945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7544" y="0"/>
            <a:ext cx="8229600" cy="908720"/>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大麻是否可能成癮？</a:t>
            </a:r>
          </a:p>
        </p:txBody>
      </p:sp>
      <p:sp>
        <p:nvSpPr>
          <p:cNvPr id="20483" name="Rectangle 3"/>
          <p:cNvSpPr>
            <a:spLocks noGrp="1" noChangeArrowheads="1"/>
          </p:cNvSpPr>
          <p:nvPr>
            <p:ph idx="1"/>
          </p:nvPr>
        </p:nvSpPr>
        <p:spPr>
          <a:xfrm>
            <a:off x="529208" y="1600200"/>
            <a:ext cx="8075240"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當然。即使目前美國熱烈討論大麻合法化的議題，科學家仍然擔心此類藥物濫用增加的問題。青少年使用大麻，可能影響腦部發育、降低智能、影響行車安全。</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就像菸、酒一樣，不管有無合法，成癮以及對健康的危害是無庸置疑的。合法化對於治療的影響是，以非自願案主接受治療的方式更加不可能，個案的復原機率更低。</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Effect transition="in" filter="fade">
                                      <p:cBhvr>
                                        <p:cTn id="7" dur="500"/>
                                        <p:tgtEl>
                                          <p:spTgt spid="20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483">
                                            <p:txEl>
                                              <p:pRg st="1" end="1"/>
                                            </p:txEl>
                                          </p:spTgt>
                                        </p:tgtEl>
                                        <p:attrNameLst>
                                          <p:attrName>style.visibility</p:attrName>
                                        </p:attrNameLst>
                                      </p:cBhvr>
                                      <p:to>
                                        <p:strVal val="visible"/>
                                      </p:to>
                                    </p:set>
                                    <p:animEffect transition="in" filter="fade">
                                      <p:cBhvr>
                                        <p:cTn id="12" dur="5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0"/>
            <a:ext cx="8229600" cy="836712"/>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其他哪些精神疾病與藥物濫用有關？</a:t>
            </a:r>
          </a:p>
        </p:txBody>
      </p:sp>
      <p:sp>
        <p:nvSpPr>
          <p:cNvPr id="21507" name="Rectangle 3"/>
          <p:cNvSpPr>
            <a:spLocks noGrp="1" noChangeArrowheads="1"/>
          </p:cNvSpPr>
          <p:nvPr>
            <p:ph idx="1"/>
          </p:nvPr>
        </p:nvSpPr>
        <p:spPr>
          <a:xfrm>
            <a:off x="374848" y="1556792"/>
            <a:ext cx="8229600"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憂鬱、焦慮、學習障礙、品行疾患合併出現</a:t>
            </a:r>
            <a:r>
              <a:rPr kumimoji="1" lang="zh-TW" altLang="en-US" sz="2400" b="1" dirty="0" smtClean="0">
                <a:solidFill>
                  <a:srgbClr val="659A2A"/>
                </a:solidFill>
                <a:latin typeface="微軟正黑體" panose="020B0604030504040204" pitchFamily="34" charset="-120"/>
                <a:ea typeface="微軟正黑體" panose="020B0604030504040204" pitchFamily="34" charset="-120"/>
              </a:rPr>
              <a:t>，會</a:t>
            </a:r>
            <a:r>
              <a:rPr kumimoji="1" lang="zh-TW" altLang="en-US" sz="2400" b="1" dirty="0">
                <a:solidFill>
                  <a:srgbClr val="659A2A"/>
                </a:solidFill>
                <a:latin typeface="微軟正黑體" panose="020B0604030504040204" pitchFamily="34" charset="-120"/>
                <a:ea typeface="微軟正黑體" panose="020B0604030504040204" pitchFamily="34" charset="-120"/>
              </a:rPr>
              <a:t>讓疾病較難診斷，且可能加重這些問題。</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藥物性精神病：如安非他命造成類似思覺失調症的精神病、愷他命造成夢遊、僵呆等行為異常。</a:t>
            </a:r>
            <a:endParaRPr kumimoji="1" lang="en-US" altLang="zh-TW" sz="2400" b="1" dirty="0">
              <a:solidFill>
                <a:srgbClr val="659A2A"/>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500"/>
                                        <p:tgtEl>
                                          <p:spTgt spid="215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fade">
                                      <p:cBhvr>
                                        <p:cTn id="12"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15202" name="Rectangle 2"/>
          <p:cNvSpPr>
            <a:spLocks noGrp="1" noChangeArrowheads="1"/>
          </p:cNvSpPr>
          <p:nvPr>
            <p:ph type="title" idx="4294967295"/>
          </p:nvPr>
        </p:nvSpPr>
        <p:spPr>
          <a:xfrm>
            <a:off x="827584" y="1"/>
            <a:ext cx="7543800" cy="908720"/>
          </a:xfrm>
        </p:spPr>
        <p:txBody>
          <a:bodyPr vert="horz" lIns="91440" tIns="45720" rIns="91440" bIns="45720" rtlCol="0" anchor="ctr">
            <a:normAutofit/>
          </a:bodyPr>
          <a:lstStyle/>
          <a:p>
            <a:r>
              <a:rPr kumimoji="1" lang="zh-TW" altLang="en-US" sz="3200" b="1" cap="all" dirty="0" smtClean="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大 綱</a:t>
            </a:r>
            <a:endPar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4099" name="Rectangle 3"/>
          <p:cNvSpPr>
            <a:spLocks noGrp="1" noChangeArrowheads="1"/>
          </p:cNvSpPr>
          <p:nvPr>
            <p:ph type="body" idx="4294967295"/>
          </p:nvPr>
        </p:nvSpPr>
        <p:spPr>
          <a:xfrm>
            <a:off x="504056" y="1196752"/>
            <a:ext cx="8172400" cy="4968552"/>
          </a:xfrm>
          <a:noFill/>
        </p:spPr>
        <p:txBody>
          <a:bodyPr>
            <a:noAutofit/>
          </a:bodyPr>
          <a:lstStyle/>
          <a:p>
            <a:pPr marL="0" indent="0">
              <a:lnSpc>
                <a:spcPct val="200000"/>
              </a:lnSpc>
              <a:buSzTx/>
              <a:buNone/>
            </a:pPr>
            <a:r>
              <a:rPr kumimoji="1" lang="zh-TW" altLang="en-US" sz="2400" b="1" dirty="0">
                <a:solidFill>
                  <a:srgbClr val="659A2A"/>
                </a:solidFill>
                <a:latin typeface="微軟正黑體" panose="020B0604030504040204" pitchFamily="34" charset="-120"/>
                <a:ea typeface="微軟正黑體" panose="020B0604030504040204" pitchFamily="34" charset="-120"/>
              </a:rPr>
              <a:t>第一部份：成長與成癮：青春期的特殊議題</a:t>
            </a:r>
          </a:p>
          <a:p>
            <a:pPr marL="571500" indent="-514350">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苦澀的成長：青春期發展與腦部發育</a:t>
            </a:r>
          </a:p>
          <a:p>
            <a:pPr marL="571500" indent="-514350">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物質成癮的腦部與行為變化</a:t>
            </a:r>
          </a:p>
          <a:p>
            <a:pPr marL="0" indent="0">
              <a:lnSpc>
                <a:spcPct val="150000"/>
              </a:lnSpc>
              <a:buSzTx/>
              <a:buNone/>
            </a:pPr>
            <a:r>
              <a:rPr kumimoji="1" lang="zh-TW" altLang="en-US" sz="2400" b="1" dirty="0">
                <a:solidFill>
                  <a:srgbClr val="659A2A"/>
                </a:solidFill>
                <a:latin typeface="微軟正黑體" panose="020B0604030504040204" pitchFamily="34" charset="-120"/>
                <a:ea typeface="微軟正黑體" panose="020B0604030504040204" pitchFamily="34" charset="-120"/>
              </a:rPr>
              <a:t>第二部分：確認成癮以及衍伸的各種問題</a:t>
            </a:r>
          </a:p>
          <a:p>
            <a:pPr marL="571500" lvl="1" indent="-514350">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青少年成癮問題的辨識</a:t>
            </a:r>
          </a:p>
          <a:p>
            <a:pPr marL="571500" lvl="1" indent="-514350">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家長常問的成癮問題</a:t>
            </a:r>
          </a:p>
          <a:p>
            <a:pPr marL="0" indent="0" eaLnBrk="1" hangingPunct="1">
              <a:lnSpc>
                <a:spcPct val="150000"/>
              </a:lnSpc>
              <a:buSzTx/>
              <a:buNone/>
            </a:pPr>
            <a:r>
              <a:rPr kumimoji="1" lang="zh-TW" altLang="en-US" sz="2400" b="1" dirty="0">
                <a:solidFill>
                  <a:srgbClr val="659A2A"/>
                </a:solidFill>
                <a:latin typeface="微軟正黑體" panose="020B0604030504040204" pitchFamily="34" charset="-120"/>
                <a:ea typeface="微軟正黑體" panose="020B0604030504040204" pitchFamily="34" charset="-120"/>
              </a:rPr>
              <a:t>第三部分：與青少年溝通</a:t>
            </a:r>
          </a:p>
          <a:p>
            <a:pPr marL="571500" lvl="1" indent="-514350">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問題評估與轉介</a:t>
            </a:r>
          </a:p>
          <a:p>
            <a:pPr marL="571500" lvl="1" indent="-514350">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治療原則</a:t>
            </a:r>
          </a:p>
          <a:p>
            <a:pPr marL="571500" lvl="1" indent="-514350">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成癮醫療服務現況</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fade">
                                      <p:cBhvr>
                                        <p:cTn id="17" dur="500"/>
                                        <p:tgtEl>
                                          <p:spTgt spid="409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fade">
                                      <p:cBhvr>
                                        <p:cTn id="22" dur="500"/>
                                        <p:tgtEl>
                                          <p:spTgt spid="4099">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099">
                                            <p:txEl>
                                              <p:pRg st="4" end="4"/>
                                            </p:txEl>
                                          </p:spTgt>
                                        </p:tgtEl>
                                        <p:attrNameLst>
                                          <p:attrName>style.visibility</p:attrName>
                                        </p:attrNameLst>
                                      </p:cBhvr>
                                      <p:to>
                                        <p:strVal val="visible"/>
                                      </p:to>
                                    </p:set>
                                    <p:animEffect transition="in" filter="fade">
                                      <p:cBhvr>
                                        <p:cTn id="25" dur="500"/>
                                        <p:tgtEl>
                                          <p:spTgt spid="4099">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099">
                                            <p:txEl>
                                              <p:pRg st="5" end="5"/>
                                            </p:txEl>
                                          </p:spTgt>
                                        </p:tgtEl>
                                        <p:attrNameLst>
                                          <p:attrName>style.visibility</p:attrName>
                                        </p:attrNameLst>
                                      </p:cBhvr>
                                      <p:to>
                                        <p:strVal val="visible"/>
                                      </p:to>
                                    </p:set>
                                    <p:animEffect transition="in" filter="fade">
                                      <p:cBhvr>
                                        <p:cTn id="28" dur="500"/>
                                        <p:tgtEl>
                                          <p:spTgt spid="4099">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099">
                                            <p:txEl>
                                              <p:pRg st="6" end="6"/>
                                            </p:txEl>
                                          </p:spTgt>
                                        </p:tgtEl>
                                        <p:attrNameLst>
                                          <p:attrName>style.visibility</p:attrName>
                                        </p:attrNameLst>
                                      </p:cBhvr>
                                      <p:to>
                                        <p:strVal val="visible"/>
                                      </p:to>
                                    </p:set>
                                    <p:animEffect transition="in" filter="fade">
                                      <p:cBhvr>
                                        <p:cTn id="33" dur="500"/>
                                        <p:tgtEl>
                                          <p:spTgt spid="4099">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99">
                                            <p:txEl>
                                              <p:pRg st="7" end="7"/>
                                            </p:txEl>
                                          </p:spTgt>
                                        </p:tgtEl>
                                        <p:attrNameLst>
                                          <p:attrName>style.visibility</p:attrName>
                                        </p:attrNameLst>
                                      </p:cBhvr>
                                      <p:to>
                                        <p:strVal val="visible"/>
                                      </p:to>
                                    </p:set>
                                    <p:animEffect transition="in" filter="fade">
                                      <p:cBhvr>
                                        <p:cTn id="36" dur="500"/>
                                        <p:tgtEl>
                                          <p:spTgt spid="4099">
                                            <p:txEl>
                                              <p:pRg st="7" end="7"/>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99">
                                            <p:txEl>
                                              <p:pRg st="8" end="8"/>
                                            </p:txEl>
                                          </p:spTgt>
                                        </p:tgtEl>
                                        <p:attrNameLst>
                                          <p:attrName>style.visibility</p:attrName>
                                        </p:attrNameLst>
                                      </p:cBhvr>
                                      <p:to>
                                        <p:strVal val="visible"/>
                                      </p:to>
                                    </p:set>
                                    <p:animEffect transition="in" filter="fade">
                                      <p:cBhvr>
                                        <p:cTn id="39" dur="500"/>
                                        <p:tgtEl>
                                          <p:spTgt spid="4099">
                                            <p:txEl>
                                              <p:pRg st="8" end="8"/>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099">
                                            <p:txEl>
                                              <p:pRg st="9" end="9"/>
                                            </p:txEl>
                                          </p:spTgt>
                                        </p:tgtEl>
                                        <p:attrNameLst>
                                          <p:attrName>style.visibility</p:attrName>
                                        </p:attrNameLst>
                                      </p:cBhvr>
                                      <p:to>
                                        <p:strVal val="visible"/>
                                      </p:to>
                                    </p:set>
                                    <p:animEffect transition="in" filter="fade">
                                      <p:cBhvr>
                                        <p:cTn id="42" dur="500"/>
                                        <p:tgtEl>
                                          <p:spTgt spid="409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67544" y="0"/>
            <a:ext cx="8229600" cy="908720"/>
          </a:xfrm>
        </p:spPr>
        <p:txBody>
          <a:bodyPr vert="horz" lIns="91440" tIns="45720" rIns="91440" bIns="45720" rtlCol="0" anchor="ctr">
            <a:normAutofit/>
          </a:bodyPr>
          <a:lstStyle/>
          <a:p>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哪些徵兆可以看出青少年藥物濫用？</a:t>
            </a:r>
          </a:p>
        </p:txBody>
      </p:sp>
      <p:sp>
        <p:nvSpPr>
          <p:cNvPr id="22531" name="Rectangle 3"/>
          <p:cNvSpPr>
            <a:spLocks noGrp="1" noChangeArrowheads="1"/>
          </p:cNvSpPr>
          <p:nvPr>
            <p:ph idx="1"/>
          </p:nvPr>
        </p:nvSpPr>
        <p:spPr>
          <a:xfrm>
            <a:off x="529208" y="1600200"/>
            <a:ext cx="8075240"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行為舉止跟以前不一樣，也找不到原因，就有可能。例如變孤僻、常常很疲勞、憂鬱、對人有敵意等。其他例如：同儕關係改變；不再喜歡打扮，不愛乾淨；學業退步；常缺課蹺課；喜愛的活動都沒做了；飲食及睡眠習慣改變；與家人朋友關係惡化等。</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fade">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67544" y="0"/>
            <a:ext cx="8229600" cy="836712"/>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男女治療重點是否不同？</a:t>
            </a:r>
          </a:p>
        </p:txBody>
      </p:sp>
      <p:sp>
        <p:nvSpPr>
          <p:cNvPr id="23555" name="Rectangle 3"/>
          <p:cNvSpPr>
            <a:spLocks noGrp="1" noChangeArrowheads="1"/>
          </p:cNvSpPr>
          <p:nvPr>
            <p:ph idx="1"/>
          </p:nvPr>
        </p:nvSpPr>
        <p:spPr>
          <a:xfrm>
            <a:off x="529208" y="1600200"/>
            <a:ext cx="8147248"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女孩子要多注意有無憂鬱、曾遭到虐待或性侵害；</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男孩子可能要注意合併品行疾患、學習障礙，與周圍環境互動很糟等，也要處理相關法律問題。</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fade">
                                      <p:cBhvr>
                                        <p:cTn id="7" dur="500"/>
                                        <p:tgtEl>
                                          <p:spTgt spid="235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Effect transition="in" filter="fade">
                                      <p:cBhvr>
                                        <p:cTn id="12" dur="500"/>
                                        <p:tgtEl>
                                          <p:spTgt spid="235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7544" y="0"/>
            <a:ext cx="8229600" cy="836712"/>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司法系統可以扮演什麼角色？</a:t>
            </a:r>
          </a:p>
        </p:txBody>
      </p:sp>
      <p:sp>
        <p:nvSpPr>
          <p:cNvPr id="24579" name="Rectangle 3"/>
          <p:cNvSpPr>
            <a:spLocks noGrp="1" noChangeArrowheads="1"/>
          </p:cNvSpPr>
          <p:nvPr>
            <p:ph idx="1"/>
          </p:nvPr>
        </p:nvSpPr>
        <p:spPr>
          <a:xfrm>
            <a:off x="529208" y="1600200"/>
            <a:ext cx="8075240"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促進及早接受治療。</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美國的統計資料顯示，青少年虞犯中，約有</a:t>
            </a:r>
            <a:r>
              <a:rPr kumimoji="1" lang="en-US" altLang="zh-TW" sz="2400" b="1" dirty="0">
                <a:solidFill>
                  <a:srgbClr val="659A2A"/>
                </a:solidFill>
                <a:latin typeface="微軟正黑體" panose="020B0604030504040204" pitchFamily="34" charset="-120"/>
                <a:ea typeface="微軟正黑體" panose="020B0604030504040204" pitchFamily="34" charset="-120"/>
              </a:rPr>
              <a:t>1/2</a:t>
            </a:r>
            <a:r>
              <a:rPr kumimoji="1" lang="zh-TW" altLang="en-US" sz="2400" b="1" dirty="0">
                <a:solidFill>
                  <a:srgbClr val="659A2A"/>
                </a:solidFill>
                <a:latin typeface="微軟正黑體" panose="020B0604030504040204" pitchFamily="34" charset="-120"/>
                <a:ea typeface="微軟正黑體" panose="020B0604030504040204" pitchFamily="34" charset="-120"/>
              </a:rPr>
              <a:t>有藥物濫用的問題。</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fade">
                                      <p:cBhvr>
                                        <p:cTn id="7" dur="500"/>
                                        <p:tgtEl>
                                          <p:spTgt spid="24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579">
                                            <p:txEl>
                                              <p:pRg st="1" end="1"/>
                                            </p:txEl>
                                          </p:spTgt>
                                        </p:tgtEl>
                                        <p:attrNameLst>
                                          <p:attrName>style.visibility</p:attrName>
                                        </p:attrNameLst>
                                      </p:cBhvr>
                                      <p:to>
                                        <p:strVal val="visible"/>
                                      </p:to>
                                    </p:set>
                                    <p:animEffect transition="in" filter="fade">
                                      <p:cBhvr>
                                        <p:cTn id="12" dur="500"/>
                                        <p:tgtEl>
                                          <p:spTgt spid="245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4" name="Rectangle 2"/>
          <p:cNvSpPr>
            <a:spLocks noGrp="1" noChangeArrowheads="1"/>
          </p:cNvSpPr>
          <p:nvPr>
            <p:ph type="title" idx="4294967295"/>
          </p:nvPr>
        </p:nvSpPr>
        <p:spPr>
          <a:xfrm>
            <a:off x="877888" y="1"/>
            <a:ext cx="7543800" cy="836712"/>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不肯接受治療怎麼辦？</a:t>
            </a:r>
          </a:p>
        </p:txBody>
      </p:sp>
      <p:sp>
        <p:nvSpPr>
          <p:cNvPr id="25605" name="Rectangle 3"/>
          <p:cNvSpPr>
            <a:spLocks noGrp="1" noChangeArrowheads="1"/>
          </p:cNvSpPr>
          <p:nvPr>
            <p:ph type="body" idx="4294967295"/>
          </p:nvPr>
        </p:nvSpPr>
        <p:spPr>
          <a:xfrm>
            <a:off x="827584" y="1556792"/>
            <a:ext cx="7543800" cy="4114800"/>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半強迫</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法律強制</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研究顯示，非完全自願的治療效果有時與自願者相同</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fade">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fade">
                                      <p:cBhvr>
                                        <p:cTn id="17" dur="500"/>
                                        <p:tgtEl>
                                          <p:spTgt spid="256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8" name="Rectangle 2"/>
          <p:cNvSpPr>
            <a:spLocks noGrp="1" noChangeArrowheads="1"/>
          </p:cNvSpPr>
          <p:nvPr>
            <p:ph type="title" idx="4294967295"/>
          </p:nvPr>
        </p:nvSpPr>
        <p:spPr>
          <a:xfrm>
            <a:off x="827584" y="1"/>
            <a:ext cx="7543800" cy="836712"/>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從學校的輔導看青少年問題：成癮是重點</a:t>
            </a:r>
          </a:p>
        </p:txBody>
      </p:sp>
      <p:sp>
        <p:nvSpPr>
          <p:cNvPr id="26629" name="Rectangle 3"/>
          <p:cNvSpPr>
            <a:spLocks noGrp="1" noChangeArrowheads="1"/>
          </p:cNvSpPr>
          <p:nvPr>
            <p:ph type="body" sz="half" idx="4294967295"/>
          </p:nvPr>
        </p:nvSpPr>
        <p:spPr>
          <a:xfrm>
            <a:off x="486792" y="1484784"/>
            <a:ext cx="4013200" cy="4114800"/>
          </a:xfrm>
          <a:noFill/>
        </p:spPr>
        <p:txBody>
          <a:bodyPr>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輔導保護性</a:t>
            </a:r>
            <a:r>
              <a:rPr kumimoji="1" lang="zh-TW" altLang="en-US" sz="2400" b="1" dirty="0" smtClean="0">
                <a:solidFill>
                  <a:srgbClr val="659A2A"/>
                </a:solidFill>
                <a:latin typeface="微軟正黑體" panose="020B0604030504040204" pitchFamily="34" charset="-120"/>
                <a:ea typeface="微軟正黑體" panose="020B0604030504040204" pitchFamily="34" charset="-120"/>
              </a:rPr>
              <a:t>個案：</a:t>
            </a:r>
            <a:endParaRPr kumimoji="1" lang="en-US" altLang="zh-TW" sz="2400" b="1" dirty="0">
              <a:solidFill>
                <a:srgbClr val="659A2A"/>
              </a:solidFill>
              <a:latin typeface="微軟正黑體" panose="020B0604030504040204" pitchFamily="34" charset="-120"/>
              <a:ea typeface="微軟正黑體" panose="020B0604030504040204" pitchFamily="34" charset="-120"/>
            </a:endParaRPr>
          </a:p>
          <a:p>
            <a:pPr marL="381000" indent="-381000">
              <a:buFont typeface="Wingdings" pitchFamily="2" charset="2"/>
              <a:buChar char="Ø"/>
            </a:pPr>
            <a:r>
              <a:rPr lang="zh-TW" altLang="en-US" sz="2400" b="1"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家暴</a:t>
            </a:r>
          </a:p>
          <a:p>
            <a:pPr marL="381000" indent="-381000">
              <a:buFont typeface="Wingdings" pitchFamily="2" charset="2"/>
              <a:buChar char="Ø"/>
            </a:pPr>
            <a:r>
              <a:rPr lang="zh-TW" altLang="en-US" sz="2400" b="1"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嚴重疏忽、遺棄、剝奪受義務教育權利等</a:t>
            </a:r>
          </a:p>
          <a:p>
            <a:pPr marL="381000" indent="-381000">
              <a:buFont typeface="Wingdings" pitchFamily="2" charset="2"/>
              <a:buChar char="Ø"/>
            </a:pPr>
            <a:r>
              <a:rPr lang="zh-TW" altLang="en-US" sz="2400" b="1"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其他濫用親權之行為 </a:t>
            </a:r>
            <a:r>
              <a:rPr lang="en-US" altLang="zh-TW" sz="2400" b="1"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a:t>
            </a:r>
            <a:r>
              <a:rPr lang="zh-TW" altLang="en-US" sz="2400" b="1"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高風險家庭</a:t>
            </a:r>
            <a:r>
              <a:rPr lang="en-US" altLang="zh-TW" sz="2400" b="1"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a:t>
            </a:r>
          </a:p>
          <a:p>
            <a:pPr marL="381000" indent="-381000">
              <a:buFont typeface="Wingdings" pitchFamily="2" charset="2"/>
              <a:buChar char="Ø"/>
            </a:pPr>
            <a:r>
              <a:rPr lang="zh-TW" altLang="en-US" sz="2400" b="1"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性侵害</a:t>
            </a:r>
          </a:p>
          <a:p>
            <a:pPr marL="381000" indent="-381000">
              <a:buFont typeface="Wingdings" pitchFamily="2" charset="2"/>
              <a:buChar char="Ø"/>
            </a:pPr>
            <a:r>
              <a:rPr lang="zh-TW" altLang="en-US" sz="2400" b="1" dirty="0" smtClean="0">
                <a:solidFill>
                  <a:schemeClr val="tx1">
                    <a:lumMod val="65000"/>
                    <a:lumOff val="35000"/>
                  </a:schemeClr>
                </a:solidFill>
                <a:effectLst/>
                <a:latin typeface="微軟正黑體" panose="020B0604030504040204" pitchFamily="34" charset="-120"/>
                <a:ea typeface="微軟正黑體" panose="020B0604030504040204" pitchFamily="34" charset="-120"/>
              </a:rPr>
              <a:t>性交易</a:t>
            </a:r>
          </a:p>
        </p:txBody>
      </p:sp>
      <p:sp>
        <p:nvSpPr>
          <p:cNvPr id="26630" name="Rectangle 4"/>
          <p:cNvSpPr>
            <a:spLocks noGrp="1" noChangeArrowheads="1"/>
          </p:cNvSpPr>
          <p:nvPr>
            <p:ph type="body" sz="half" idx="4294967295"/>
          </p:nvPr>
        </p:nvSpPr>
        <p:spPr>
          <a:xfrm>
            <a:off x="5076056" y="1492722"/>
            <a:ext cx="3702050" cy="4114800"/>
          </a:xfrm>
          <a:noFill/>
        </p:spPr>
        <p:txBody>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輔導特殊個案：</a:t>
            </a:r>
          </a:p>
          <a:p>
            <a:pPr marL="381000" indent="-381000">
              <a:buFont typeface="Wingdings" pitchFamily="2" charset="2"/>
              <a:buChar char="Ø"/>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施用成癮物質（毒品）</a:t>
            </a:r>
          </a:p>
          <a:p>
            <a:pPr marL="381000" indent="-381000">
              <a:buFont typeface="Wingdings" pitchFamily="2" charset="2"/>
              <a:buChar char="Ø"/>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中輟與少年犯罪</a:t>
            </a:r>
          </a:p>
          <a:p>
            <a:pPr marL="381000" indent="-381000">
              <a:buFont typeface="Wingdings" pitchFamily="2" charset="2"/>
              <a:buChar char="Ø"/>
            </a:pP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精神疾病</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629">
                                            <p:txEl>
                                              <p:pRg st="0" end="0"/>
                                            </p:txEl>
                                          </p:spTgt>
                                        </p:tgtEl>
                                        <p:attrNameLst>
                                          <p:attrName>style.visibility</p:attrName>
                                        </p:attrNameLst>
                                      </p:cBhvr>
                                      <p:to>
                                        <p:strVal val="visible"/>
                                      </p:to>
                                    </p:set>
                                    <p:animEffect transition="in" filter="fade">
                                      <p:cBhvr>
                                        <p:cTn id="7" dur="500"/>
                                        <p:tgtEl>
                                          <p:spTgt spid="266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629">
                                            <p:txEl>
                                              <p:pRg st="1" end="1"/>
                                            </p:txEl>
                                          </p:spTgt>
                                        </p:tgtEl>
                                        <p:attrNameLst>
                                          <p:attrName>style.visibility</p:attrName>
                                        </p:attrNameLst>
                                      </p:cBhvr>
                                      <p:to>
                                        <p:strVal val="visible"/>
                                      </p:to>
                                    </p:set>
                                    <p:animEffect transition="in" filter="fade">
                                      <p:cBhvr>
                                        <p:cTn id="12" dur="500"/>
                                        <p:tgtEl>
                                          <p:spTgt spid="266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629">
                                            <p:txEl>
                                              <p:pRg st="2" end="2"/>
                                            </p:txEl>
                                          </p:spTgt>
                                        </p:tgtEl>
                                        <p:attrNameLst>
                                          <p:attrName>style.visibility</p:attrName>
                                        </p:attrNameLst>
                                      </p:cBhvr>
                                      <p:to>
                                        <p:strVal val="visible"/>
                                      </p:to>
                                    </p:set>
                                    <p:animEffect transition="in" filter="fade">
                                      <p:cBhvr>
                                        <p:cTn id="17" dur="500"/>
                                        <p:tgtEl>
                                          <p:spTgt spid="266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629">
                                            <p:txEl>
                                              <p:pRg st="3" end="3"/>
                                            </p:txEl>
                                          </p:spTgt>
                                        </p:tgtEl>
                                        <p:attrNameLst>
                                          <p:attrName>style.visibility</p:attrName>
                                        </p:attrNameLst>
                                      </p:cBhvr>
                                      <p:to>
                                        <p:strVal val="visible"/>
                                      </p:to>
                                    </p:set>
                                    <p:animEffect transition="in" filter="fade">
                                      <p:cBhvr>
                                        <p:cTn id="22" dur="500"/>
                                        <p:tgtEl>
                                          <p:spTgt spid="266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6629">
                                            <p:txEl>
                                              <p:pRg st="4" end="4"/>
                                            </p:txEl>
                                          </p:spTgt>
                                        </p:tgtEl>
                                        <p:attrNameLst>
                                          <p:attrName>style.visibility</p:attrName>
                                        </p:attrNameLst>
                                      </p:cBhvr>
                                      <p:to>
                                        <p:strVal val="visible"/>
                                      </p:to>
                                    </p:set>
                                    <p:animEffect transition="in" filter="fade">
                                      <p:cBhvr>
                                        <p:cTn id="27" dur="500"/>
                                        <p:tgtEl>
                                          <p:spTgt spid="266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6629">
                                            <p:txEl>
                                              <p:pRg st="5" end="5"/>
                                            </p:txEl>
                                          </p:spTgt>
                                        </p:tgtEl>
                                        <p:attrNameLst>
                                          <p:attrName>style.visibility</p:attrName>
                                        </p:attrNameLst>
                                      </p:cBhvr>
                                      <p:to>
                                        <p:strVal val="visible"/>
                                      </p:to>
                                    </p:set>
                                    <p:animEffect transition="in" filter="fade">
                                      <p:cBhvr>
                                        <p:cTn id="32" dur="500"/>
                                        <p:tgtEl>
                                          <p:spTgt spid="2662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630">
                                            <p:txEl>
                                              <p:pRg st="0" end="0"/>
                                            </p:txEl>
                                          </p:spTgt>
                                        </p:tgtEl>
                                        <p:attrNameLst>
                                          <p:attrName>style.visibility</p:attrName>
                                        </p:attrNameLst>
                                      </p:cBhvr>
                                      <p:to>
                                        <p:strVal val="visible"/>
                                      </p:to>
                                    </p:set>
                                    <p:animEffect transition="in" filter="fade">
                                      <p:cBhvr>
                                        <p:cTn id="37" dur="500"/>
                                        <p:tgtEl>
                                          <p:spTgt spid="26630">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6630">
                                            <p:txEl>
                                              <p:pRg st="1" end="1"/>
                                            </p:txEl>
                                          </p:spTgt>
                                        </p:tgtEl>
                                        <p:attrNameLst>
                                          <p:attrName>style.visibility</p:attrName>
                                        </p:attrNameLst>
                                      </p:cBhvr>
                                      <p:to>
                                        <p:strVal val="visible"/>
                                      </p:to>
                                    </p:set>
                                    <p:animEffect transition="in" filter="fade">
                                      <p:cBhvr>
                                        <p:cTn id="42" dur="500"/>
                                        <p:tgtEl>
                                          <p:spTgt spid="2663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6630">
                                            <p:txEl>
                                              <p:pRg st="2" end="2"/>
                                            </p:txEl>
                                          </p:spTgt>
                                        </p:tgtEl>
                                        <p:attrNameLst>
                                          <p:attrName>style.visibility</p:attrName>
                                        </p:attrNameLst>
                                      </p:cBhvr>
                                      <p:to>
                                        <p:strVal val="visible"/>
                                      </p:to>
                                    </p:set>
                                    <p:animEffect transition="in" filter="fade">
                                      <p:cBhvr>
                                        <p:cTn id="47" dur="500"/>
                                        <p:tgtEl>
                                          <p:spTgt spid="26630">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630">
                                            <p:txEl>
                                              <p:pRg st="3" end="3"/>
                                            </p:txEl>
                                          </p:spTgt>
                                        </p:tgtEl>
                                        <p:attrNameLst>
                                          <p:attrName>style.visibility</p:attrName>
                                        </p:attrNameLst>
                                      </p:cBhvr>
                                      <p:to>
                                        <p:strVal val="visible"/>
                                      </p:to>
                                    </p:set>
                                    <p:animEffect transition="in" filter="fade">
                                      <p:cBhvr>
                                        <p:cTn id="52" dur="500"/>
                                        <p:tgtEl>
                                          <p:spTgt spid="2663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build="p"/>
      <p:bldP spid="26630"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67544" y="0"/>
            <a:ext cx="8229600" cy="836712"/>
          </a:xfrm>
        </p:spPr>
        <p:txBody>
          <a:bodyPr vert="horz" lIns="91440" tIns="45720" rIns="91440" bIns="45720" rtlCol="0" anchor="ctr">
            <a:normAutofit/>
          </a:bodyPr>
          <a:lstStyle/>
          <a:p>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持續與成癮青少年溝通：模式與原則</a:t>
            </a:r>
          </a:p>
        </p:txBody>
      </p:sp>
      <p:sp>
        <p:nvSpPr>
          <p:cNvPr id="27651" name="Rectangle 3"/>
          <p:cNvSpPr>
            <a:spLocks noGrp="1" noChangeArrowheads="1"/>
          </p:cNvSpPr>
          <p:nvPr>
            <p:ph idx="1"/>
          </p:nvPr>
        </p:nvSpPr>
        <p:spPr>
          <a:xfrm>
            <a:off x="539552" y="1844675"/>
            <a:ext cx="8064127" cy="4022725"/>
          </a:xfrm>
          <a:noFill/>
        </p:spPr>
        <p:txBody>
          <a:bodyPr>
            <a:normAutofit/>
          </a:bodyPr>
          <a:lstStyle/>
          <a:p>
            <a:pPr>
              <a:lnSpc>
                <a:spcPct val="150000"/>
              </a:lnSpc>
              <a:buFont typeface="Wingdings" panose="05000000000000000000" pitchFamily="2" charset="2"/>
              <a:buChar char="l"/>
            </a:pPr>
            <a:r>
              <a:rPr kumimoji="1" lang="en-US" altLang="zh-TW" sz="2400" b="1" dirty="0">
                <a:solidFill>
                  <a:srgbClr val="659A2A"/>
                </a:solidFill>
                <a:latin typeface="微軟正黑體" panose="020B0604030504040204" pitchFamily="34" charset="-120"/>
                <a:ea typeface="微軟正黑體" panose="020B0604030504040204" pitchFamily="34" charset="-120"/>
              </a:rPr>
              <a:t>VCR</a:t>
            </a:r>
            <a:r>
              <a:rPr kumimoji="1" lang="zh-TW" altLang="en-US" sz="2400" b="1" dirty="0">
                <a:solidFill>
                  <a:srgbClr val="659A2A"/>
                </a:solidFill>
                <a:latin typeface="微軟正黑體" panose="020B0604030504040204" pitchFamily="34" charset="-120"/>
                <a:ea typeface="微軟正黑體" panose="020B0604030504040204" pitchFamily="34" charset="-120"/>
              </a:rPr>
              <a:t>模式：發洩、澄清、保證。</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溝通的平等：以「你</a:t>
            </a:r>
            <a:r>
              <a:rPr kumimoji="1" lang="en-US" altLang="zh-TW" sz="2400" b="1" dirty="0">
                <a:solidFill>
                  <a:srgbClr val="659A2A"/>
                </a:solidFill>
                <a:latin typeface="微軟正黑體" panose="020B0604030504040204" pitchFamily="34" charset="-120"/>
                <a:ea typeface="微軟正黑體" panose="020B0604030504040204" pitchFamily="34" charset="-120"/>
              </a:rPr>
              <a:t>…</a:t>
            </a:r>
            <a:r>
              <a:rPr kumimoji="1" lang="zh-TW" altLang="en-US" sz="2400" b="1" dirty="0">
                <a:solidFill>
                  <a:srgbClr val="659A2A"/>
                </a:solidFill>
                <a:latin typeface="微軟正黑體" panose="020B0604030504040204" pitchFamily="34" charset="-120"/>
                <a:ea typeface="微軟正黑體" panose="020B0604030504040204" pitchFamily="34" charset="-120"/>
              </a:rPr>
              <a:t>」的句型與「我</a:t>
            </a:r>
            <a:r>
              <a:rPr kumimoji="1" lang="en-US" altLang="zh-TW" sz="2400" b="1" dirty="0">
                <a:solidFill>
                  <a:srgbClr val="659A2A"/>
                </a:solidFill>
                <a:latin typeface="微軟正黑體" panose="020B0604030504040204" pitchFamily="34" charset="-120"/>
                <a:ea typeface="微軟正黑體" panose="020B0604030504040204" pitchFamily="34" charset="-120"/>
              </a:rPr>
              <a:t>…</a:t>
            </a:r>
            <a:r>
              <a:rPr kumimoji="1" lang="zh-TW" altLang="en-US" sz="2400" b="1" dirty="0">
                <a:solidFill>
                  <a:srgbClr val="659A2A"/>
                </a:solidFill>
                <a:latin typeface="微軟正黑體" panose="020B0604030504040204" pitchFamily="34" charset="-120"/>
                <a:ea typeface="微軟正黑體" panose="020B0604030504040204" pitchFamily="34" charset="-120"/>
              </a:rPr>
              <a:t>」的句型。</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溝通的內容：從（客觀的）觀察出發⇒說出（主觀的）感受⇒ 提出具體的請求。</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500"/>
                                        <p:tgtEl>
                                          <p:spTgt spid="2765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500"/>
                                        <p:tgtEl>
                                          <p:spTgt spid="2765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500"/>
                                        <p:tgtEl>
                                          <p:spTgt spid="276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67544" y="0"/>
            <a:ext cx="8229600" cy="908720"/>
          </a:xfrm>
        </p:spPr>
        <p:txBody>
          <a:bodyPr vert="horz" lIns="91440" tIns="45720" rIns="91440" bIns="45720" rtlCol="0" anchor="ctr">
            <a:normAutofit fontScale="90000"/>
          </a:bodyPr>
          <a:lstStyle/>
          <a:p>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包括成癮以及孩子的生活各種範疇</a:t>
            </a:r>
            <a:r>
              <a:rPr kumimoji="1" lang="zh-TW" altLang="en-US" sz="3200" b="1" cap="all" dirty="0" smtClean="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a:t>
            </a:r>
            <a:r>
              <a:rPr kumimoji="1" lang="en-US" altLang="zh-TW" sz="3200" b="1" cap="all" dirty="0" smtClean="0">
                <a:ln w="900" cmpd="sng">
                  <a:solidFill>
                    <a:schemeClr val="accent3">
                      <a:lumMod val="50000"/>
                      <a:alpha val="55000"/>
                    </a:schemeClr>
                  </a:solidFill>
                  <a:prstDash val="solid"/>
                </a:ln>
                <a:gradFill flip="none" rotWithShape="1">
                  <a:gsLst>
                    <a:gs pos="89000">
                      <a:srgbClr val="FF00FF"/>
                    </a:gs>
                    <a:gs pos="41000">
                      <a:schemeClr val="bg1"/>
                    </a:gs>
                    <a:gs pos="100000">
                      <a:srgbClr val="4BD0FF"/>
                    </a:gs>
                  </a:gsLst>
                  <a:lin ang="5400000" scaled="0"/>
                  <a:tileRect/>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kumimoji="1" lang="en-US" altLang="zh-TW" sz="3200" b="1" cap="all" dirty="0" smtClean="0">
                <a:ln w="900" cmpd="sng">
                  <a:solidFill>
                    <a:schemeClr val="accent3">
                      <a:lumMod val="50000"/>
                      <a:alpha val="55000"/>
                    </a:schemeClr>
                  </a:solidFill>
                  <a:prstDash val="solid"/>
                </a:ln>
                <a:gradFill flip="none" rotWithShape="1">
                  <a:gsLst>
                    <a:gs pos="89000">
                      <a:srgbClr val="FF00FF"/>
                    </a:gs>
                    <a:gs pos="41000">
                      <a:schemeClr val="bg1"/>
                    </a:gs>
                    <a:gs pos="100000">
                      <a:srgbClr val="4BD0FF"/>
                    </a:gs>
                  </a:gsLst>
                  <a:lin ang="5400000" scaled="0"/>
                  <a:tileRect/>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kumimoji="1" lang="zh-TW" altLang="en-US" sz="3200" b="1" cap="all" dirty="0" smtClean="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我們</a:t>
            </a:r>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都需要溝通與關心！</a:t>
            </a:r>
          </a:p>
        </p:txBody>
      </p:sp>
      <p:sp>
        <p:nvSpPr>
          <p:cNvPr id="28675" name="Rectangle 3"/>
          <p:cNvSpPr>
            <a:spLocks noGrp="1" noChangeArrowheads="1"/>
          </p:cNvSpPr>
          <p:nvPr>
            <p:ph idx="1"/>
          </p:nvPr>
        </p:nvSpPr>
        <p:spPr>
          <a:xfrm>
            <a:off x="539552" y="1052736"/>
            <a:ext cx="4536504" cy="5328592"/>
          </a:xfrm>
          <a:noFill/>
        </p:spPr>
        <p:txBody>
          <a:bodyPr vert="horz" lIns="91440" tIns="45720" rIns="91440" bIns="45720" rtlCol="0">
            <a:normAutofit fontScale="77500" lnSpcReduction="20000"/>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溝通不是爭吵，也不是妥協</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溝通有時候很難</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溝通有沒有最好的方法？</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別人都用什麼方法在溝通？</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什麼是非暴力溝通？</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非暴力溝通有用嗎？</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幾個簡單的口訣：</a:t>
            </a:r>
          </a:p>
          <a:p>
            <a:pPr lvl="1"/>
            <a:r>
              <a:rPr lang="zh-TW" altLang="en-US" sz="2600" dirty="0">
                <a:solidFill>
                  <a:schemeClr val="tx1">
                    <a:lumMod val="65000"/>
                    <a:lumOff val="35000"/>
                  </a:schemeClr>
                </a:solidFill>
                <a:latin typeface="微軟正黑體" panose="020B0604030504040204" pitchFamily="34" charset="-120"/>
                <a:ea typeface="微軟正黑體" panose="020B0604030504040204" pitchFamily="34" charset="-120"/>
              </a:rPr>
              <a:t>觀察</a:t>
            </a:r>
          </a:p>
          <a:p>
            <a:pPr lvl="1"/>
            <a:r>
              <a:rPr lang="zh-TW" altLang="en-US" sz="2600" dirty="0">
                <a:solidFill>
                  <a:schemeClr val="tx1">
                    <a:lumMod val="65000"/>
                    <a:lumOff val="35000"/>
                  </a:schemeClr>
                </a:solidFill>
                <a:latin typeface="微軟正黑體" panose="020B0604030504040204" pitchFamily="34" charset="-120"/>
                <a:ea typeface="微軟正黑體" panose="020B0604030504040204" pitchFamily="34" charset="-120"/>
              </a:rPr>
              <a:t>感受</a:t>
            </a:r>
          </a:p>
          <a:p>
            <a:pPr lvl="1"/>
            <a:r>
              <a:rPr lang="zh-TW" altLang="en-US" sz="2600" dirty="0">
                <a:solidFill>
                  <a:schemeClr val="tx1">
                    <a:lumMod val="65000"/>
                    <a:lumOff val="35000"/>
                  </a:schemeClr>
                </a:solidFill>
                <a:latin typeface="微軟正黑體" panose="020B0604030504040204" pitchFamily="34" charset="-120"/>
                <a:ea typeface="微軟正黑體" panose="020B0604030504040204" pitchFamily="34" charset="-120"/>
              </a:rPr>
              <a:t>需求</a:t>
            </a:r>
          </a:p>
          <a:p>
            <a:pPr lvl="1"/>
            <a:r>
              <a:rPr lang="zh-TW" altLang="en-US" sz="2600" dirty="0">
                <a:solidFill>
                  <a:schemeClr val="tx1">
                    <a:lumMod val="65000"/>
                    <a:lumOff val="35000"/>
                  </a:schemeClr>
                </a:solidFill>
                <a:latin typeface="微軟正黑體" panose="020B0604030504040204" pitchFamily="34" charset="-120"/>
                <a:ea typeface="微軟正黑體" panose="020B0604030504040204" pitchFamily="34" charset="-120"/>
              </a:rPr>
              <a:t>請求</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暴力：對自己與對他人</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強制力量的使用</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500"/>
                                        <p:tgtEl>
                                          <p:spTgt spid="2867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675">
                                            <p:txEl>
                                              <p:pRg st="6" end="6"/>
                                            </p:txEl>
                                          </p:spTgt>
                                        </p:tgtEl>
                                        <p:attrNameLst>
                                          <p:attrName>style.visibility</p:attrName>
                                        </p:attrNameLst>
                                      </p:cBhvr>
                                      <p:to>
                                        <p:strVal val="visible"/>
                                      </p:to>
                                    </p:set>
                                    <p:animEffect transition="in" filter="fade">
                                      <p:cBhvr>
                                        <p:cTn id="37" dur="500"/>
                                        <p:tgtEl>
                                          <p:spTgt spid="28675">
                                            <p:txEl>
                                              <p:pRg st="6" end="6"/>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675">
                                            <p:txEl>
                                              <p:pRg st="7" end="7"/>
                                            </p:txEl>
                                          </p:spTgt>
                                        </p:tgtEl>
                                        <p:attrNameLst>
                                          <p:attrName>style.visibility</p:attrName>
                                        </p:attrNameLst>
                                      </p:cBhvr>
                                      <p:to>
                                        <p:strVal val="visible"/>
                                      </p:to>
                                    </p:set>
                                    <p:animEffect transition="in" filter="fade">
                                      <p:cBhvr>
                                        <p:cTn id="40" dur="500"/>
                                        <p:tgtEl>
                                          <p:spTgt spid="28675">
                                            <p:txEl>
                                              <p:pRg st="7" end="7"/>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8675">
                                            <p:txEl>
                                              <p:pRg st="8" end="8"/>
                                            </p:txEl>
                                          </p:spTgt>
                                        </p:tgtEl>
                                        <p:attrNameLst>
                                          <p:attrName>style.visibility</p:attrName>
                                        </p:attrNameLst>
                                      </p:cBhvr>
                                      <p:to>
                                        <p:strVal val="visible"/>
                                      </p:to>
                                    </p:set>
                                    <p:animEffect transition="in" filter="fade">
                                      <p:cBhvr>
                                        <p:cTn id="43" dur="500"/>
                                        <p:tgtEl>
                                          <p:spTgt spid="28675">
                                            <p:txEl>
                                              <p:pRg st="8" end="8"/>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8675">
                                            <p:txEl>
                                              <p:pRg st="9" end="9"/>
                                            </p:txEl>
                                          </p:spTgt>
                                        </p:tgtEl>
                                        <p:attrNameLst>
                                          <p:attrName>style.visibility</p:attrName>
                                        </p:attrNameLst>
                                      </p:cBhvr>
                                      <p:to>
                                        <p:strVal val="visible"/>
                                      </p:to>
                                    </p:set>
                                    <p:animEffect transition="in" filter="fade">
                                      <p:cBhvr>
                                        <p:cTn id="46" dur="500"/>
                                        <p:tgtEl>
                                          <p:spTgt spid="28675">
                                            <p:txEl>
                                              <p:pRg st="9" end="9"/>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675">
                                            <p:txEl>
                                              <p:pRg st="10" end="10"/>
                                            </p:txEl>
                                          </p:spTgt>
                                        </p:tgtEl>
                                        <p:attrNameLst>
                                          <p:attrName>style.visibility</p:attrName>
                                        </p:attrNameLst>
                                      </p:cBhvr>
                                      <p:to>
                                        <p:strVal val="visible"/>
                                      </p:to>
                                    </p:set>
                                    <p:animEffect transition="in" filter="fade">
                                      <p:cBhvr>
                                        <p:cTn id="49" dur="500"/>
                                        <p:tgtEl>
                                          <p:spTgt spid="28675">
                                            <p:txEl>
                                              <p:pRg st="10" end="1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8675">
                                            <p:txEl>
                                              <p:pRg st="11" end="11"/>
                                            </p:txEl>
                                          </p:spTgt>
                                        </p:tgtEl>
                                        <p:attrNameLst>
                                          <p:attrName>style.visibility</p:attrName>
                                        </p:attrNameLst>
                                      </p:cBhvr>
                                      <p:to>
                                        <p:strVal val="visible"/>
                                      </p:to>
                                    </p:set>
                                    <p:animEffect transition="in" filter="fade">
                                      <p:cBhvr>
                                        <p:cTn id="54" dur="500"/>
                                        <p:tgtEl>
                                          <p:spTgt spid="28675">
                                            <p:txEl>
                                              <p:pRg st="11" end="1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675">
                                            <p:txEl>
                                              <p:pRg st="12" end="12"/>
                                            </p:txEl>
                                          </p:spTgt>
                                        </p:tgtEl>
                                        <p:attrNameLst>
                                          <p:attrName>style.visibility</p:attrName>
                                        </p:attrNameLst>
                                      </p:cBhvr>
                                      <p:to>
                                        <p:strVal val="visible"/>
                                      </p:to>
                                    </p:set>
                                    <p:animEffect transition="in" filter="fade">
                                      <p:cBhvr>
                                        <p:cTn id="59" dur="500"/>
                                        <p:tgtEl>
                                          <p:spTgt spid="2867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700" name="Rectangle 4"/>
          <p:cNvSpPr>
            <a:spLocks noGrp="1" noChangeArrowheads="1"/>
          </p:cNvSpPr>
          <p:nvPr>
            <p:ph type="title" idx="4294967295"/>
          </p:nvPr>
        </p:nvSpPr>
        <p:spPr>
          <a:xfrm>
            <a:off x="877888" y="12023"/>
            <a:ext cx="7543800" cy="896698"/>
          </a:xfrm>
        </p:spPr>
        <p:txBody>
          <a:bodyPr vert="horz" lIns="91440" tIns="45720" rIns="91440" bIns="45720" rtlCol="0" anchor="ctr">
            <a:normAutofit/>
          </a:bodyPr>
          <a:lstStyle/>
          <a:p>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國內的成癮醫療服務：</a:t>
            </a:r>
          </a:p>
        </p:txBody>
      </p:sp>
      <p:sp>
        <p:nvSpPr>
          <p:cNvPr id="29701" name="Rectangle 5"/>
          <p:cNvSpPr>
            <a:spLocks noGrp="1" noChangeArrowheads="1"/>
          </p:cNvSpPr>
          <p:nvPr>
            <p:ph type="body" idx="4294967295"/>
          </p:nvPr>
        </p:nvSpPr>
        <p:spPr>
          <a:xfrm>
            <a:off x="877888" y="1556792"/>
            <a:ext cx="7543800" cy="4114800"/>
          </a:xfrm>
          <a:noFill/>
        </p:spPr>
        <p:txBody>
          <a:bodyPr vert="horz" lIns="91440" tIns="45720" rIns="91440" bIns="45720" rtlCol="0">
            <a:normAutofit fontScale="85000" lnSpcReduction="10000"/>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成癮治療團隊：台灣成癮科學學會於</a:t>
            </a:r>
            <a:r>
              <a:rPr kumimoji="1" lang="en-US" altLang="zh-TW" sz="2400" b="1" dirty="0">
                <a:solidFill>
                  <a:srgbClr val="659A2A"/>
                </a:solidFill>
                <a:latin typeface="微軟正黑體" panose="020B0604030504040204" pitchFamily="34" charset="-120"/>
                <a:ea typeface="微軟正黑體" panose="020B0604030504040204" pitchFamily="34" charset="-120"/>
              </a:rPr>
              <a:t>2008</a:t>
            </a:r>
            <a:r>
              <a:rPr kumimoji="1" lang="zh-TW" altLang="en-US" sz="2400" b="1" dirty="0">
                <a:solidFill>
                  <a:srgbClr val="659A2A"/>
                </a:solidFill>
                <a:latin typeface="微軟正黑體" panose="020B0604030504040204" pitchFamily="34" charset="-120"/>
                <a:ea typeface="微軟正黑體" panose="020B0604030504040204" pitchFamily="34" charset="-120"/>
              </a:rPr>
              <a:t>年成立，並與國家衛生研究院合作持續培育成癮次專科醫師及其他成癮醫療人員</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整合的服務：門診服務＋醫院以外的服務；自費戒癮＋公費補助服務；藥物治療＋其他治療</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精神專科醫院及綜合醫院的精神科，可以提供如藥癮門診、美沙冬門診、監所或戒治所服務、緩起訴強制治療</a:t>
            </a:r>
            <a:r>
              <a:rPr kumimoji="1" lang="zh-TW" altLang="en-US" sz="2400" b="1" dirty="0" smtClean="0">
                <a:solidFill>
                  <a:srgbClr val="659A2A"/>
                </a:solidFill>
                <a:latin typeface="微軟正黑體" panose="020B0604030504040204" pitchFamily="34" charset="-120"/>
                <a:ea typeface="微軟正黑體" panose="020B0604030504040204" pitchFamily="34" charset="-120"/>
              </a:rPr>
              <a:t>服務</a:t>
            </a:r>
            <a:r>
              <a:rPr kumimoji="1" lang="zh-TW" altLang="en-US" sz="2400" b="1" dirty="0" smtClean="0">
                <a:solidFill>
                  <a:srgbClr val="659A2A"/>
                </a:solidFill>
                <a:latin typeface="微軟正黑體"/>
                <a:ea typeface="微軟正黑體"/>
              </a:rPr>
              <a:t>、中央補助計畫「非鴉片類藥癮者成癮治療費用補助計畫」</a:t>
            </a:r>
            <a:r>
              <a:rPr kumimoji="1" lang="zh-TW" altLang="en-US" sz="2400" b="1" dirty="0" smtClean="0">
                <a:solidFill>
                  <a:srgbClr val="659A2A"/>
                </a:solidFill>
                <a:latin typeface="微軟正黑體" panose="020B0604030504040204" pitchFamily="34" charset="-120"/>
                <a:ea typeface="微軟正黑體" panose="020B0604030504040204" pitchFamily="34" charset="-120"/>
              </a:rPr>
              <a:t>等</a:t>
            </a:r>
            <a:r>
              <a:rPr kumimoji="1" lang="zh-TW" altLang="en-US" sz="2400" b="1" dirty="0" smtClean="0">
                <a:solidFill>
                  <a:srgbClr val="659A2A"/>
                </a:solidFill>
                <a:latin typeface="微軟正黑體"/>
                <a:ea typeface="微軟正黑體"/>
              </a:rPr>
              <a:t>。</a:t>
            </a:r>
            <a:endParaRPr kumimoji="1" lang="zh-TW" altLang="en-US" sz="2400" b="1" dirty="0">
              <a:solidFill>
                <a:srgbClr val="659A2A"/>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Effect transition="in" filter="fade">
                                      <p:cBhvr>
                                        <p:cTn id="7" dur="500"/>
                                        <p:tgtEl>
                                          <p:spTgt spid="297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701">
                                            <p:txEl>
                                              <p:pRg st="1" end="1"/>
                                            </p:txEl>
                                          </p:spTgt>
                                        </p:tgtEl>
                                        <p:attrNameLst>
                                          <p:attrName>style.visibility</p:attrName>
                                        </p:attrNameLst>
                                      </p:cBhvr>
                                      <p:to>
                                        <p:strVal val="visible"/>
                                      </p:to>
                                    </p:set>
                                    <p:animEffect transition="in" filter="fade">
                                      <p:cBhvr>
                                        <p:cTn id="12" dur="500"/>
                                        <p:tgtEl>
                                          <p:spTgt spid="297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9701">
                                            <p:txEl>
                                              <p:pRg st="2" end="2"/>
                                            </p:txEl>
                                          </p:spTgt>
                                        </p:tgtEl>
                                        <p:attrNameLst>
                                          <p:attrName>style.visibility</p:attrName>
                                        </p:attrNameLst>
                                      </p:cBhvr>
                                      <p:to>
                                        <p:strVal val="visible"/>
                                      </p:to>
                                    </p:set>
                                    <p:animEffect transition="in" filter="fade">
                                      <p:cBhvr>
                                        <p:cTn id="17" dur="500"/>
                                        <p:tgtEl>
                                          <p:spTgt spid="2970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4" name="Rectangle 2"/>
          <p:cNvSpPr>
            <a:spLocks noGrp="1" noChangeArrowheads="1"/>
          </p:cNvSpPr>
          <p:nvPr>
            <p:ph type="title" idx="4294967295"/>
          </p:nvPr>
        </p:nvSpPr>
        <p:spPr>
          <a:xfrm>
            <a:off x="877888" y="1"/>
            <a:ext cx="7543800" cy="908720"/>
          </a:xfrm>
        </p:spPr>
        <p:txBody>
          <a:bodyPr vert="horz" lIns="91440" tIns="45720" rIns="91440" bIns="45720" rtlCol="0" anchor="ctr">
            <a:normAutofit fontScale="90000"/>
          </a:bodyPr>
          <a:lstStyle/>
          <a:p>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門診服務</a:t>
            </a:r>
            <a:r>
              <a:rPr kumimoji="1" lang="zh-TW" altLang="en-US" sz="3200" b="1" cap="all" dirty="0" smtClean="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：中央補助計畫</a:t>
            </a:r>
            <a:r>
              <a:rPr kumimoji="1" lang="en-US" altLang="zh-TW" sz="3200" b="1" cap="all" dirty="0" smtClean="0">
                <a:ln w="900" cmpd="sng">
                  <a:solidFill>
                    <a:schemeClr val="accent3">
                      <a:lumMod val="50000"/>
                      <a:alpha val="55000"/>
                    </a:schemeClr>
                  </a:solidFill>
                  <a:prstDash val="solid"/>
                </a:ln>
                <a:gradFill flip="none" rotWithShape="1">
                  <a:gsLst>
                    <a:gs pos="89000">
                      <a:srgbClr val="FF00FF"/>
                    </a:gs>
                    <a:gs pos="41000">
                      <a:schemeClr val="bg1"/>
                    </a:gs>
                    <a:gs pos="100000">
                      <a:srgbClr val="4BD0FF"/>
                    </a:gs>
                  </a:gsLst>
                  <a:lin ang="5400000" scaled="0"/>
                  <a:tileRect/>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
            </a:r>
            <a:br>
              <a:rPr kumimoji="1" lang="en-US" altLang="zh-TW" sz="3200" b="1" cap="all" dirty="0" smtClean="0">
                <a:ln w="900" cmpd="sng">
                  <a:solidFill>
                    <a:schemeClr val="accent3">
                      <a:lumMod val="50000"/>
                      <a:alpha val="55000"/>
                    </a:schemeClr>
                  </a:solidFill>
                  <a:prstDash val="solid"/>
                </a:ln>
                <a:gradFill flip="none" rotWithShape="1">
                  <a:gsLst>
                    <a:gs pos="89000">
                      <a:srgbClr val="FF00FF"/>
                    </a:gs>
                    <a:gs pos="41000">
                      <a:schemeClr val="bg1"/>
                    </a:gs>
                    <a:gs pos="100000">
                      <a:srgbClr val="4BD0FF"/>
                    </a:gs>
                  </a:gsLst>
                  <a:lin ang="5400000" scaled="0"/>
                  <a:tileRect/>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br>
            <a:r>
              <a:rPr kumimoji="1" lang="zh-TW" altLang="en-US" sz="3200" b="1" cap="all" dirty="0" smtClean="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微軟正黑體"/>
                <a:ea typeface="微軟正黑體"/>
                <a:cs typeface="+mn-cs"/>
              </a:rPr>
              <a:t>「非鴉片類藥癮者成癮治療費用補助計畫」</a:t>
            </a:r>
            <a:endPar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30725" name="Rectangle 3"/>
          <p:cNvSpPr>
            <a:spLocks noGrp="1" noChangeArrowheads="1"/>
          </p:cNvSpPr>
          <p:nvPr>
            <p:ph type="body" idx="4294967295"/>
          </p:nvPr>
        </p:nvSpPr>
        <p:spPr>
          <a:xfrm>
            <a:off x="877888" y="1844824"/>
            <a:ext cx="7543800" cy="313531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en-US" altLang="zh-TW" sz="2400" b="1" dirty="0" smtClean="0">
                <a:solidFill>
                  <a:srgbClr val="659A2A"/>
                </a:solidFill>
                <a:latin typeface="微軟正黑體" panose="020B0604030504040204" pitchFamily="34" charset="-120"/>
                <a:ea typeface="微軟正黑體" panose="020B0604030504040204" pitchFamily="34" charset="-120"/>
              </a:rPr>
              <a:t>2014</a:t>
            </a:r>
            <a:r>
              <a:rPr kumimoji="1" lang="zh-TW" altLang="en-US" sz="2400" b="1" dirty="0" smtClean="0">
                <a:solidFill>
                  <a:srgbClr val="659A2A"/>
                </a:solidFill>
                <a:latin typeface="微軟正黑體" panose="020B0604030504040204" pitchFamily="34" charset="-120"/>
                <a:ea typeface="微軟正黑體" panose="020B0604030504040204" pitchFamily="34" charset="-120"/>
              </a:rPr>
              <a:t>年</a:t>
            </a:r>
            <a:r>
              <a:rPr kumimoji="1" lang="en-US" altLang="zh-TW" sz="2400" b="1" dirty="0">
                <a:solidFill>
                  <a:srgbClr val="659A2A"/>
                </a:solidFill>
                <a:latin typeface="微軟正黑體" panose="020B0604030504040204" pitchFamily="34" charset="-120"/>
                <a:ea typeface="微軟正黑體" panose="020B0604030504040204" pitchFamily="34" charset="-120"/>
              </a:rPr>
              <a:t>7</a:t>
            </a:r>
            <a:r>
              <a:rPr kumimoji="1" lang="zh-TW" altLang="en-US" sz="2400" b="1" dirty="0" smtClean="0">
                <a:solidFill>
                  <a:srgbClr val="659A2A"/>
                </a:solidFill>
                <a:latin typeface="微軟正黑體" panose="020B0604030504040204" pitchFamily="34" charset="-120"/>
                <a:ea typeface="微軟正黑體" panose="020B0604030504040204" pitchFamily="34" charset="-120"/>
              </a:rPr>
              <a:t>月</a:t>
            </a:r>
            <a:r>
              <a:rPr kumimoji="1" lang="zh-TW" altLang="en-US" sz="2400" b="1" dirty="0">
                <a:solidFill>
                  <a:srgbClr val="659A2A"/>
                </a:solidFill>
                <a:latin typeface="微軟正黑體" panose="020B0604030504040204" pitchFamily="34" charset="-120"/>
                <a:ea typeface="微軟正黑體" panose="020B0604030504040204" pitchFamily="34" charset="-120"/>
              </a:rPr>
              <a:t>起；</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比照現有成人的治療模式，包括門診、住院服務；</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公費補助自行求助有動機戒癮之個案（有費用上限）；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5">
                                            <p:txEl>
                                              <p:pRg st="0" end="0"/>
                                            </p:txEl>
                                          </p:spTgt>
                                        </p:tgtEl>
                                        <p:attrNameLst>
                                          <p:attrName>style.visibility</p:attrName>
                                        </p:attrNameLst>
                                      </p:cBhvr>
                                      <p:to>
                                        <p:strVal val="visible"/>
                                      </p:to>
                                    </p:set>
                                    <p:animEffect transition="in" filter="fade">
                                      <p:cBhvr>
                                        <p:cTn id="7" dur="500"/>
                                        <p:tgtEl>
                                          <p:spTgt spid="307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5">
                                            <p:txEl>
                                              <p:pRg st="1" end="1"/>
                                            </p:txEl>
                                          </p:spTgt>
                                        </p:tgtEl>
                                        <p:attrNameLst>
                                          <p:attrName>style.visibility</p:attrName>
                                        </p:attrNameLst>
                                      </p:cBhvr>
                                      <p:to>
                                        <p:strVal val="visible"/>
                                      </p:to>
                                    </p:set>
                                    <p:animEffect transition="in" filter="fade">
                                      <p:cBhvr>
                                        <p:cTn id="12" dur="500"/>
                                        <p:tgtEl>
                                          <p:spTgt spid="307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725">
                                            <p:txEl>
                                              <p:pRg st="2" end="2"/>
                                            </p:txEl>
                                          </p:spTgt>
                                        </p:tgtEl>
                                        <p:attrNameLst>
                                          <p:attrName>style.visibility</p:attrName>
                                        </p:attrNameLst>
                                      </p:cBhvr>
                                      <p:to>
                                        <p:strVal val="visible"/>
                                      </p:to>
                                    </p:set>
                                    <p:animEffect transition="in" filter="fade">
                                      <p:cBhvr>
                                        <p:cTn id="17" dur="500"/>
                                        <p:tgtEl>
                                          <p:spTgt spid="307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a:xfrm>
            <a:off x="877888" y="12023"/>
            <a:ext cx="7543800" cy="896698"/>
          </a:xfrm>
        </p:spPr>
        <p:txBody>
          <a:bodyPr vert="horz" lIns="91440" tIns="45720" rIns="91440" bIns="45720" rtlCol="0" anchor="ctr">
            <a:normAutofit/>
          </a:bodyPr>
          <a:lstStyle/>
          <a:p>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在門診我們做什麼？</a:t>
            </a:r>
          </a:p>
        </p:txBody>
      </p:sp>
      <p:sp>
        <p:nvSpPr>
          <p:cNvPr id="31749" name="Rectangle 3"/>
          <p:cNvSpPr>
            <a:spLocks noGrp="1" noChangeArrowheads="1"/>
          </p:cNvSpPr>
          <p:nvPr>
            <p:ph type="body" idx="4294967295"/>
          </p:nvPr>
        </p:nvSpPr>
        <p:spPr>
          <a:xfrm>
            <a:off x="455689" y="1268760"/>
            <a:ext cx="8220768" cy="4537075"/>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初診：填寫資料、詢問病史（家長、老師可在場）</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評估有沒有需要治療的精神疾病或身體疾病</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個別治療：「改變」；生活方式的改變、溝通方式的改變、自我探索；成癮的衛教</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填寫認知的作業</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轉介深度的個別治療（與治療師單獨會談）</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749">
                                            <p:txEl>
                                              <p:pRg st="0" end="0"/>
                                            </p:txEl>
                                          </p:spTgt>
                                        </p:tgtEl>
                                        <p:attrNameLst>
                                          <p:attrName>style.visibility</p:attrName>
                                        </p:attrNameLst>
                                      </p:cBhvr>
                                      <p:to>
                                        <p:strVal val="visible"/>
                                      </p:to>
                                    </p:set>
                                    <p:animEffect transition="in" filter="fade">
                                      <p:cBhvr>
                                        <p:cTn id="7" dur="500"/>
                                        <p:tgtEl>
                                          <p:spTgt spid="317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749">
                                            <p:txEl>
                                              <p:pRg st="1" end="1"/>
                                            </p:txEl>
                                          </p:spTgt>
                                        </p:tgtEl>
                                        <p:attrNameLst>
                                          <p:attrName>style.visibility</p:attrName>
                                        </p:attrNameLst>
                                      </p:cBhvr>
                                      <p:to>
                                        <p:strVal val="visible"/>
                                      </p:to>
                                    </p:set>
                                    <p:animEffect transition="in" filter="fade">
                                      <p:cBhvr>
                                        <p:cTn id="12" dur="500"/>
                                        <p:tgtEl>
                                          <p:spTgt spid="317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1749">
                                            <p:txEl>
                                              <p:pRg st="2" end="2"/>
                                            </p:txEl>
                                          </p:spTgt>
                                        </p:tgtEl>
                                        <p:attrNameLst>
                                          <p:attrName>style.visibility</p:attrName>
                                        </p:attrNameLst>
                                      </p:cBhvr>
                                      <p:to>
                                        <p:strVal val="visible"/>
                                      </p:to>
                                    </p:set>
                                    <p:animEffect transition="in" filter="fade">
                                      <p:cBhvr>
                                        <p:cTn id="17" dur="500"/>
                                        <p:tgtEl>
                                          <p:spTgt spid="317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1749">
                                            <p:txEl>
                                              <p:pRg st="3" end="3"/>
                                            </p:txEl>
                                          </p:spTgt>
                                        </p:tgtEl>
                                        <p:attrNameLst>
                                          <p:attrName>style.visibility</p:attrName>
                                        </p:attrNameLst>
                                      </p:cBhvr>
                                      <p:to>
                                        <p:strVal val="visible"/>
                                      </p:to>
                                    </p:set>
                                    <p:animEffect transition="in" filter="fade">
                                      <p:cBhvr>
                                        <p:cTn id="22" dur="500"/>
                                        <p:tgtEl>
                                          <p:spTgt spid="317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1749">
                                            <p:txEl>
                                              <p:pRg st="4" end="4"/>
                                            </p:txEl>
                                          </p:spTgt>
                                        </p:tgtEl>
                                        <p:attrNameLst>
                                          <p:attrName>style.visibility</p:attrName>
                                        </p:attrNameLst>
                                      </p:cBhvr>
                                      <p:to>
                                        <p:strVal val="visible"/>
                                      </p:to>
                                    </p:set>
                                    <p:animEffect transition="in" filter="fade">
                                      <p:cBhvr>
                                        <p:cTn id="27" dur="500"/>
                                        <p:tgtEl>
                                          <p:spTgt spid="3174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9"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528" y="147"/>
            <a:ext cx="8496300" cy="836565"/>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苦澀的成長：叛逆、適應、失控、耽溺</a:t>
            </a:r>
          </a:p>
        </p:txBody>
      </p:sp>
      <p:sp>
        <p:nvSpPr>
          <p:cNvPr id="5123" name="Rectangle 3"/>
          <p:cNvSpPr>
            <a:spLocks noGrp="1" noChangeArrowheads="1"/>
          </p:cNvSpPr>
          <p:nvPr>
            <p:ph sz="half" idx="1"/>
          </p:nvPr>
        </p:nvSpPr>
        <p:spPr>
          <a:xfrm>
            <a:off x="468313" y="1415144"/>
            <a:ext cx="2447925" cy="4760231"/>
          </a:xfrm>
          <a:noFill/>
        </p:spPr>
        <p:txBody>
          <a:bodyPr/>
          <a:lstStyle/>
          <a:p>
            <a:pPr marL="609600" indent="-609600">
              <a:buFont typeface="Wingdings" pitchFamily="2" charset="2"/>
              <a:buNone/>
            </a:pPr>
            <a:r>
              <a:rPr kumimoji="1" lang="zh-TW" altLang="en-US" sz="2400" b="1" dirty="0">
                <a:solidFill>
                  <a:srgbClr val="659A2A"/>
                </a:solidFill>
                <a:latin typeface="微軟正黑體" panose="020B0604030504040204" pitchFamily="34" charset="-120"/>
                <a:ea typeface="微軟正黑體" panose="020B0604030504040204" pitchFamily="34" charset="-120"/>
              </a:rPr>
              <a:t>問題行為</a:t>
            </a:r>
          </a:p>
          <a:p>
            <a:pPr marL="571500" indent="-514350">
              <a:lnSpc>
                <a:spcPts val="2500"/>
              </a:lnSpc>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叛逆</a:t>
            </a:r>
          </a:p>
          <a:p>
            <a:pPr marL="571500" indent="-514350">
              <a:lnSpc>
                <a:spcPts val="2500"/>
              </a:lnSpc>
              <a:buFont typeface="+mj-lt"/>
              <a:buAutoNum type="arabicPeriod"/>
            </a:pPr>
            <a:endPar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marL="571500" indent="-514350">
              <a:lnSpc>
                <a:spcPts val="2500"/>
              </a:lnSpc>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適應</a:t>
            </a:r>
          </a:p>
          <a:p>
            <a:pPr marL="571500" indent="-514350">
              <a:lnSpc>
                <a:spcPts val="2500"/>
              </a:lnSpc>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失控</a:t>
            </a:r>
          </a:p>
          <a:p>
            <a:pPr marL="571500" indent="-514350">
              <a:lnSpc>
                <a:spcPts val="2500"/>
              </a:lnSpc>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上癮</a:t>
            </a:r>
          </a:p>
        </p:txBody>
      </p:sp>
      <p:sp>
        <p:nvSpPr>
          <p:cNvPr id="5124" name="Rectangle 4"/>
          <p:cNvSpPr>
            <a:spLocks noGrp="1" noChangeArrowheads="1"/>
          </p:cNvSpPr>
          <p:nvPr>
            <p:ph sz="half" idx="2"/>
          </p:nvPr>
        </p:nvSpPr>
        <p:spPr>
          <a:xfrm>
            <a:off x="3131840" y="1412776"/>
            <a:ext cx="5472881" cy="4683224"/>
          </a:xfrm>
          <a:noFill/>
        </p:spPr>
        <p:txBody>
          <a:bodyPr/>
          <a:lstStyle/>
          <a:p>
            <a:pPr marL="609600" indent="-609600">
              <a:buNone/>
            </a:pPr>
            <a:r>
              <a:rPr kumimoji="1" lang="zh-TW" altLang="en-US" sz="2400" b="1" dirty="0">
                <a:solidFill>
                  <a:srgbClr val="659A2A"/>
                </a:solidFill>
                <a:latin typeface="微軟正黑體" panose="020B0604030504040204" pitchFamily="34" charset="-120"/>
                <a:ea typeface="微軟正黑體" panose="020B0604030504040204" pitchFamily="34" charset="-120"/>
              </a:rPr>
              <a:t>問題辨識</a:t>
            </a:r>
          </a:p>
          <a:p>
            <a:pPr marL="571500" indent="-514350">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思考障礙（精神分裂病）、情緒障礙（躁症）、外因（物質性精神病）</a:t>
            </a:r>
          </a:p>
          <a:p>
            <a:pPr marL="571500" indent="-514350">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適應障礙</a:t>
            </a:r>
          </a:p>
          <a:p>
            <a:pPr marL="571500" indent="-514350">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兒童期發展障礙、人格違常</a:t>
            </a:r>
          </a:p>
          <a:p>
            <a:pPr marL="571500" indent="-514350">
              <a:buFont typeface="+mj-lt"/>
              <a:buAutoNum type="arabicPeriod"/>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物質成癮</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500"/>
                                        <p:tgtEl>
                                          <p:spTgt spid="51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4">
                                            <p:txEl>
                                              <p:pRg st="0" end="0"/>
                                            </p:txEl>
                                          </p:spTgt>
                                        </p:tgtEl>
                                        <p:attrNameLst>
                                          <p:attrName>style.visibility</p:attrName>
                                        </p:attrNameLst>
                                      </p:cBhvr>
                                      <p:to>
                                        <p:strVal val="visible"/>
                                      </p:to>
                                    </p:set>
                                    <p:animEffect transition="in" filter="fade">
                                      <p:cBhvr>
                                        <p:cTn id="32" dur="500"/>
                                        <p:tgtEl>
                                          <p:spTgt spid="512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4">
                                            <p:txEl>
                                              <p:pRg st="1" end="1"/>
                                            </p:txEl>
                                          </p:spTgt>
                                        </p:tgtEl>
                                        <p:attrNameLst>
                                          <p:attrName>style.visibility</p:attrName>
                                        </p:attrNameLst>
                                      </p:cBhvr>
                                      <p:to>
                                        <p:strVal val="visible"/>
                                      </p:to>
                                    </p:set>
                                    <p:animEffect transition="in" filter="fade">
                                      <p:cBhvr>
                                        <p:cTn id="37" dur="500"/>
                                        <p:tgtEl>
                                          <p:spTgt spid="512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4">
                                            <p:txEl>
                                              <p:pRg st="2" end="2"/>
                                            </p:txEl>
                                          </p:spTgt>
                                        </p:tgtEl>
                                        <p:attrNameLst>
                                          <p:attrName>style.visibility</p:attrName>
                                        </p:attrNameLst>
                                      </p:cBhvr>
                                      <p:to>
                                        <p:strVal val="visible"/>
                                      </p:to>
                                    </p:set>
                                    <p:animEffect transition="in" filter="fade">
                                      <p:cBhvr>
                                        <p:cTn id="42" dur="500"/>
                                        <p:tgtEl>
                                          <p:spTgt spid="5124">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4">
                                            <p:txEl>
                                              <p:pRg st="3" end="3"/>
                                            </p:txEl>
                                          </p:spTgt>
                                        </p:tgtEl>
                                        <p:attrNameLst>
                                          <p:attrName>style.visibility</p:attrName>
                                        </p:attrNameLst>
                                      </p:cBhvr>
                                      <p:to>
                                        <p:strVal val="visible"/>
                                      </p:to>
                                    </p:set>
                                    <p:animEffect transition="in" filter="fade">
                                      <p:cBhvr>
                                        <p:cTn id="47" dur="500"/>
                                        <p:tgtEl>
                                          <p:spTgt spid="5124">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4">
                                            <p:txEl>
                                              <p:pRg st="4" end="4"/>
                                            </p:txEl>
                                          </p:spTgt>
                                        </p:tgtEl>
                                        <p:attrNameLst>
                                          <p:attrName>style.visibility</p:attrName>
                                        </p:attrNameLst>
                                      </p:cBhvr>
                                      <p:to>
                                        <p:strVal val="visible"/>
                                      </p:to>
                                    </p:set>
                                    <p:animEffect transition="in" filter="fade">
                                      <p:cBhvr>
                                        <p:cTn id="52" dur="500"/>
                                        <p:tgtEl>
                                          <p:spTgt spid="512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0466" name="Rectangle 2"/>
          <p:cNvSpPr>
            <a:spLocks noGrp="1" noChangeArrowheads="1"/>
          </p:cNvSpPr>
          <p:nvPr>
            <p:ph type="title" idx="4294967295"/>
          </p:nvPr>
        </p:nvSpPr>
        <p:spPr>
          <a:xfrm>
            <a:off x="844624" y="1"/>
            <a:ext cx="7543800" cy="908720"/>
          </a:xfrm>
        </p:spPr>
        <p:txBody>
          <a:bodyPr vert="horz" lIns="91440" tIns="45720" rIns="91440" bIns="45720" rtlCol="0" anchor="ctr">
            <a:normAutofit/>
          </a:bodyPr>
          <a:lstStyle/>
          <a:p>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諮商治療：改變階段認知治療</a:t>
            </a:r>
            <a:endParaRPr kumimoji="1" lang="en-US" altLang="zh-TW"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endParaRPr>
          </a:p>
        </p:txBody>
      </p:sp>
      <p:sp>
        <p:nvSpPr>
          <p:cNvPr id="32773" name="Rectangle 3"/>
          <p:cNvSpPr>
            <a:spLocks noGrp="1" noChangeArrowheads="1"/>
          </p:cNvSpPr>
          <p:nvPr>
            <p:ph type="body" sz="half" idx="4294967295"/>
          </p:nvPr>
        </p:nvSpPr>
        <p:spPr>
          <a:xfrm>
            <a:off x="251520" y="1052737"/>
            <a:ext cx="6697663" cy="5256584"/>
          </a:xfrm>
          <a:noFill/>
        </p:spPr>
        <p:txBody>
          <a:bodyPr vert="horz" lIns="91440" tIns="45720" rIns="91440" bIns="45720" rtlCol="0">
            <a:normAutofit fontScale="70000" lnSpcReduction="20000"/>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物質濫用的團體治療</a:t>
            </a:r>
            <a:r>
              <a:rPr kumimoji="1" lang="en-US" altLang="zh-TW" sz="2400" b="1" dirty="0">
                <a:solidFill>
                  <a:srgbClr val="659A2A"/>
                </a:solidFill>
                <a:latin typeface="微軟正黑體" panose="020B0604030504040204" pitchFamily="34" charset="-120"/>
                <a:ea typeface="微軟正黑體" panose="020B0604030504040204" pitchFamily="34" charset="-120"/>
              </a:rPr>
              <a:t>-</a:t>
            </a:r>
            <a:r>
              <a:rPr kumimoji="1" lang="zh-TW" altLang="en-US" sz="2400" b="1" dirty="0">
                <a:solidFill>
                  <a:srgbClr val="659A2A"/>
                </a:solidFill>
                <a:latin typeface="微軟正黑體" panose="020B0604030504040204" pitchFamily="34" charset="-120"/>
                <a:ea typeface="微軟正黑體" panose="020B0604030504040204" pitchFamily="34" charset="-120"/>
              </a:rPr>
              <a:t>改變階段的治療手冊</a:t>
            </a:r>
            <a:r>
              <a:rPr kumimoji="1" lang="en-US" altLang="zh-TW" sz="2400" b="1" dirty="0">
                <a:solidFill>
                  <a:srgbClr val="659A2A"/>
                </a:solidFill>
                <a:latin typeface="微軟正黑體" panose="020B0604030504040204" pitchFamily="34" charset="-120"/>
                <a:ea typeface="微軟正黑體" panose="020B0604030504040204" pitchFamily="34" charset="-120"/>
              </a:rPr>
              <a:t> </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作者：</a:t>
            </a:r>
            <a:r>
              <a:rPr kumimoji="1" lang="en-US" altLang="zh-TW" sz="2400" b="1" dirty="0">
                <a:solidFill>
                  <a:srgbClr val="659A2A"/>
                </a:solidFill>
                <a:latin typeface="微軟正黑體" panose="020B0604030504040204" pitchFamily="34" charset="-120"/>
                <a:ea typeface="微軟正黑體" panose="020B0604030504040204" pitchFamily="34" charset="-120"/>
                <a:hlinkClick r:id="rId4"/>
              </a:rPr>
              <a:t>Mary </a:t>
            </a:r>
            <a:r>
              <a:rPr kumimoji="1" lang="en-US" altLang="zh-TW" sz="2400" b="1" dirty="0" err="1">
                <a:solidFill>
                  <a:srgbClr val="659A2A"/>
                </a:solidFill>
                <a:latin typeface="微軟正黑體" panose="020B0604030504040204" pitchFamily="34" charset="-120"/>
                <a:ea typeface="微軟正黑體" panose="020B0604030504040204" pitchFamily="34" charset="-120"/>
                <a:hlinkClick r:id="rId4"/>
              </a:rPr>
              <a:t>Marden</a:t>
            </a:r>
            <a:r>
              <a:rPr kumimoji="1" lang="en-US" altLang="zh-TW" sz="2400" b="1" dirty="0">
                <a:solidFill>
                  <a:srgbClr val="659A2A"/>
                </a:solidFill>
                <a:latin typeface="微軟正黑體" panose="020B0604030504040204" pitchFamily="34" charset="-120"/>
                <a:ea typeface="微軟正黑體" panose="020B0604030504040204" pitchFamily="34" charset="-120"/>
                <a:hlinkClick r:id="rId4"/>
              </a:rPr>
              <a:t> Velasquez</a:t>
            </a:r>
            <a:r>
              <a:rPr kumimoji="1" lang="zh-TW" altLang="en-US" sz="2400" b="1" dirty="0">
                <a:solidFill>
                  <a:srgbClr val="659A2A"/>
                </a:solidFill>
                <a:latin typeface="微軟正黑體" panose="020B0604030504040204" pitchFamily="34" charset="-120"/>
                <a:ea typeface="微軟正黑體" panose="020B0604030504040204" pitchFamily="34" charset="-120"/>
                <a:hlinkClick r:id="rId5"/>
              </a:rPr>
              <a:t>、</a:t>
            </a:r>
            <a:r>
              <a:rPr kumimoji="1" lang="en-US" altLang="zh-TW" sz="2400" b="1" dirty="0" err="1">
                <a:solidFill>
                  <a:srgbClr val="659A2A"/>
                </a:solidFill>
                <a:latin typeface="微軟正黑體" panose="020B0604030504040204" pitchFamily="34" charset="-120"/>
                <a:ea typeface="微軟正黑體" panose="020B0604030504040204" pitchFamily="34" charset="-120"/>
                <a:hlinkClick r:id="rId6"/>
              </a:rPr>
              <a:t>Gaylyn</a:t>
            </a:r>
            <a:r>
              <a:rPr kumimoji="1" lang="en-US" altLang="zh-TW" sz="2400" b="1" dirty="0">
                <a:solidFill>
                  <a:srgbClr val="659A2A"/>
                </a:solidFill>
                <a:latin typeface="微軟正黑體" panose="020B0604030504040204" pitchFamily="34" charset="-120"/>
                <a:ea typeface="微軟正黑體" panose="020B0604030504040204" pitchFamily="34" charset="-120"/>
                <a:hlinkClick r:id="rId6"/>
              </a:rPr>
              <a:t> </a:t>
            </a:r>
            <a:r>
              <a:rPr kumimoji="1" lang="en-US" altLang="zh-TW" sz="2400" b="1" dirty="0" err="1">
                <a:solidFill>
                  <a:srgbClr val="659A2A"/>
                </a:solidFill>
                <a:latin typeface="微軟正黑體" panose="020B0604030504040204" pitchFamily="34" charset="-120"/>
                <a:ea typeface="微軟正黑體" panose="020B0604030504040204" pitchFamily="34" charset="-120"/>
                <a:hlinkClick r:id="rId6"/>
              </a:rPr>
              <a:t>Gaddy</a:t>
            </a:r>
            <a:r>
              <a:rPr kumimoji="1" lang="en-US" altLang="zh-TW" sz="2400" b="1" dirty="0">
                <a:solidFill>
                  <a:srgbClr val="659A2A"/>
                </a:solidFill>
                <a:latin typeface="微軟正黑體" panose="020B0604030504040204" pitchFamily="34" charset="-120"/>
                <a:ea typeface="微軟正黑體" panose="020B0604030504040204" pitchFamily="34" charset="-120"/>
                <a:hlinkClick r:id="rId6"/>
              </a:rPr>
              <a:t> Maurer</a:t>
            </a:r>
            <a:r>
              <a:rPr kumimoji="1" lang="zh-TW" altLang="en-US" sz="2400" b="1" dirty="0">
                <a:solidFill>
                  <a:srgbClr val="659A2A"/>
                </a:solidFill>
                <a:latin typeface="微軟正黑體" panose="020B0604030504040204" pitchFamily="34" charset="-120"/>
                <a:ea typeface="微軟正黑體" panose="020B0604030504040204" pitchFamily="34" charset="-120"/>
                <a:hlinkClick r:id="rId7"/>
              </a:rPr>
              <a:t>、</a:t>
            </a:r>
            <a:r>
              <a:rPr kumimoji="1" lang="en-US" altLang="zh-TW" sz="2400" b="1" dirty="0">
                <a:solidFill>
                  <a:srgbClr val="659A2A"/>
                </a:solidFill>
                <a:latin typeface="微軟正黑體" panose="020B0604030504040204" pitchFamily="34" charset="-120"/>
                <a:ea typeface="微軟正黑體" panose="020B0604030504040204" pitchFamily="34" charset="-120"/>
                <a:hlinkClick r:id="rId8"/>
              </a:rPr>
              <a:t>Cathy Crouch</a:t>
            </a:r>
            <a:r>
              <a:rPr kumimoji="1" lang="zh-TW" altLang="en-US" sz="2400" b="1" dirty="0">
                <a:solidFill>
                  <a:srgbClr val="659A2A"/>
                </a:solidFill>
                <a:latin typeface="微軟正黑體" panose="020B0604030504040204" pitchFamily="34" charset="-120"/>
                <a:ea typeface="微軟正黑體" panose="020B0604030504040204" pitchFamily="34" charset="-120"/>
                <a:hlinkClick r:id="rId9"/>
              </a:rPr>
              <a:t>、</a:t>
            </a:r>
            <a:r>
              <a:rPr kumimoji="1" lang="en-US" altLang="zh-TW" sz="2400" b="1" dirty="0">
                <a:solidFill>
                  <a:srgbClr val="659A2A"/>
                </a:solidFill>
                <a:latin typeface="微軟正黑體" panose="020B0604030504040204" pitchFamily="34" charset="-120"/>
                <a:ea typeface="微軟正黑體" panose="020B0604030504040204" pitchFamily="34" charset="-120"/>
                <a:hlinkClick r:id="" action="ppaction://noaction"/>
              </a:rPr>
              <a:t>Carlo C. </a:t>
            </a:r>
            <a:r>
              <a:rPr kumimoji="1" lang="en-US" altLang="zh-TW" sz="2400" b="1" dirty="0" err="1">
                <a:solidFill>
                  <a:srgbClr val="659A2A"/>
                </a:solidFill>
                <a:latin typeface="微軟正黑體" panose="020B0604030504040204" pitchFamily="34" charset="-120"/>
                <a:ea typeface="微軟正黑體" panose="020B0604030504040204" pitchFamily="34" charset="-120"/>
                <a:hlinkClick r:id="" action="ppaction://noaction"/>
              </a:rPr>
              <a:t>DiClemente</a:t>
            </a:r>
            <a:endParaRPr kumimoji="1" lang="en-US" altLang="zh-TW" sz="2400" b="1" dirty="0">
              <a:solidFill>
                <a:srgbClr val="659A2A"/>
              </a:solidFill>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譯者：</a:t>
            </a:r>
            <a:r>
              <a:rPr kumimoji="1" lang="zh-TW" altLang="en-US" sz="2400" b="1" dirty="0">
                <a:solidFill>
                  <a:srgbClr val="659A2A"/>
                </a:solidFill>
                <a:latin typeface="微軟正黑體" panose="020B0604030504040204" pitchFamily="34" charset="-120"/>
                <a:ea typeface="微軟正黑體" panose="020B0604030504040204" pitchFamily="34" charset="-120"/>
                <a:hlinkClick r:id="rId10"/>
              </a:rPr>
              <a:t>歐吉桐、黃耀興、林曉卿</a:t>
            </a:r>
            <a:endParaRPr kumimoji="1" lang="en-US" altLang="zh-TW" sz="2400" b="1" dirty="0">
              <a:solidFill>
                <a:srgbClr val="659A2A"/>
              </a:solidFill>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出版社：</a:t>
            </a:r>
            <a:r>
              <a:rPr kumimoji="1" lang="zh-TW" altLang="en-US" sz="2400" b="1" dirty="0">
                <a:solidFill>
                  <a:srgbClr val="659A2A"/>
                </a:solidFill>
                <a:latin typeface="微軟正黑體" panose="020B0604030504040204" pitchFamily="34" charset="-120"/>
                <a:ea typeface="微軟正黑體" panose="020B0604030504040204" pitchFamily="34" charset="-120"/>
                <a:hlinkClick r:id="rId4"/>
              </a:rPr>
              <a:t>心理</a:t>
            </a:r>
            <a:endParaRPr kumimoji="1" lang="en-US" altLang="zh-TW" sz="2400" b="1" dirty="0">
              <a:solidFill>
                <a:srgbClr val="659A2A"/>
              </a:solidFill>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出版日期：</a:t>
            </a:r>
            <a:r>
              <a:rPr kumimoji="1" lang="en-US" altLang="zh-TW" sz="2400" b="1" dirty="0">
                <a:solidFill>
                  <a:srgbClr val="659A2A"/>
                </a:solidFill>
                <a:latin typeface="微軟正黑體" panose="020B0604030504040204" pitchFamily="34" charset="-120"/>
                <a:ea typeface="微軟正黑體" panose="020B0604030504040204" pitchFamily="34" charset="-120"/>
              </a:rPr>
              <a:t>2009</a:t>
            </a:r>
            <a:r>
              <a:rPr kumimoji="1" lang="zh-TW" altLang="en-US" sz="2400" b="1" dirty="0">
                <a:solidFill>
                  <a:srgbClr val="659A2A"/>
                </a:solidFill>
                <a:latin typeface="微軟正黑體" panose="020B0604030504040204" pitchFamily="34" charset="-120"/>
                <a:ea typeface="微軟正黑體" panose="020B0604030504040204" pitchFamily="34" charset="-120"/>
              </a:rPr>
              <a:t>年</a:t>
            </a:r>
            <a:r>
              <a:rPr kumimoji="1" lang="en-US" altLang="zh-TW" sz="2400" b="1" dirty="0">
                <a:solidFill>
                  <a:srgbClr val="659A2A"/>
                </a:solidFill>
                <a:latin typeface="微軟正黑體" panose="020B0604030504040204" pitchFamily="34" charset="-120"/>
                <a:ea typeface="微軟正黑體" panose="020B0604030504040204" pitchFamily="34" charset="-120"/>
              </a:rPr>
              <a:t>01</a:t>
            </a:r>
            <a:r>
              <a:rPr kumimoji="1" lang="zh-TW" altLang="en-US" sz="2400" b="1" dirty="0">
                <a:solidFill>
                  <a:srgbClr val="659A2A"/>
                </a:solidFill>
                <a:latin typeface="微軟正黑體" panose="020B0604030504040204" pitchFamily="34" charset="-120"/>
                <a:ea typeface="微軟正黑體" panose="020B0604030504040204" pitchFamily="34" charset="-120"/>
              </a:rPr>
              <a:t>月</a:t>
            </a:r>
            <a:r>
              <a:rPr kumimoji="1" lang="en-US" altLang="zh-TW" sz="2400" b="1" dirty="0">
                <a:solidFill>
                  <a:srgbClr val="659A2A"/>
                </a:solidFill>
                <a:latin typeface="微軟正黑體" panose="020B0604030504040204" pitchFamily="34" charset="-120"/>
                <a:ea typeface="微軟正黑體" panose="020B0604030504040204" pitchFamily="34" charset="-120"/>
              </a:rPr>
              <a:t>01</a:t>
            </a:r>
            <a:r>
              <a:rPr kumimoji="1" lang="zh-TW" altLang="en-US" sz="2400" b="1" dirty="0">
                <a:solidFill>
                  <a:srgbClr val="659A2A"/>
                </a:solidFill>
                <a:latin typeface="微軟正黑體" panose="020B0604030504040204" pitchFamily="34" charset="-120"/>
                <a:ea typeface="微軟正黑體" panose="020B0604030504040204" pitchFamily="34" charset="-120"/>
              </a:rPr>
              <a:t>日</a:t>
            </a:r>
            <a:endParaRPr kumimoji="1" lang="en-US" altLang="zh-TW" sz="2400" b="1" dirty="0">
              <a:solidFill>
                <a:srgbClr val="659A2A"/>
              </a:solidFill>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kumimoji="1" lang="en-US" altLang="zh-TW" sz="2400" b="1" dirty="0">
                <a:solidFill>
                  <a:srgbClr val="659A2A"/>
                </a:solidFill>
                <a:latin typeface="微軟正黑體" panose="020B0604030504040204" pitchFamily="34" charset="-120"/>
                <a:ea typeface="微軟正黑體" panose="020B0604030504040204" pitchFamily="34" charset="-120"/>
              </a:rPr>
              <a:t>29</a:t>
            </a:r>
            <a:r>
              <a:rPr kumimoji="1" lang="zh-TW" altLang="en-US" sz="2400" b="1" dirty="0">
                <a:solidFill>
                  <a:srgbClr val="659A2A"/>
                </a:solidFill>
                <a:latin typeface="微軟正黑體" panose="020B0604030504040204" pitchFamily="34" charset="-120"/>
                <a:ea typeface="微軟正黑體" panose="020B0604030504040204" pitchFamily="34" charset="-120"/>
              </a:rPr>
              <a:t>個單元的治療課程。本課程基於行為改變跨理論模式，採用了建立技巧的活動與介入，這對於從前面改變階段</a:t>
            </a:r>
            <a:r>
              <a:rPr kumimoji="1" lang="en-US" altLang="zh-TW" sz="2400" b="1" dirty="0">
                <a:solidFill>
                  <a:srgbClr val="659A2A"/>
                </a:solidFill>
                <a:latin typeface="微軟正黑體" panose="020B0604030504040204" pitchFamily="34" charset="-120"/>
                <a:ea typeface="微軟正黑體" panose="020B0604030504040204" pitchFamily="34" charset="-120"/>
              </a:rPr>
              <a:t>──</a:t>
            </a:r>
            <a:r>
              <a:rPr kumimoji="1" lang="zh-TW" altLang="en-US" sz="2400" b="1" dirty="0">
                <a:solidFill>
                  <a:srgbClr val="659A2A"/>
                </a:solidFill>
                <a:latin typeface="微軟正黑體" panose="020B0604030504040204" pitchFamily="34" charset="-120"/>
                <a:ea typeface="微軟正黑體" panose="020B0604030504040204" pitchFamily="34" charset="-120"/>
              </a:rPr>
              <a:t>前思考、思考及準備，到後面改變階段</a:t>
            </a:r>
            <a:r>
              <a:rPr kumimoji="1" lang="en-US" altLang="zh-TW" sz="2400" b="1" dirty="0">
                <a:solidFill>
                  <a:srgbClr val="659A2A"/>
                </a:solidFill>
                <a:latin typeface="微軟正黑體" panose="020B0604030504040204" pitchFamily="34" charset="-120"/>
                <a:ea typeface="微軟正黑體" panose="020B0604030504040204" pitchFamily="34" charset="-120"/>
              </a:rPr>
              <a:t>──</a:t>
            </a:r>
            <a:r>
              <a:rPr kumimoji="1" lang="zh-TW" altLang="en-US" sz="2400" b="1" dirty="0">
                <a:solidFill>
                  <a:srgbClr val="659A2A"/>
                </a:solidFill>
                <a:latin typeface="微軟正黑體" panose="020B0604030504040204" pitchFamily="34" charset="-120"/>
                <a:ea typeface="微軟正黑體" panose="020B0604030504040204" pitchFamily="34" charset="-120"/>
              </a:rPr>
              <a:t>行動及維持之間循環的個案，可能是最有效的作法。每一個結構的單元都是以一貫、容易使用的形式來呈現，包括清楚的原理，目標摘要，主要活動的概要，並提供執行的逐步流程引導，以及使用動機晤談的策略。本手冊附有完整所需要的講義和練習的格式，可以影印來使用。本手冊適合團體使用，也容易調整為個別治療使用。</a:t>
            </a:r>
            <a:endParaRPr kumimoji="1" lang="en-US" altLang="zh-TW" sz="2400" b="1" dirty="0">
              <a:solidFill>
                <a:srgbClr val="659A2A"/>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773">
                                            <p:txEl>
                                              <p:pRg st="0" end="0"/>
                                            </p:txEl>
                                          </p:spTgt>
                                        </p:tgtEl>
                                        <p:attrNameLst>
                                          <p:attrName>style.visibility</p:attrName>
                                        </p:attrNameLst>
                                      </p:cBhvr>
                                      <p:to>
                                        <p:strVal val="visible"/>
                                      </p:to>
                                    </p:set>
                                    <p:animEffect transition="in" filter="fade">
                                      <p:cBhvr>
                                        <p:cTn id="7" dur="500"/>
                                        <p:tgtEl>
                                          <p:spTgt spid="327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2773">
                                            <p:txEl>
                                              <p:pRg st="1" end="1"/>
                                            </p:txEl>
                                          </p:spTgt>
                                        </p:tgtEl>
                                        <p:attrNameLst>
                                          <p:attrName>style.visibility</p:attrName>
                                        </p:attrNameLst>
                                      </p:cBhvr>
                                      <p:to>
                                        <p:strVal val="visible"/>
                                      </p:to>
                                    </p:set>
                                    <p:animEffect transition="in" filter="fade">
                                      <p:cBhvr>
                                        <p:cTn id="12" dur="500"/>
                                        <p:tgtEl>
                                          <p:spTgt spid="327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2773">
                                            <p:txEl>
                                              <p:pRg st="2" end="2"/>
                                            </p:txEl>
                                          </p:spTgt>
                                        </p:tgtEl>
                                        <p:attrNameLst>
                                          <p:attrName>style.visibility</p:attrName>
                                        </p:attrNameLst>
                                      </p:cBhvr>
                                      <p:to>
                                        <p:strVal val="visible"/>
                                      </p:to>
                                    </p:set>
                                    <p:animEffect transition="in" filter="fade">
                                      <p:cBhvr>
                                        <p:cTn id="17" dur="500"/>
                                        <p:tgtEl>
                                          <p:spTgt spid="327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2773">
                                            <p:txEl>
                                              <p:pRg st="3" end="3"/>
                                            </p:txEl>
                                          </p:spTgt>
                                        </p:tgtEl>
                                        <p:attrNameLst>
                                          <p:attrName>style.visibility</p:attrName>
                                        </p:attrNameLst>
                                      </p:cBhvr>
                                      <p:to>
                                        <p:strVal val="visible"/>
                                      </p:to>
                                    </p:set>
                                    <p:animEffect transition="in" filter="fade">
                                      <p:cBhvr>
                                        <p:cTn id="22" dur="500"/>
                                        <p:tgtEl>
                                          <p:spTgt spid="327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2773">
                                            <p:txEl>
                                              <p:pRg st="4" end="4"/>
                                            </p:txEl>
                                          </p:spTgt>
                                        </p:tgtEl>
                                        <p:attrNameLst>
                                          <p:attrName>style.visibility</p:attrName>
                                        </p:attrNameLst>
                                      </p:cBhvr>
                                      <p:to>
                                        <p:strVal val="visible"/>
                                      </p:to>
                                    </p:set>
                                    <p:animEffect transition="in" filter="fade">
                                      <p:cBhvr>
                                        <p:cTn id="27" dur="500"/>
                                        <p:tgtEl>
                                          <p:spTgt spid="327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2773">
                                            <p:txEl>
                                              <p:pRg st="5" end="5"/>
                                            </p:txEl>
                                          </p:spTgt>
                                        </p:tgtEl>
                                        <p:attrNameLst>
                                          <p:attrName>style.visibility</p:attrName>
                                        </p:attrNameLst>
                                      </p:cBhvr>
                                      <p:to>
                                        <p:strVal val="visible"/>
                                      </p:to>
                                    </p:set>
                                    <p:animEffect transition="in" filter="fade">
                                      <p:cBhvr>
                                        <p:cTn id="32" dur="500"/>
                                        <p:tgtEl>
                                          <p:spTgt spid="327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build="p"/>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800" name="Rectangle 8"/>
          <p:cNvSpPr>
            <a:spLocks noChangeArrowheads="1"/>
          </p:cNvSpPr>
          <p:nvPr/>
        </p:nvSpPr>
        <p:spPr bwMode="auto">
          <a:xfrm>
            <a:off x="201488" y="0"/>
            <a:ext cx="8763000" cy="908720"/>
          </a:xfrm>
          <a:prstGeom prst="rect">
            <a:avLst/>
          </a:prstGeom>
        </p:spPr>
        <p:txBody>
          <a:bodyPr vert="horz" lIns="91440" tIns="45720" rIns="91440" bIns="45720" rtlCol="0" anchor="ctr">
            <a:normAutofit/>
          </a:bodyPr>
          <a:lstStyle/>
          <a:p>
            <a:pPr algn="ctr"/>
            <a:r>
              <a:rPr lang="zh-TW" altLang="en-US" sz="3200"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rPr>
              <a:t>疾病辨識與轉介，共同維持孩子的生態平衡！</a:t>
            </a:r>
          </a:p>
        </p:txBody>
      </p:sp>
      <p:grpSp>
        <p:nvGrpSpPr>
          <p:cNvPr id="2" name="群組 1"/>
          <p:cNvGrpSpPr/>
          <p:nvPr/>
        </p:nvGrpSpPr>
        <p:grpSpPr>
          <a:xfrm>
            <a:off x="1512993" y="1134884"/>
            <a:ext cx="6002288" cy="4958412"/>
            <a:chOff x="1089992" y="990600"/>
            <a:chExt cx="7010400" cy="5791200"/>
          </a:xfrm>
        </p:grpSpPr>
        <p:sp>
          <p:nvSpPr>
            <p:cNvPr id="1334274" name="Oval 2">
              <a:hlinkClick r:id="rId12" action="ppaction://hlinksldjump"/>
            </p:cNvPr>
            <p:cNvSpPr>
              <a:spLocks noChangeArrowheads="1"/>
            </p:cNvSpPr>
            <p:nvPr/>
          </p:nvSpPr>
          <p:spPr bwMode="auto">
            <a:xfrm>
              <a:off x="1089992" y="990600"/>
              <a:ext cx="7010400" cy="5791200"/>
            </a:xfrm>
            <a:prstGeom prst="ellipse">
              <a:avLst/>
            </a:prstGeom>
            <a:solidFill>
              <a:schemeClr val="accent4">
                <a:lumMod val="75000"/>
              </a:schemeClr>
            </a:solidFill>
            <a:ln w="9525">
              <a:solidFill>
                <a:schemeClr val="tx1"/>
              </a:solidFill>
              <a:round/>
              <a:headEnd/>
              <a:tailEnd/>
            </a:ln>
            <a:effectLst/>
            <a:extLst/>
          </p:spPr>
          <p:txBody>
            <a:bodyPr wrap="none" anchor="ct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800"/>
            </a:p>
          </p:txBody>
        </p:sp>
        <p:sp>
          <p:nvSpPr>
            <p:cNvPr id="1334275" name="Oval 3"/>
            <p:cNvSpPr>
              <a:spLocks noChangeArrowheads="1"/>
            </p:cNvSpPr>
            <p:nvPr/>
          </p:nvSpPr>
          <p:spPr bwMode="auto">
            <a:xfrm>
              <a:off x="1578942" y="1412875"/>
              <a:ext cx="6096000" cy="4953000"/>
            </a:xfrm>
            <a:prstGeom prst="ellipse">
              <a:avLst/>
            </a:prstGeom>
            <a:solidFill>
              <a:schemeClr val="accent4">
                <a:lumMod val="60000"/>
                <a:lumOff val="40000"/>
              </a:schemeClr>
            </a:solidFill>
            <a:ln w="9525">
              <a:solidFill>
                <a:schemeClr val="tx1"/>
              </a:solidFill>
              <a:round/>
              <a:headEnd/>
              <a:tailEnd/>
            </a:ln>
            <a:effectLst/>
            <a:extLst/>
          </p:spPr>
          <p:txBody>
            <a:bodyPr wrap="none" anchor="ct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800"/>
            </a:p>
          </p:txBody>
        </p:sp>
        <p:sp>
          <p:nvSpPr>
            <p:cNvPr id="1334276" name="Oval 4"/>
            <p:cNvSpPr>
              <a:spLocks noChangeArrowheads="1"/>
            </p:cNvSpPr>
            <p:nvPr/>
          </p:nvSpPr>
          <p:spPr bwMode="auto">
            <a:xfrm>
              <a:off x="2004392" y="1905000"/>
              <a:ext cx="5181600" cy="4114800"/>
            </a:xfrm>
            <a:prstGeom prst="ellipse">
              <a:avLst/>
            </a:prstGeom>
            <a:solidFill>
              <a:srgbClr val="8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800"/>
            </a:p>
          </p:txBody>
        </p:sp>
        <p:sp>
          <p:nvSpPr>
            <p:cNvPr id="1334277" name="Oval 5"/>
            <p:cNvSpPr>
              <a:spLocks noChangeArrowheads="1"/>
            </p:cNvSpPr>
            <p:nvPr/>
          </p:nvSpPr>
          <p:spPr bwMode="auto">
            <a:xfrm>
              <a:off x="2461592" y="2362200"/>
              <a:ext cx="4267200" cy="3276600"/>
            </a:xfrm>
            <a:prstGeom prst="ellipse">
              <a:avLst/>
            </a:prstGeom>
            <a:solidFill>
              <a:schemeClr val="accent2">
                <a:lumMod val="40000"/>
                <a:lumOff val="60000"/>
              </a:schemeClr>
            </a:solidFill>
            <a:ln w="9525">
              <a:solidFill>
                <a:schemeClr val="tx1"/>
              </a:solidFill>
              <a:round/>
              <a:headEnd/>
              <a:tailEnd/>
            </a:ln>
            <a:effectLst/>
            <a:extLst/>
          </p:spPr>
          <p:txBody>
            <a:bodyPr wrap="none" anchor="ct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800"/>
            </a:p>
          </p:txBody>
        </p:sp>
        <p:sp>
          <p:nvSpPr>
            <p:cNvPr id="1334278" name="Oval 6"/>
            <p:cNvSpPr>
              <a:spLocks noChangeArrowheads="1"/>
            </p:cNvSpPr>
            <p:nvPr/>
          </p:nvSpPr>
          <p:spPr bwMode="auto">
            <a:xfrm>
              <a:off x="2918792" y="2819400"/>
              <a:ext cx="3352800" cy="2438400"/>
            </a:xfrm>
            <a:prstGeom prst="ellipse">
              <a:avLst/>
            </a:prstGeom>
            <a:solidFill>
              <a:srgbClr val="BDE575"/>
            </a:solidFill>
            <a:ln w="9525">
              <a:solidFill>
                <a:schemeClr val="tx1"/>
              </a:solidFill>
              <a:round/>
              <a:headEnd/>
              <a:tailEnd/>
            </a:ln>
            <a:effectLst/>
            <a:extLst/>
          </p:spPr>
          <p:txBody>
            <a:bodyPr wrap="none" anchor="ct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800"/>
            </a:p>
          </p:txBody>
        </p:sp>
        <p:sp>
          <p:nvSpPr>
            <p:cNvPr id="1334279" name="Oval 7"/>
            <p:cNvSpPr>
              <a:spLocks noChangeArrowheads="1"/>
            </p:cNvSpPr>
            <p:nvPr/>
          </p:nvSpPr>
          <p:spPr bwMode="auto">
            <a:xfrm>
              <a:off x="3375992" y="3276600"/>
              <a:ext cx="2438400" cy="1524000"/>
            </a:xfrm>
            <a:prstGeom prst="ellipse">
              <a:avLst/>
            </a:prstGeom>
            <a:solidFill>
              <a:srgbClr val="3399FF">
                <a:alpha val="50195"/>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800"/>
            </a:p>
          </p:txBody>
        </p:sp>
        <p:sp>
          <p:nvSpPr>
            <p:cNvPr id="33801" name="Oval 9"/>
            <p:cNvSpPr>
              <a:spLocks noChangeArrowheads="1"/>
            </p:cNvSpPr>
            <p:nvPr/>
          </p:nvSpPr>
          <p:spPr bwMode="auto">
            <a:xfrm>
              <a:off x="3909392" y="3733800"/>
              <a:ext cx="1371600" cy="609600"/>
            </a:xfrm>
            <a:prstGeom prst="ellipse">
              <a:avLst/>
            </a:prstGeom>
            <a:solidFill>
              <a:schemeClr val="accent6">
                <a:lumMod val="75000"/>
              </a:schemeClr>
            </a:solidFill>
            <a:ln w="9525">
              <a:solidFill>
                <a:schemeClr val="tx1"/>
              </a:solidFill>
              <a:round/>
              <a:headEnd/>
              <a:tailEnd/>
            </a:ln>
            <a:effectLst/>
            <a:extLst/>
          </p:spPr>
          <p:txBody>
            <a:bodyPr wrap="none" anchor="ct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0"/>
                </a:spcBef>
                <a:buClrTx/>
                <a:buSzTx/>
                <a:buFontTx/>
                <a:buNone/>
              </a:pPr>
              <a:endParaRPr lang="zh-TW" altLang="en-US" sz="2800"/>
            </a:p>
          </p:txBody>
        </p:sp>
        <p:sp>
          <p:nvSpPr>
            <p:cNvPr id="33802" name="Text Box 10"/>
            <p:cNvSpPr txBox="1">
              <a:spLocks noChangeArrowheads="1"/>
            </p:cNvSpPr>
            <p:nvPr>
              <p:custDataLst>
                <p:tags r:id="rId2"/>
              </p:custDataLst>
            </p:nvPr>
          </p:nvSpPr>
          <p:spPr bwMode="auto">
            <a:xfrm>
              <a:off x="4061792" y="3810000"/>
              <a:ext cx="1828800" cy="43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None/>
              </a:pPr>
              <a:r>
                <a:rPr kumimoji="0" lang="zh-TW" altLang="en-US" sz="1800" b="0" dirty="0">
                  <a:solidFill>
                    <a:schemeClr val="bg1"/>
                  </a:solidFill>
                  <a:latin typeface="微軟正黑體" panose="020B0604030504040204" pitchFamily="34" charset="-120"/>
                  <a:ea typeface="微軟正黑體" panose="020B0604030504040204" pitchFamily="34" charset="-120"/>
                </a:rPr>
                <a:t>青少年</a:t>
              </a:r>
              <a:endParaRPr kumimoji="0" lang="en-US" altLang="zh-TW" sz="1800" b="0" dirty="0">
                <a:solidFill>
                  <a:schemeClr val="bg1"/>
                </a:solidFill>
                <a:latin typeface="微軟正黑體" panose="020B0604030504040204" pitchFamily="34" charset="-120"/>
                <a:ea typeface="微軟正黑體" panose="020B0604030504040204" pitchFamily="34" charset="-120"/>
              </a:endParaRPr>
            </a:p>
          </p:txBody>
        </p:sp>
        <p:sp>
          <p:nvSpPr>
            <p:cNvPr id="1334283" name="Text Box 11"/>
            <p:cNvSpPr txBox="1">
              <a:spLocks noChangeArrowheads="1"/>
            </p:cNvSpPr>
            <p:nvPr>
              <p:custDataLst>
                <p:tags r:id="rId3"/>
              </p:custDataLst>
            </p:nvPr>
          </p:nvSpPr>
          <p:spPr bwMode="auto">
            <a:xfrm>
              <a:off x="4252466" y="3352800"/>
              <a:ext cx="1719262" cy="43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None/>
              </a:pPr>
              <a:r>
                <a:rPr kumimoji="0" lang="zh-TW" altLang="en-US" sz="1800" b="0" dirty="0">
                  <a:solidFill>
                    <a:schemeClr val="bg1"/>
                  </a:solidFill>
                  <a:latin typeface="微軟正黑體" panose="020B0604030504040204" pitchFamily="34" charset="-120"/>
                  <a:ea typeface="微軟正黑體" panose="020B0604030504040204" pitchFamily="34" charset="-120"/>
                </a:rPr>
                <a:t>父母</a:t>
              </a:r>
            </a:p>
          </p:txBody>
        </p:sp>
        <p:sp>
          <p:nvSpPr>
            <p:cNvPr id="1334284" name="Text Box 12"/>
            <p:cNvSpPr txBox="1">
              <a:spLocks noChangeArrowheads="1"/>
            </p:cNvSpPr>
            <p:nvPr>
              <p:custDataLst>
                <p:tags r:id="rId4"/>
              </p:custDataLst>
            </p:nvPr>
          </p:nvSpPr>
          <p:spPr bwMode="auto">
            <a:xfrm>
              <a:off x="4201667" y="4343400"/>
              <a:ext cx="965719" cy="46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None/>
              </a:pPr>
              <a:r>
                <a:rPr kumimoji="0" lang="zh-TW" altLang="en-US" sz="2000" b="0" dirty="0">
                  <a:solidFill>
                    <a:schemeClr val="bg1"/>
                  </a:solidFill>
                  <a:latin typeface="微軟正黑體" panose="020B0604030504040204" pitchFamily="34" charset="-120"/>
                  <a:ea typeface="微軟正黑體" panose="020B0604030504040204" pitchFamily="34" charset="-120"/>
                </a:rPr>
                <a:t>手足</a:t>
              </a:r>
            </a:p>
          </p:txBody>
        </p:sp>
        <p:sp>
          <p:nvSpPr>
            <p:cNvPr id="1334285" name="Text Box 13"/>
            <p:cNvSpPr txBox="1">
              <a:spLocks noChangeArrowheads="1"/>
            </p:cNvSpPr>
            <p:nvPr>
              <p:custDataLst>
                <p:tags r:id="rId5"/>
              </p:custDataLst>
            </p:nvPr>
          </p:nvSpPr>
          <p:spPr bwMode="auto">
            <a:xfrm>
              <a:off x="4252466" y="2879724"/>
              <a:ext cx="863600" cy="43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None/>
              </a:pPr>
              <a:r>
                <a:rPr kumimoji="0" lang="zh-TW" altLang="en-US" sz="1800" b="0" dirty="0">
                  <a:solidFill>
                    <a:schemeClr val="bg1"/>
                  </a:solidFill>
                  <a:latin typeface="微軟正黑體" panose="020B0604030504040204" pitchFamily="34" charset="-120"/>
                  <a:ea typeface="微軟正黑體" panose="020B0604030504040204" pitchFamily="34" charset="-120"/>
                </a:rPr>
                <a:t>親戚</a:t>
              </a:r>
            </a:p>
          </p:txBody>
        </p:sp>
        <p:sp>
          <p:nvSpPr>
            <p:cNvPr id="1334286" name="Text Box 14"/>
            <p:cNvSpPr txBox="1">
              <a:spLocks noChangeArrowheads="1"/>
            </p:cNvSpPr>
            <p:nvPr>
              <p:custDataLst>
                <p:tags r:id="rId6"/>
              </p:custDataLst>
            </p:nvPr>
          </p:nvSpPr>
          <p:spPr bwMode="auto">
            <a:xfrm>
              <a:off x="4252466" y="2422525"/>
              <a:ext cx="1152525" cy="43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None/>
              </a:pPr>
              <a:r>
                <a:rPr kumimoji="0" lang="zh-TW" altLang="en-US" sz="1800" b="0" dirty="0">
                  <a:solidFill>
                    <a:schemeClr val="bg1"/>
                  </a:solidFill>
                  <a:latin typeface="微軟正黑體" panose="020B0604030504040204" pitchFamily="34" charset="-120"/>
                  <a:ea typeface="微軟正黑體" panose="020B0604030504040204" pitchFamily="34" charset="-120"/>
                </a:rPr>
                <a:t>同儕</a:t>
              </a:r>
            </a:p>
          </p:txBody>
        </p:sp>
        <p:sp>
          <p:nvSpPr>
            <p:cNvPr id="1334287" name="Text Box 15"/>
            <p:cNvSpPr txBox="1">
              <a:spLocks noChangeArrowheads="1"/>
            </p:cNvSpPr>
            <p:nvPr>
              <p:custDataLst>
                <p:tags r:id="rId7"/>
              </p:custDataLst>
            </p:nvPr>
          </p:nvSpPr>
          <p:spPr bwMode="auto">
            <a:xfrm>
              <a:off x="4252466" y="1989138"/>
              <a:ext cx="1638300" cy="43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None/>
              </a:pPr>
              <a:r>
                <a:rPr kumimoji="0" lang="zh-TW" altLang="en-US" sz="1800" b="0" dirty="0">
                  <a:solidFill>
                    <a:schemeClr val="bg1"/>
                  </a:solidFill>
                  <a:latin typeface="微軟正黑體" panose="020B0604030504040204" pitchFamily="34" charset="-120"/>
                  <a:ea typeface="微軟正黑體" panose="020B0604030504040204" pitchFamily="34" charset="-120"/>
                </a:rPr>
                <a:t>學校</a:t>
              </a:r>
              <a:endParaRPr kumimoji="0" lang="en-US" altLang="zh-TW" sz="1800" b="0" dirty="0">
                <a:solidFill>
                  <a:schemeClr val="bg1"/>
                </a:solidFill>
                <a:latin typeface="微軟正黑體" panose="020B0604030504040204" pitchFamily="34" charset="-120"/>
                <a:ea typeface="微軟正黑體" panose="020B0604030504040204" pitchFamily="34" charset="-120"/>
              </a:endParaRPr>
            </a:p>
          </p:txBody>
        </p:sp>
        <p:sp>
          <p:nvSpPr>
            <p:cNvPr id="1334288" name="Text Box 16"/>
            <p:cNvSpPr txBox="1">
              <a:spLocks noChangeArrowheads="1"/>
            </p:cNvSpPr>
            <p:nvPr>
              <p:custDataLst>
                <p:tags r:id="rId8"/>
              </p:custDataLst>
            </p:nvPr>
          </p:nvSpPr>
          <p:spPr bwMode="auto">
            <a:xfrm>
              <a:off x="3883497" y="1524000"/>
              <a:ext cx="1800225" cy="43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zh-TW"/>
              </a:defPPr>
              <a:lvl1pPr eaLnBrk="1" hangingPunct="1">
                <a:spcBef>
                  <a:spcPct val="50000"/>
                </a:spcBef>
                <a:buClrTx/>
                <a:buSzTx/>
                <a:buFontTx/>
                <a:buNone/>
                <a:defRPr kumimoji="0" sz="2000" b="0">
                  <a:solidFill>
                    <a:schemeClr val="bg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lr>
                  <a:schemeClr val="tx1"/>
                </a:buClr>
                <a:buChar char="–"/>
              </a:lvl2pPr>
              <a:lvl3pPr marL="1143000" indent="-228600" eaLnBrk="0" hangingPunct="0">
                <a:spcBef>
                  <a:spcPct val="20000"/>
                </a:spcBef>
                <a:buClr>
                  <a:schemeClr val="hlink"/>
                </a:buClr>
                <a:buSzPct val="70000"/>
                <a:buFont typeface="Wingdings" pitchFamily="2" charset="2"/>
                <a:buChar char="n"/>
                <a:defRPr sz="2400"/>
              </a:lvl3pPr>
              <a:lvl4pPr marL="1600200" indent="-228600" eaLnBrk="0" hangingPunct="0">
                <a:spcBef>
                  <a:spcPct val="20000"/>
                </a:spcBef>
                <a:buClr>
                  <a:schemeClr val="tx1"/>
                </a:buClr>
                <a:buChar char="–"/>
                <a:defRPr sz="2000"/>
              </a:lvl4pPr>
              <a:lvl5pPr marL="2057400" indent="-228600" eaLnBrk="0" hangingPunct="0">
                <a:spcBef>
                  <a:spcPct val="20000"/>
                </a:spcBef>
                <a:buClr>
                  <a:schemeClr val="hlink"/>
                </a:buClr>
                <a:buSzPct val="70000"/>
                <a:buFont typeface="Wingdings" pitchFamily="2" charset="2"/>
                <a:buChar char="n"/>
                <a:defRPr sz="2000"/>
              </a:lvl5pPr>
              <a:lvl6pPr marL="2514600" indent="-228600" eaLnBrk="0" fontAlgn="base" hangingPunct="0">
                <a:spcBef>
                  <a:spcPct val="20000"/>
                </a:spcBef>
                <a:spcAft>
                  <a:spcPct val="0"/>
                </a:spcAft>
                <a:buClr>
                  <a:schemeClr val="hlink"/>
                </a:buClr>
                <a:buSzPct val="70000"/>
                <a:buFont typeface="Wingdings" pitchFamily="2" charset="2"/>
                <a:buChar char="n"/>
                <a:defRPr sz="2000"/>
              </a:lvl6pPr>
              <a:lvl7pPr marL="2971800" indent="-228600" eaLnBrk="0" fontAlgn="base" hangingPunct="0">
                <a:spcBef>
                  <a:spcPct val="20000"/>
                </a:spcBef>
                <a:spcAft>
                  <a:spcPct val="0"/>
                </a:spcAft>
                <a:buClr>
                  <a:schemeClr val="hlink"/>
                </a:buClr>
                <a:buSzPct val="70000"/>
                <a:buFont typeface="Wingdings" pitchFamily="2" charset="2"/>
                <a:buChar char="n"/>
                <a:defRPr sz="2000"/>
              </a:lvl7pPr>
              <a:lvl8pPr marL="3429000" indent="-228600" eaLnBrk="0" fontAlgn="base" hangingPunct="0">
                <a:spcBef>
                  <a:spcPct val="20000"/>
                </a:spcBef>
                <a:spcAft>
                  <a:spcPct val="0"/>
                </a:spcAft>
                <a:buClr>
                  <a:schemeClr val="hlink"/>
                </a:buClr>
                <a:buSzPct val="70000"/>
                <a:buFont typeface="Wingdings" pitchFamily="2" charset="2"/>
                <a:buChar char="n"/>
                <a:defRPr sz="2000"/>
              </a:lvl8pPr>
              <a:lvl9pPr marL="3886200" indent="-228600" eaLnBrk="0" fontAlgn="base" hangingPunct="0">
                <a:spcBef>
                  <a:spcPct val="20000"/>
                </a:spcBef>
                <a:spcAft>
                  <a:spcPct val="0"/>
                </a:spcAft>
                <a:buClr>
                  <a:schemeClr val="hlink"/>
                </a:buClr>
                <a:buSzPct val="70000"/>
                <a:buFont typeface="Wingdings" pitchFamily="2" charset="2"/>
                <a:buChar char="n"/>
                <a:defRPr sz="2000"/>
              </a:lvl9pPr>
            </a:lstStyle>
            <a:p>
              <a:r>
                <a:rPr lang="zh-TW" altLang="en-US" sz="1800" dirty="0"/>
                <a:t>鄰居、網友</a:t>
              </a:r>
            </a:p>
          </p:txBody>
        </p:sp>
        <p:sp>
          <p:nvSpPr>
            <p:cNvPr id="1334289" name="Text Box 17"/>
            <p:cNvSpPr txBox="1">
              <a:spLocks noChangeArrowheads="1"/>
            </p:cNvSpPr>
            <p:nvPr>
              <p:custDataLst>
                <p:tags r:id="rId9"/>
              </p:custDataLst>
            </p:nvPr>
          </p:nvSpPr>
          <p:spPr bwMode="auto">
            <a:xfrm>
              <a:off x="3610272" y="1066800"/>
              <a:ext cx="3657601" cy="431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70000"/>
                <a:buFont typeface="Wingdings" pitchFamily="2" charset="2"/>
                <a:buChar char="n"/>
                <a:defRPr kumimoji="1" sz="3200">
                  <a:solidFill>
                    <a:schemeClr val="tx1"/>
                  </a:solidFill>
                  <a:latin typeface="Tahoma" pitchFamily="34" charset="0"/>
                  <a:ea typeface="新細明體" charset="-120"/>
                </a:defRPr>
              </a:lvl1pPr>
              <a:lvl2pPr marL="742950" indent="-285750" eaLnBrk="0" hangingPunct="0">
                <a:spcBef>
                  <a:spcPct val="20000"/>
                </a:spcBef>
                <a:buClr>
                  <a:schemeClr val="tx1"/>
                </a:buClr>
                <a:buChar char="–"/>
                <a:defRPr kumimoji="1" sz="2800">
                  <a:solidFill>
                    <a:schemeClr val="tx1"/>
                  </a:solidFill>
                  <a:latin typeface="Tahoma" pitchFamily="34" charset="0"/>
                  <a:ea typeface="新細明體" charset="-120"/>
                </a:defRPr>
              </a:lvl2pPr>
              <a:lvl3pPr marL="1143000" indent="-228600" eaLnBrk="0" hangingPunct="0">
                <a:spcBef>
                  <a:spcPct val="20000"/>
                </a:spcBef>
                <a:buClr>
                  <a:schemeClr val="hlink"/>
                </a:buClr>
                <a:buSzPct val="70000"/>
                <a:buFont typeface="Wingdings" pitchFamily="2" charset="2"/>
                <a:buChar char="n"/>
                <a:defRPr kumimoji="1" sz="2400">
                  <a:solidFill>
                    <a:schemeClr val="tx1"/>
                  </a:solidFill>
                  <a:latin typeface="Tahoma" pitchFamily="34" charset="0"/>
                  <a:ea typeface="新細明體" charset="-120"/>
                </a:defRPr>
              </a:lvl3pPr>
              <a:lvl4pPr marL="1600200" indent="-228600" eaLnBrk="0" hangingPunct="0">
                <a:spcBef>
                  <a:spcPct val="20000"/>
                </a:spcBef>
                <a:buClr>
                  <a:schemeClr val="tx1"/>
                </a:buClr>
                <a:buChar char="–"/>
                <a:defRPr kumimoji="1" sz="2000">
                  <a:solidFill>
                    <a:schemeClr val="tx1"/>
                  </a:solidFill>
                  <a:latin typeface="Tahoma" pitchFamily="34" charset="0"/>
                  <a:ea typeface="新細明體" charset="-120"/>
                </a:defRPr>
              </a:lvl4pPr>
              <a:lvl5pPr marL="2057400" indent="-228600" eaLnBrk="0" hangingPunct="0">
                <a:spcBef>
                  <a:spcPct val="20000"/>
                </a:spcBef>
                <a:buClr>
                  <a:schemeClr val="hlink"/>
                </a:buClr>
                <a:buSzPct val="70000"/>
                <a:buFont typeface="Wingdings" pitchFamily="2" charset="2"/>
                <a:buChar char="n"/>
                <a:defRPr kumimoji="1" sz="2000">
                  <a:solidFill>
                    <a:schemeClr val="tx1"/>
                  </a:solidFill>
                  <a:latin typeface="Tahoma" pitchFamily="34" charset="0"/>
                  <a:ea typeface="新細明體" charset="-120"/>
                </a:defRPr>
              </a:lvl5pPr>
              <a:lvl6pPr marL="25146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6pPr>
              <a:lvl7pPr marL="29718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7pPr>
              <a:lvl8pPr marL="34290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8pPr>
              <a:lvl9pPr marL="3886200" indent="-228600" eaLnBrk="0" fontAlgn="base" hangingPunct="0">
                <a:spcBef>
                  <a:spcPct val="20000"/>
                </a:spcBef>
                <a:spcAft>
                  <a:spcPct val="0"/>
                </a:spcAft>
                <a:buClr>
                  <a:schemeClr val="hlink"/>
                </a:buClr>
                <a:buSzPct val="70000"/>
                <a:buFont typeface="Wingdings" pitchFamily="2" charset="2"/>
                <a:buChar char="n"/>
                <a:defRPr kumimoji="1" sz="2000">
                  <a:solidFill>
                    <a:schemeClr val="tx1"/>
                  </a:solidFill>
                  <a:latin typeface="Tahoma" pitchFamily="34" charset="0"/>
                  <a:ea typeface="新細明體" charset="-120"/>
                </a:defRPr>
              </a:lvl9pPr>
            </a:lstStyle>
            <a:p>
              <a:pPr eaLnBrk="1" hangingPunct="1">
                <a:spcBef>
                  <a:spcPct val="50000"/>
                </a:spcBef>
                <a:buClrTx/>
                <a:buSzTx/>
                <a:buFontTx/>
                <a:buNone/>
              </a:pPr>
              <a:r>
                <a:rPr kumimoji="0" lang="zh-TW" altLang="en-US" sz="1800" b="0" dirty="0">
                  <a:solidFill>
                    <a:schemeClr val="bg1"/>
                  </a:solidFill>
                  <a:latin typeface="微軟正黑體" panose="020B0604030504040204" pitchFamily="34" charset="-120"/>
                  <a:ea typeface="微軟正黑體" panose="020B0604030504040204" pitchFamily="34" charset="-120"/>
                </a:rPr>
                <a:t>醫療服務提供者</a:t>
              </a:r>
              <a:endParaRPr kumimoji="0" lang="en-US" altLang="zh-TW" sz="1800" b="0" dirty="0">
                <a:solidFill>
                  <a:schemeClr val="bg1"/>
                </a:solidFill>
                <a:latin typeface="微軟正黑體" panose="020B0604030504040204" pitchFamily="34" charset="-120"/>
                <a:ea typeface="微軟正黑體" panose="020B0604030504040204" pitchFamily="34" charset="-120"/>
              </a:endParaRPr>
            </a:p>
          </p:txBody>
        </p:sp>
      </p:grpSp>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755576" y="2708920"/>
            <a:ext cx="7543800" cy="1431925"/>
          </a:xfrm>
        </p:spPr>
        <p:txBody>
          <a:bodyPr vert="horz" lIns="91440" tIns="45720" rIns="91440" bIns="45720" rtlCol="0" anchor="ctr">
            <a:normAutofit/>
          </a:bodyPr>
          <a:lstStyle/>
          <a:p>
            <a:r>
              <a:rPr kumimoji="1" lang="zh-TW" altLang="en-US" b="1" cap="all" spc="300" dirty="0">
                <a:ln w="900" cmpd="sng">
                  <a:solidFill>
                    <a:schemeClr val="accent6">
                      <a:lumMod val="50000"/>
                      <a:alpha val="55000"/>
                    </a:schemeClr>
                  </a:solidFill>
                  <a:prstDash val="solid"/>
                </a:ln>
                <a:gradFill>
                  <a:gsLst>
                    <a:gs pos="40000">
                      <a:schemeClr val="bg1"/>
                    </a:gs>
                    <a:gs pos="74000">
                      <a:srgbClr val="FFE07D"/>
                    </a:gs>
                    <a:gs pos="100000">
                      <a:schemeClr val="accent6">
                        <a:lumMod val="75000"/>
                      </a:schemeClr>
                    </a:gs>
                  </a:gsLst>
                  <a:lin ang="5400000" scaled="0"/>
                </a:gradFill>
                <a:effectLst>
                  <a:glow rad="63500">
                    <a:schemeClr val="accent6">
                      <a:satMod val="175000"/>
                      <a:alpha val="40000"/>
                    </a:schemeClr>
                  </a:glow>
                  <a:outerShdw blurRad="50800" dist="38100" dir="5400000" algn="t" rotWithShape="0">
                    <a:prstClr val="black">
                      <a:alpha val="40000"/>
                    </a:prst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謝謝各位</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fade">
                                      <p:cBhvr>
                                        <p:cTn id="7" dur="500"/>
                                        <p:tgtEl>
                                          <p:spTgt spid="34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0"/>
            <a:ext cx="8229600" cy="908720"/>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青少年期：一切都在改變</a:t>
            </a:r>
          </a:p>
        </p:txBody>
      </p:sp>
      <p:sp>
        <p:nvSpPr>
          <p:cNvPr id="6147" name="Rectangle 3"/>
          <p:cNvSpPr>
            <a:spLocks noGrp="1" noChangeArrowheads="1"/>
          </p:cNvSpPr>
          <p:nvPr>
            <p:ph idx="1"/>
          </p:nvPr>
        </p:nvSpPr>
        <p:spPr>
          <a:xfrm>
            <a:off x="529208" y="1600200"/>
            <a:ext cx="8075240" cy="4525963"/>
          </a:xfrm>
          <a:noFill/>
        </p:spPr>
        <p:txBody>
          <a:bodyPr>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青春期</a:t>
            </a:r>
            <a:r>
              <a:rPr kumimoji="1" lang="en-US" altLang="zh-TW" sz="2400" b="1" dirty="0">
                <a:solidFill>
                  <a:srgbClr val="659A2A"/>
                </a:solidFill>
                <a:latin typeface="微軟正黑體" panose="020B0604030504040204" pitchFamily="34" charset="-120"/>
                <a:ea typeface="微軟正黑體" panose="020B0604030504040204" pitchFamily="34" charset="-120"/>
              </a:rPr>
              <a:t>: </a:t>
            </a:r>
            <a:r>
              <a:rPr kumimoji="1" lang="zh-TW" altLang="en-US" sz="2400" b="1" dirty="0">
                <a:solidFill>
                  <a:srgbClr val="659A2A"/>
                </a:solidFill>
                <a:latin typeface="微軟正黑體" panose="020B0604030504040204" pitchFamily="34" charset="-120"/>
                <a:ea typeface="微軟正黑體" panose="020B0604030504040204" pitchFamily="34" charset="-120"/>
              </a:rPr>
              <a:t>女生 </a:t>
            </a:r>
            <a:r>
              <a:rPr kumimoji="1" lang="en-US" altLang="zh-TW" sz="2400" b="1" dirty="0">
                <a:solidFill>
                  <a:srgbClr val="659A2A"/>
                </a:solidFill>
                <a:latin typeface="微軟正黑體" panose="020B0604030504040204" pitchFamily="34" charset="-120"/>
                <a:ea typeface="微軟正黑體" panose="020B0604030504040204" pitchFamily="34" charset="-120"/>
              </a:rPr>
              <a:t>9-11</a:t>
            </a:r>
            <a:r>
              <a:rPr kumimoji="1" lang="zh-TW" altLang="en-US" sz="2400" b="1" dirty="0">
                <a:solidFill>
                  <a:srgbClr val="659A2A"/>
                </a:solidFill>
                <a:latin typeface="微軟正黑體" panose="020B0604030504040204" pitchFamily="34" charset="-120"/>
                <a:ea typeface="微軟正黑體" panose="020B0604030504040204" pitchFamily="34" charset="-120"/>
              </a:rPr>
              <a:t>歲</a:t>
            </a:r>
            <a:r>
              <a:rPr kumimoji="1" lang="en-US" altLang="zh-TW" sz="2400" b="1" dirty="0">
                <a:solidFill>
                  <a:srgbClr val="659A2A"/>
                </a:solidFill>
                <a:latin typeface="微軟正黑體" panose="020B0604030504040204" pitchFamily="34" charset="-120"/>
                <a:ea typeface="微軟正黑體" panose="020B0604030504040204" pitchFamily="34" charset="-120"/>
              </a:rPr>
              <a:t>, </a:t>
            </a:r>
            <a:r>
              <a:rPr kumimoji="1" lang="zh-TW" altLang="en-US" sz="2400" b="1" dirty="0">
                <a:solidFill>
                  <a:srgbClr val="659A2A"/>
                </a:solidFill>
                <a:latin typeface="微軟正黑體" panose="020B0604030504040204" pitchFamily="34" charset="-120"/>
                <a:ea typeface="微軟正黑體" panose="020B0604030504040204" pitchFamily="34" charset="-120"/>
              </a:rPr>
              <a:t>男生約晚兩年 </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生理與性徵的成熟較認知與情感的成熟來得快</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自主權與個人化</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教育需求使得經濟獨立延後</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fade">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fade">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fade">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fade">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95536" y="0"/>
            <a:ext cx="8229600" cy="908720"/>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神經生理學上的改變 </a:t>
            </a:r>
          </a:p>
        </p:txBody>
      </p:sp>
      <p:sp>
        <p:nvSpPr>
          <p:cNvPr id="7171" name="Rectangle 3"/>
          <p:cNvSpPr>
            <a:spLocks noGrp="1" noChangeArrowheads="1"/>
          </p:cNvSpPr>
          <p:nvPr>
            <p:ph idx="1"/>
          </p:nvPr>
        </p:nvSpPr>
        <p:spPr>
          <a:xfrm>
            <a:off x="529208" y="1600200"/>
            <a:ext cx="8075240"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大腦重新組織整合 </a:t>
            </a:r>
          </a:p>
          <a:p>
            <a:pPr lvl="1"/>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大腦皮質突觸的修剪，在前額葉尤其明顯</a:t>
            </a:r>
          </a:p>
          <a:p>
            <a:pPr lvl="1"/>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腦區間的神經纖維連結增加，顳葉頂葉增大，尾核縮小</a:t>
            </a:r>
          </a:p>
          <a:p>
            <a:pPr lvl="1"/>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智力發展與大腦皮質，尤其是額葉的發展軌跡有關</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假說：精神疾病的發生與青少年期的腦部重新整合及基因的易感受性相關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71">
                                            <p:txEl>
                                              <p:pRg st="1" end="1"/>
                                            </p:txEl>
                                          </p:spTgt>
                                        </p:tgtEl>
                                        <p:attrNameLst>
                                          <p:attrName>style.visibility</p:attrName>
                                        </p:attrNameLst>
                                      </p:cBhvr>
                                      <p:to>
                                        <p:strVal val="visible"/>
                                      </p:to>
                                    </p:set>
                                    <p:animEffect transition="in" filter="fade">
                                      <p:cBhvr>
                                        <p:cTn id="10" dur="500"/>
                                        <p:tgtEl>
                                          <p:spTgt spid="717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171">
                                            <p:txEl>
                                              <p:pRg st="2" end="2"/>
                                            </p:txEl>
                                          </p:spTgt>
                                        </p:tgtEl>
                                        <p:attrNameLst>
                                          <p:attrName>style.visibility</p:attrName>
                                        </p:attrNameLst>
                                      </p:cBhvr>
                                      <p:to>
                                        <p:strVal val="visible"/>
                                      </p:to>
                                    </p:set>
                                    <p:animEffect transition="in" filter="fade">
                                      <p:cBhvr>
                                        <p:cTn id="13" dur="500"/>
                                        <p:tgtEl>
                                          <p:spTgt spid="717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171">
                                            <p:txEl>
                                              <p:pRg st="3" end="3"/>
                                            </p:txEl>
                                          </p:spTgt>
                                        </p:tgtEl>
                                        <p:attrNameLst>
                                          <p:attrName>style.visibility</p:attrName>
                                        </p:attrNameLst>
                                      </p:cBhvr>
                                      <p:to>
                                        <p:strVal val="visible"/>
                                      </p:to>
                                    </p:set>
                                    <p:animEffect transition="in" filter="fade">
                                      <p:cBhvr>
                                        <p:cTn id="16" dur="500"/>
                                        <p:tgtEl>
                                          <p:spTgt spid="717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171">
                                            <p:txEl>
                                              <p:pRg st="4" end="4"/>
                                            </p:txEl>
                                          </p:spTgt>
                                        </p:tgtEl>
                                        <p:attrNameLst>
                                          <p:attrName>style.visibility</p:attrName>
                                        </p:attrNameLst>
                                      </p:cBhvr>
                                      <p:to>
                                        <p:strVal val="visible"/>
                                      </p:to>
                                    </p:set>
                                    <p:animEffect transition="in" filter="fade">
                                      <p:cBhvr>
                                        <p:cTn id="21" dur="500"/>
                                        <p:tgtEl>
                                          <p:spTgt spid="717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12022"/>
            <a:ext cx="8229600" cy="824690"/>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認知的改變</a:t>
            </a:r>
          </a:p>
        </p:txBody>
      </p:sp>
      <p:sp>
        <p:nvSpPr>
          <p:cNvPr id="8195" name="Rectangle 3"/>
          <p:cNvSpPr>
            <a:spLocks noGrp="1" noChangeArrowheads="1"/>
          </p:cNvSpPr>
          <p:nvPr>
            <p:ph idx="1"/>
          </p:nvPr>
        </p:nvSpPr>
        <p:spPr>
          <a:xfrm>
            <a:off x="529208" y="1600200"/>
            <a:ext cx="8075240"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抽象思考能力增加</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發展出社會觀點與較複雜的道德觀點</a:t>
            </a:r>
          </a:p>
          <a:p>
            <a:pPr lvl="1"/>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政治、理想主義、宗教的興趣</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時間概念更為成熟</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對哲學的沉思</a:t>
            </a:r>
            <a:r>
              <a:rPr kumimoji="1" lang="zh-TW" altLang="en-US" sz="2400" b="1" dirty="0">
                <a:solidFill>
                  <a:srgbClr val="659A2A"/>
                </a:solidFill>
                <a:latin typeface="微軟正黑體" panose="020B0604030504040204" pitchFamily="34" charset="-120"/>
                <a:ea typeface="微軟正黑體" panose="020B0604030504040204" pitchFamily="34" charset="-120"/>
                <a:sym typeface="Wingdings" pitchFamily="2" charset="2"/>
              </a:rPr>
              <a:t> 道德迷惑與漫無目的的失望感</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自我認同的混淆</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fade">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fade">
                                      <p:cBhvr>
                                        <p:cTn id="12" dur="500"/>
                                        <p:tgtEl>
                                          <p:spTgt spid="8195">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animEffect transition="in" filter="fade">
                                      <p:cBhvr>
                                        <p:cTn id="15" dur="500"/>
                                        <p:tgtEl>
                                          <p:spTgt spid="819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195">
                                            <p:txEl>
                                              <p:pRg st="3" end="3"/>
                                            </p:txEl>
                                          </p:spTgt>
                                        </p:tgtEl>
                                        <p:attrNameLst>
                                          <p:attrName>style.visibility</p:attrName>
                                        </p:attrNameLst>
                                      </p:cBhvr>
                                      <p:to>
                                        <p:strVal val="visible"/>
                                      </p:to>
                                    </p:set>
                                    <p:animEffect transition="in" filter="fade">
                                      <p:cBhvr>
                                        <p:cTn id="20" dur="500"/>
                                        <p:tgtEl>
                                          <p:spTgt spid="819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195">
                                            <p:txEl>
                                              <p:pRg st="4" end="4"/>
                                            </p:txEl>
                                          </p:spTgt>
                                        </p:tgtEl>
                                        <p:attrNameLst>
                                          <p:attrName>style.visibility</p:attrName>
                                        </p:attrNameLst>
                                      </p:cBhvr>
                                      <p:to>
                                        <p:strVal val="visible"/>
                                      </p:to>
                                    </p:set>
                                    <p:animEffect transition="in" filter="fade">
                                      <p:cBhvr>
                                        <p:cTn id="25" dur="500"/>
                                        <p:tgtEl>
                                          <p:spTgt spid="819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195">
                                            <p:txEl>
                                              <p:pRg st="5" end="5"/>
                                            </p:txEl>
                                          </p:spTgt>
                                        </p:tgtEl>
                                        <p:attrNameLst>
                                          <p:attrName>style.visibility</p:attrName>
                                        </p:attrNameLst>
                                      </p:cBhvr>
                                      <p:to>
                                        <p:strVal val="visible"/>
                                      </p:to>
                                    </p:set>
                                    <p:animEffect transition="in" filter="fade">
                                      <p:cBhvr>
                                        <p:cTn id="30" dur="5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7544" y="0"/>
            <a:ext cx="8229600" cy="836712"/>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情緒波動</a:t>
            </a:r>
          </a:p>
        </p:txBody>
      </p:sp>
      <p:sp>
        <p:nvSpPr>
          <p:cNvPr id="9219" name="Rectangle 3"/>
          <p:cNvSpPr>
            <a:spLocks noGrp="1" noChangeArrowheads="1"/>
          </p:cNvSpPr>
          <p:nvPr>
            <p:ph idx="1"/>
          </p:nvPr>
        </p:nvSpPr>
        <p:spPr>
          <a:xfrm>
            <a:off x="529208" y="1600200"/>
            <a:ext cx="8075240" cy="4525963"/>
          </a:xfrm>
          <a:noFill/>
        </p:spPr>
        <p:txBody>
          <a:bodyPr vert="horz" lIns="91440" tIns="45720" rIns="91440" bIns="45720" rtlCol="0">
            <a:normAutofit/>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情緒波動、憂鬱情緒、焦慮及自覺意識顯著增加</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女生比男生易感到負面情緒</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通常青少年會感到負面的生活事件增多，可能是確實的日常壓力增加，或本身對於事件的敏感度增加</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青少年早期較常因人際問題困擾，晚期則為課業壓力所困擾</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95536" y="147"/>
            <a:ext cx="8424862" cy="836565"/>
          </a:xfrm>
        </p:spPr>
        <p:txBody>
          <a:bodyPr vert="horz" lIns="91440" tIns="45720" rIns="91440" bIns="45720" rtlCol="0" anchor="ctr">
            <a:normAutofit/>
          </a:bodyPr>
          <a:lstStyle/>
          <a:p>
            <a:r>
              <a:rPr kumimoji="1" lang="zh-TW" altLang="en-US" sz="3200" b="1" cap="all">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兒童青少年階段是精神疾病的好發期</a:t>
            </a:r>
          </a:p>
        </p:txBody>
      </p:sp>
      <p:sp>
        <p:nvSpPr>
          <p:cNvPr id="10243" name="Rectangle 3"/>
          <p:cNvSpPr>
            <a:spLocks noGrp="1" noChangeArrowheads="1"/>
          </p:cNvSpPr>
          <p:nvPr>
            <p:ph sz="half" idx="1"/>
          </p:nvPr>
        </p:nvSpPr>
        <p:spPr>
          <a:xfrm>
            <a:off x="611560" y="1484784"/>
            <a:ext cx="4054475" cy="4114800"/>
          </a:xfrm>
          <a:noFill/>
        </p:spPr>
        <p:txBody>
          <a:bodyPr vert="horz" lIns="91440" tIns="45720" rIns="91440" bIns="45720" rtlCol="0">
            <a:normAutofit fontScale="92500" lnSpcReduction="20000"/>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注意力不足過動症</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自閉症（廣泛發展障礙）</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妥瑞氏症</a:t>
            </a:r>
            <a:endParaRPr kumimoji="1" lang="en-US" altLang="zh-TW" sz="2400" b="1" dirty="0">
              <a:solidFill>
                <a:srgbClr val="659A2A"/>
              </a:solidFill>
              <a:latin typeface="微軟正黑體" panose="020B0604030504040204" pitchFamily="34" charset="-120"/>
              <a:ea typeface="微軟正黑體" panose="020B0604030504040204" pitchFamily="34" charset="-120"/>
            </a:endParaRP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精神分裂症</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躁鬱症</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憂鬱症</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適應障礙</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自殺與自傷</a:t>
            </a:r>
          </a:p>
        </p:txBody>
      </p:sp>
      <p:sp>
        <p:nvSpPr>
          <p:cNvPr id="10244" name="Rectangle 4"/>
          <p:cNvSpPr>
            <a:spLocks noGrp="1" noChangeArrowheads="1"/>
          </p:cNvSpPr>
          <p:nvPr>
            <p:ph sz="half" idx="2"/>
          </p:nvPr>
        </p:nvSpPr>
        <p:spPr>
          <a:xfrm>
            <a:off x="4859710" y="1484784"/>
            <a:ext cx="3695700" cy="4114800"/>
          </a:xfrm>
          <a:noFill/>
        </p:spPr>
        <p:txBody>
          <a:bodyPr vert="horz" lIns="91440" tIns="45720" rIns="91440" bIns="45720" rtlCol="0">
            <a:normAutofit fontScale="92500" lnSpcReduction="20000"/>
          </a:bodyPr>
          <a:lstStyle/>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品行疾患 </a:t>
            </a:r>
            <a:r>
              <a:rPr kumimoji="1" lang="en-US" altLang="zh-TW" sz="2400" b="1" dirty="0">
                <a:solidFill>
                  <a:srgbClr val="659A2A"/>
                </a:solidFill>
                <a:latin typeface="微軟正黑體" panose="020B0604030504040204" pitchFamily="34" charset="-120"/>
                <a:ea typeface="微軟正黑體" panose="020B0604030504040204" pitchFamily="34" charset="-120"/>
              </a:rPr>
              <a:t>Conduct</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反社會人格</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邊緣型人格</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成癮</a:t>
            </a:r>
          </a:p>
          <a:p>
            <a:pPr>
              <a:lnSpc>
                <a:spcPct val="150000"/>
              </a:lnSpc>
              <a:buFont typeface="Wingdings" panose="05000000000000000000" pitchFamily="2" charset="2"/>
              <a:buChar char="l"/>
            </a:pPr>
            <a:r>
              <a:rPr kumimoji="1" lang="zh-TW" altLang="en-US" sz="2400" b="1" dirty="0">
                <a:solidFill>
                  <a:srgbClr val="659A2A"/>
                </a:solidFill>
                <a:latin typeface="微軟正黑體" panose="020B0604030504040204" pitchFamily="34" charset="-120"/>
                <a:ea typeface="微軟正黑體" panose="020B0604030504040204" pitchFamily="34" charset="-120"/>
              </a:rPr>
              <a:t>其他：特定發展障礙、智能不足、強迫症、畏懼症、廣泛焦慮、飲食障礙、拒學</a:t>
            </a:r>
          </a:p>
          <a:p>
            <a:pPr>
              <a:lnSpc>
                <a:spcPct val="150000"/>
              </a:lnSpc>
              <a:buFont typeface="Wingdings" panose="05000000000000000000" pitchFamily="2" charset="2"/>
              <a:buChar char="l"/>
            </a:pPr>
            <a:endParaRPr kumimoji="1" lang="zh-TW" altLang="en-US" sz="2400" b="1" dirty="0">
              <a:solidFill>
                <a:srgbClr val="659A2A"/>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fade">
                                      <p:cBhvr>
                                        <p:cTn id="12" dur="500"/>
                                        <p:tgtEl>
                                          <p:spTgt spid="102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2" end="2"/>
                                            </p:txEl>
                                          </p:spTgt>
                                        </p:tgtEl>
                                        <p:attrNameLst>
                                          <p:attrName>style.visibility</p:attrName>
                                        </p:attrNameLst>
                                      </p:cBhvr>
                                      <p:to>
                                        <p:strVal val="visible"/>
                                      </p:to>
                                    </p:set>
                                    <p:animEffect transition="in" filter="fade">
                                      <p:cBhvr>
                                        <p:cTn id="17" dur="500"/>
                                        <p:tgtEl>
                                          <p:spTgt spid="1024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3" end="3"/>
                                            </p:txEl>
                                          </p:spTgt>
                                        </p:tgtEl>
                                        <p:attrNameLst>
                                          <p:attrName>style.visibility</p:attrName>
                                        </p:attrNameLst>
                                      </p:cBhvr>
                                      <p:to>
                                        <p:strVal val="visible"/>
                                      </p:to>
                                    </p:set>
                                    <p:animEffect transition="in" filter="fade">
                                      <p:cBhvr>
                                        <p:cTn id="22" dur="500"/>
                                        <p:tgtEl>
                                          <p:spTgt spid="1024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4" end="4"/>
                                            </p:txEl>
                                          </p:spTgt>
                                        </p:tgtEl>
                                        <p:attrNameLst>
                                          <p:attrName>style.visibility</p:attrName>
                                        </p:attrNameLst>
                                      </p:cBhvr>
                                      <p:to>
                                        <p:strVal val="visible"/>
                                      </p:to>
                                    </p:set>
                                    <p:animEffect transition="in" filter="fade">
                                      <p:cBhvr>
                                        <p:cTn id="27" dur="500"/>
                                        <p:tgtEl>
                                          <p:spTgt spid="1024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243">
                                            <p:txEl>
                                              <p:pRg st="5" end="5"/>
                                            </p:txEl>
                                          </p:spTgt>
                                        </p:tgtEl>
                                        <p:attrNameLst>
                                          <p:attrName>style.visibility</p:attrName>
                                        </p:attrNameLst>
                                      </p:cBhvr>
                                      <p:to>
                                        <p:strVal val="visible"/>
                                      </p:to>
                                    </p:set>
                                    <p:animEffect transition="in" filter="fade">
                                      <p:cBhvr>
                                        <p:cTn id="32" dur="500"/>
                                        <p:tgtEl>
                                          <p:spTgt spid="1024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243">
                                            <p:txEl>
                                              <p:pRg st="6" end="6"/>
                                            </p:txEl>
                                          </p:spTgt>
                                        </p:tgtEl>
                                        <p:attrNameLst>
                                          <p:attrName>style.visibility</p:attrName>
                                        </p:attrNameLst>
                                      </p:cBhvr>
                                      <p:to>
                                        <p:strVal val="visible"/>
                                      </p:to>
                                    </p:set>
                                    <p:animEffect transition="in" filter="fade">
                                      <p:cBhvr>
                                        <p:cTn id="37" dur="500"/>
                                        <p:tgtEl>
                                          <p:spTgt spid="1024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243">
                                            <p:txEl>
                                              <p:pRg st="7" end="7"/>
                                            </p:txEl>
                                          </p:spTgt>
                                        </p:tgtEl>
                                        <p:attrNameLst>
                                          <p:attrName>style.visibility</p:attrName>
                                        </p:attrNameLst>
                                      </p:cBhvr>
                                      <p:to>
                                        <p:strVal val="visible"/>
                                      </p:to>
                                    </p:set>
                                    <p:animEffect transition="in" filter="fade">
                                      <p:cBhvr>
                                        <p:cTn id="42" dur="500"/>
                                        <p:tgtEl>
                                          <p:spTgt spid="1024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244">
                                            <p:txEl>
                                              <p:pRg st="0" end="0"/>
                                            </p:txEl>
                                          </p:spTgt>
                                        </p:tgtEl>
                                        <p:attrNameLst>
                                          <p:attrName>style.visibility</p:attrName>
                                        </p:attrNameLst>
                                      </p:cBhvr>
                                      <p:to>
                                        <p:strVal val="visible"/>
                                      </p:to>
                                    </p:set>
                                    <p:animEffect transition="in" filter="fade">
                                      <p:cBhvr>
                                        <p:cTn id="47" dur="500"/>
                                        <p:tgtEl>
                                          <p:spTgt spid="1024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244">
                                            <p:txEl>
                                              <p:pRg st="1" end="1"/>
                                            </p:txEl>
                                          </p:spTgt>
                                        </p:tgtEl>
                                        <p:attrNameLst>
                                          <p:attrName>style.visibility</p:attrName>
                                        </p:attrNameLst>
                                      </p:cBhvr>
                                      <p:to>
                                        <p:strVal val="visible"/>
                                      </p:to>
                                    </p:set>
                                    <p:animEffect transition="in" filter="fade">
                                      <p:cBhvr>
                                        <p:cTn id="52" dur="500"/>
                                        <p:tgtEl>
                                          <p:spTgt spid="1024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0244">
                                            <p:txEl>
                                              <p:pRg st="2" end="2"/>
                                            </p:txEl>
                                          </p:spTgt>
                                        </p:tgtEl>
                                        <p:attrNameLst>
                                          <p:attrName>style.visibility</p:attrName>
                                        </p:attrNameLst>
                                      </p:cBhvr>
                                      <p:to>
                                        <p:strVal val="visible"/>
                                      </p:to>
                                    </p:set>
                                    <p:animEffect transition="in" filter="fade">
                                      <p:cBhvr>
                                        <p:cTn id="57" dur="500"/>
                                        <p:tgtEl>
                                          <p:spTgt spid="1024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0244">
                                            <p:txEl>
                                              <p:pRg st="3" end="3"/>
                                            </p:txEl>
                                          </p:spTgt>
                                        </p:tgtEl>
                                        <p:attrNameLst>
                                          <p:attrName>style.visibility</p:attrName>
                                        </p:attrNameLst>
                                      </p:cBhvr>
                                      <p:to>
                                        <p:strVal val="visible"/>
                                      </p:to>
                                    </p:set>
                                    <p:animEffect transition="in" filter="fade">
                                      <p:cBhvr>
                                        <p:cTn id="62" dur="500"/>
                                        <p:tgtEl>
                                          <p:spTgt spid="1024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0244">
                                            <p:txEl>
                                              <p:pRg st="4" end="4"/>
                                            </p:txEl>
                                          </p:spTgt>
                                        </p:tgtEl>
                                        <p:attrNameLst>
                                          <p:attrName>style.visibility</p:attrName>
                                        </p:attrNameLst>
                                      </p:cBhvr>
                                      <p:to>
                                        <p:strVal val="visible"/>
                                      </p:to>
                                    </p:set>
                                    <p:animEffect transition="in" filter="fade">
                                      <p:cBhvr>
                                        <p:cTn id="67" dur="500"/>
                                        <p:tgtEl>
                                          <p:spTgt spid="102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10244"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16632"/>
            <a:ext cx="7772400" cy="680120"/>
          </a:xfrm>
        </p:spPr>
        <p:txBody>
          <a:bodyPr vert="horz" lIns="91440" tIns="45720" rIns="91440" bIns="45720" rtlCol="0" anchor="ctr">
            <a:normAutofit/>
          </a:bodyPr>
          <a:lstStyle/>
          <a:p>
            <a:r>
              <a:rPr kumimoji="1" lang="zh-TW" altLang="en-US" sz="3200" b="1" cap="all" dirty="0">
                <a:ln w="900" cmpd="sng">
                  <a:solidFill>
                    <a:schemeClr val="accent3">
                      <a:lumMod val="50000"/>
                      <a:alpha val="55000"/>
                    </a:schemeClr>
                  </a:solidFill>
                  <a:prstDash val="solid"/>
                </a:ln>
                <a:gradFill>
                  <a:gsLst>
                    <a:gs pos="89000">
                      <a:srgbClr val="92E3FF"/>
                    </a:gs>
                    <a:gs pos="41000">
                      <a:schemeClr val="bg1"/>
                    </a:gs>
                    <a:gs pos="100000">
                      <a:srgbClr val="4BD0FF"/>
                    </a:gs>
                  </a:gsLst>
                  <a:lin ang="5400000" scaled="0"/>
                </a:gradFill>
                <a:effectLst>
                  <a:outerShdw blurRad="50800" dist="50800" dir="5400000" algn="ctr" rotWithShape="0">
                    <a:schemeClr val="tx2">
                      <a:lumMod val="50000"/>
                    </a:schemeClr>
                  </a:outerShdw>
                  <a:reflection blurRad="6350" stA="60000" endA="900" endPos="60000" dist="29997" dir="5400000" sy="-100000" algn="bl" rotWithShape="0"/>
                </a:effectLst>
                <a:latin typeface="華康新特圓體(P)" panose="020F0900000000000000" pitchFamily="34" charset="-120"/>
                <a:ea typeface="華康新特圓體(P)" panose="020F0900000000000000" pitchFamily="34" charset="-120"/>
                <a:cs typeface="+mn-cs"/>
              </a:rPr>
              <a:t>如何觀察精神狀態   </a:t>
            </a:r>
          </a:p>
        </p:txBody>
      </p:sp>
      <p:sp>
        <p:nvSpPr>
          <p:cNvPr id="11267" name="Rectangle 3"/>
          <p:cNvSpPr>
            <a:spLocks noGrp="1" noChangeArrowheads="1"/>
          </p:cNvSpPr>
          <p:nvPr>
            <p:ph idx="1"/>
          </p:nvPr>
        </p:nvSpPr>
        <p:spPr>
          <a:xfrm>
            <a:off x="685800" y="1371600"/>
            <a:ext cx="7772400" cy="5257800"/>
          </a:xfrm>
          <a:noFill/>
        </p:spPr>
        <p:txBody>
          <a:bodyPr>
            <a:normAutofit/>
          </a:bodyPr>
          <a:lstStyle/>
          <a:p>
            <a:pPr>
              <a:lnSpc>
                <a:spcPct val="150000"/>
              </a:lnSpc>
              <a:buClr>
                <a:schemeClr val="tx1"/>
              </a:buClr>
              <a:buFont typeface="Wingdings" pitchFamily="2" charset="2"/>
              <a:buNone/>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情緒（</a:t>
            </a:r>
            <a:r>
              <a:rPr kumimoji="1"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A</a:t>
            </a: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p>
          <a:p>
            <a:pPr>
              <a:lnSpc>
                <a:spcPct val="150000"/>
              </a:lnSpc>
              <a:buClr>
                <a:schemeClr val="tx1"/>
              </a:buClr>
              <a:buFont typeface="Wingdings" pitchFamily="2" charset="2"/>
              <a:buNone/>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行為（</a:t>
            </a:r>
            <a:r>
              <a:rPr kumimoji="1"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B</a:t>
            </a: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p>
          <a:p>
            <a:pPr>
              <a:lnSpc>
                <a:spcPct val="150000"/>
              </a:lnSpc>
              <a:buClr>
                <a:schemeClr val="tx1"/>
              </a:buClr>
              <a:buFont typeface="Wingdings" pitchFamily="2" charset="2"/>
              <a:buNone/>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思考（</a:t>
            </a:r>
            <a:r>
              <a:rPr kumimoji="1"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C</a:t>
            </a: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p>
          <a:p>
            <a:pPr>
              <a:lnSpc>
                <a:spcPct val="150000"/>
              </a:lnSpc>
              <a:buClr>
                <a:schemeClr val="tx1"/>
              </a:buClr>
              <a:buFont typeface="Wingdings" pitchFamily="2" charset="2"/>
              <a:buNone/>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食慾、睡眠等生物本能（</a:t>
            </a:r>
            <a:r>
              <a:rPr kumimoji="1"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D</a:t>
            </a: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p>
          <a:p>
            <a:pPr>
              <a:lnSpc>
                <a:spcPct val="150000"/>
              </a:lnSpc>
              <a:buClr>
                <a:schemeClr val="tx1"/>
              </a:buClr>
              <a:buFont typeface="Wingdings" pitchFamily="2" charset="2"/>
              <a:buNone/>
            </a:pPr>
            <a:r>
              <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rPr>
              <a:t>其他：意識、外觀、表情、態度、言語、認知功能、知覺、自我照顧能力、學業表現</a:t>
            </a:r>
            <a:r>
              <a:rPr kumimoji="1" lang="en-US" altLang="zh-TW" sz="2200" b="1" dirty="0">
                <a:solidFill>
                  <a:schemeClr val="tx1">
                    <a:lumMod val="65000"/>
                    <a:lumOff val="35000"/>
                  </a:schemeClr>
                </a:solidFill>
                <a:latin typeface="微軟正黑體" panose="020B0604030504040204" pitchFamily="34" charset="-120"/>
                <a:ea typeface="微軟正黑體" panose="020B0604030504040204" pitchFamily="34" charset="-120"/>
              </a:rPr>
              <a:t>…</a:t>
            </a:r>
            <a:endParaRPr kumimoji="1" lang="zh-TW" altLang="en-US" sz="2200" b="1"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fade">
                                      <p:cBhvr>
                                        <p:cTn id="17" dur="500"/>
                                        <p:tgtEl>
                                          <p:spTgt spid="11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3" end="3"/>
                                            </p:txEl>
                                          </p:spTgt>
                                        </p:tgtEl>
                                        <p:attrNameLst>
                                          <p:attrName>style.visibility</p:attrName>
                                        </p:attrNameLst>
                                      </p:cBhvr>
                                      <p:to>
                                        <p:strVal val="visible"/>
                                      </p:to>
                                    </p:set>
                                    <p:animEffect transition="in" filter="fade">
                                      <p:cBhvr>
                                        <p:cTn id="22" dur="500"/>
                                        <p:tgtEl>
                                          <p:spTgt spid="11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267">
                                            <p:txEl>
                                              <p:pRg st="4" end="4"/>
                                            </p:txEl>
                                          </p:spTgt>
                                        </p:tgtEl>
                                        <p:attrNameLst>
                                          <p:attrName>style.visibility</p:attrName>
                                        </p:attrNameLst>
                                      </p:cBhvr>
                                      <p:to>
                                        <p:strVal val="visible"/>
                                      </p:to>
                                    </p:set>
                                    <p:animEffect transition="in" filter="fade">
                                      <p:cBhvr>
                                        <p:cTn id="27" dur="500"/>
                                        <p:tgtEl>
                                          <p:spTgt spid="11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6e6d3c02-901c-488e-a46c-c0ac07a15539"/>
  <p:tag name="MMPROD_NEXTUNIQUEID" val="10009"/>
  <p:tag name="ARTICULATE_REFERENCE_TYPE_4" val="1"/>
  <p:tag name="ARTICULATE_REFERENCE_4" val="C:\Users\user\Desktop\藥酒癮寫作內容\教案寫作\課程內容\不具醫事背景\青少年物質成癮\Final\userguide.pdf"/>
  <p:tag name="ARTICULATE_REFERENCE_TITLE_4" val="課程使用說明"/>
  <p:tag name="ARTICULATE_REFERENCE_ID_4" val="73152df8-f9c4-4467-9ff1-e685db23164b"/>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233&quot;/&gt;&lt;/object&gt;&lt;object type=&quot;3&quot; unique_id=&quot;10005&quot;&gt;&lt;property id=&quot;20148&quot; value=&quot;5&quot;/&gt;&lt;property id=&quot;20300&quot; value=&quot;Slide 2 - &amp;quot;大 綱&amp;quot;&quot;/&gt;&lt;property id=&quot;20307&quot; value=&quot;1522&quot;/&gt;&lt;/object&gt;&lt;object type=&quot;3&quot; unique_id=&quot;10006&quot;&gt;&lt;property id=&quot;20148&quot; value=&quot;5&quot;/&gt;&lt;property id=&quot;20300&quot; value=&quot;Slide 3 - &amp;quot;苦澀的成長：叛逆、適應、失控、耽溺&amp;quot;&quot;/&gt;&lt;property id=&quot;20307&quot; value=&quot;2299&quot;/&gt;&lt;/object&gt;&lt;object type=&quot;3&quot; unique_id=&quot;10007&quot;&gt;&lt;property id=&quot;20148&quot; value=&quot;5&quot;/&gt;&lt;property id=&quot;20300&quot; value=&quot;Slide 4 - &amp;quot;青少年期：一切都在改變&amp;quot;&quot;/&gt;&lt;property id=&quot;20307&quot; value=&quot;2049&quot;/&gt;&lt;/object&gt;&lt;object type=&quot;3&quot; unique_id=&quot;10008&quot;&gt;&lt;property id=&quot;20148&quot; value=&quot;5&quot;/&gt;&lt;property id=&quot;20300&quot; value=&quot;Slide 5 - &amp;quot;神經生理學上的改變 &amp;quot;&quot;/&gt;&lt;property id=&quot;20307&quot; value=&quot;2050&quot;/&gt;&lt;/object&gt;&lt;object type=&quot;3&quot; unique_id=&quot;10009&quot;&gt;&lt;property id=&quot;20148&quot; value=&quot;5&quot;/&gt;&lt;property id=&quot;20300&quot; value=&quot;Slide 6 - &amp;quot;認知的改變&amp;quot;&quot;/&gt;&lt;property id=&quot;20307&quot; value=&quot;2052&quot;/&gt;&lt;/object&gt;&lt;object type=&quot;3&quot; unique_id=&quot;10010&quot;&gt;&lt;property id=&quot;20148&quot; value=&quot;5&quot;/&gt;&lt;property id=&quot;20300&quot; value=&quot;Slide 7 - &amp;quot;情緒波動&amp;quot;&quot;/&gt;&lt;property id=&quot;20307&quot; value=&quot;2054&quot;/&gt;&lt;/object&gt;&lt;object type=&quot;3&quot; unique_id=&quot;10011&quot;&gt;&lt;property id=&quot;20148&quot; value=&quot;5&quot;/&gt;&lt;property id=&quot;20300&quot; value=&quot;Slide 8 - &amp;quot;兒童青少年階段是精神疾病的好發期&amp;quot;&quot;/&gt;&lt;property id=&quot;20307&quot; value=&quot;2323&quot;/&gt;&lt;/object&gt;&lt;object type=&quot;3&quot; unique_id=&quot;10012&quot;&gt;&lt;property id=&quot;20148&quot; value=&quot;5&quot;/&gt;&lt;property id=&quot;20300&quot; value=&quot;Slide 9 - &amp;quot;如何觀察精神狀態   &amp;quot;&quot;/&gt;&lt;property id=&quot;20307&quot; value=&quot;2324&quot;/&gt;&lt;/object&gt;&lt;object type=&quot;3&quot; unique_id=&quot;10013&quot;&gt;&lt;property id=&quot;20148&quot; value=&quot;5&quot;/&gt;&lt;property id=&quot;20300&quot; value=&quot;Slide 10 - &amp;quot;醫學對成癮的診斷觀念&amp;quot;&quot;/&gt;&lt;property id=&quot;20307&quot; value=&quot;2201&quot;/&gt;&lt;/object&gt;&lt;object type=&quot;3&quot; unique_id=&quot;10014&quot;&gt;&lt;property id=&quot;20148&quot; value=&quot;5&quot;/&gt;&lt;property id=&quot;20300&quot; value=&quot;Slide 11 - &amp;quot;成癮的好發年齡：8~20歲&amp;quot;&quot;/&gt;&lt;property id=&quot;20307&quot; value=&quot;2230&quot;/&gt;&lt;/object&gt;&lt;object type=&quot;3&quot; unique_id=&quot;10015&quot;&gt;&lt;property id=&quot;20148&quot; value=&quot;5&quot;/&gt;&lt;property id=&quot;20300&quot; value=&quot;Slide 12 - &amp;quot;青少年的行為特性是？&amp;quot;&quot;/&gt;&lt;property id=&quot;20307&quot; value=&quot;2321&quot;/&gt;&lt;/object&gt;&lt;object type=&quot;3&quot; unique_id=&quot;10016&quot;&gt;&lt;property id=&quot;20148&quot; value=&quot;5&quot;/&gt;&lt;property id=&quot;20300&quot; value=&quot;Slide 13 - &amp;quot;成癮的腦中發生什麼事？&amp;quot;&quot;/&gt;&lt;property id=&quot;20307&quot; value=&quot;2319&quot;/&gt;&lt;/object&gt;&lt;object type=&quot;3&quot; unique_id=&quot;10017&quot;&gt;&lt;property id=&quot;20148&quot; value=&quot;5&quot;/&gt;&lt;property id=&quot;20300&quot; value=&quot;Slide 14 - &amp;quot;青少年的腦部與成人有何不同？&amp;quot;&quot;/&gt;&lt;property id=&quot;20307&quot; value=&quot;2320&quot;/&gt;&lt;/object&gt;&lt;object type=&quot;3&quot; unique_id=&quot;10018&quot;&gt;&lt;property id=&quot;20148&quot; value=&quot;5&quot;/&gt;&lt;property id=&quot;20300&quot; value=&quot;Slide 15 - &amp;quot;成癮造成四個腦迴路改變&amp;quot;&quot;/&gt;&lt;property id=&quot;20307&quot; value=&quot;2203&quot;/&gt;&lt;/object&gt;&lt;object type=&quot;3&quot; unique_id=&quot;10019&quot;&gt;&lt;property id=&quot;20148&quot; value=&quot;5&quot;/&gt;&lt;property id=&quot;20300&quot; value=&quot;Slide 16 - &amp;quot;American Society of Addiction Medicine 根據六個面向評估成癮的嚴重程度及所需的治療強度：&amp;quot;&quot;/&gt;&lt;property id=&quot;20307&quot; value=&quot;2318&quot;/&gt;&lt;/object&gt;&lt;object type=&quot;3&quot; unique_id=&quot;10020&quot;&gt;&lt;property id=&quot;20148&quot; value=&quot;5&quot;/&gt;&lt;property id=&quot;20300&quot; value=&quot;Slide 17 - &amp;quot;年輕人為何去嘗試菸、酒、成癮藥物？&amp;quot;&quot;/&gt;&lt;property id=&quot;20307&quot; value=&quot;2312&quot;/&gt;&lt;/object&gt;&lt;object type=&quot;3&quot; unique_id=&quot;10021&quot;&gt;&lt;property id=&quot;20148&quot; value=&quot;5&quot;/&gt;&lt;property id=&quot;20300&quot; value=&quot;Slide 18 - &amp;quot;大麻是否可能成癮？&amp;quot;&quot;/&gt;&lt;property id=&quot;20307&quot; value=&quot;2313&quot;/&gt;&lt;/object&gt;&lt;object type=&quot;3&quot; unique_id=&quot;10022&quot;&gt;&lt;property id=&quot;20148&quot; value=&quot;5&quot;/&gt;&lt;property id=&quot;20300&quot; value=&quot;Slide 19 - &amp;quot;其他哪些精神疾病與藥物濫用有關？&amp;quot;&quot;/&gt;&lt;property id=&quot;20307&quot; value=&quot;2314&quot;/&gt;&lt;/object&gt;&lt;object type=&quot;3&quot; unique_id=&quot;10023&quot;&gt;&lt;property id=&quot;20148&quot; value=&quot;5&quot;/&gt;&lt;property id=&quot;20300&quot; value=&quot;Slide 20 - &amp;quot;哪些徵兆可以看出青少年藥物濫用？&amp;quot;&quot;/&gt;&lt;property id=&quot;20307&quot; value=&quot;2315&quot;/&gt;&lt;/object&gt;&lt;object type=&quot;3&quot; unique_id=&quot;10024&quot;&gt;&lt;property id=&quot;20148&quot; value=&quot;5&quot;/&gt;&lt;property id=&quot;20300&quot; value=&quot;Slide 21 - &amp;quot;男女治療重點是否不同？&amp;quot;&quot;/&gt;&lt;property id=&quot;20307&quot; value=&quot;2316&quot;/&gt;&lt;/object&gt;&lt;object type=&quot;3&quot; unique_id=&quot;10025&quot;&gt;&lt;property id=&quot;20148&quot; value=&quot;5&quot;/&gt;&lt;property id=&quot;20300&quot; value=&quot;Slide 22 - &amp;quot;司法系統可以扮演什麼角色？&amp;quot;&quot;/&gt;&lt;property id=&quot;20307&quot; value=&quot;2317&quot;/&gt;&lt;/object&gt;&lt;object type=&quot;3&quot; unique_id=&quot;10026&quot;&gt;&lt;property id=&quot;20148&quot; value=&quot;5&quot;/&gt;&lt;property id=&quot;20300&quot; value=&quot;Slide 23 - &amp;quot;不肯接受治療怎麼辦？&amp;quot;&quot;/&gt;&lt;property id=&quot;20307&quot; value=&quot;2220&quot;/&gt;&lt;/object&gt;&lt;object type=&quot;3&quot; unique_id=&quot;10027&quot;&gt;&lt;property id=&quot;20148&quot; value=&quot;5&quot;/&gt;&lt;property id=&quot;20300&quot; value=&quot;Slide 24 - &amp;quot;從學校的輔導看青少年問題：成癮是重點&amp;quot;&quot;/&gt;&lt;property id=&quot;20307&quot; value=&quot;2304&quot;/&gt;&lt;/object&gt;&lt;object type=&quot;3&quot; unique_id=&quot;10028&quot;&gt;&lt;property id=&quot;20148&quot; value=&quot;5&quot;/&gt;&lt;property id=&quot;20300&quot; value=&quot;Slide 25 - &amp;quot;持續與成癮青少年溝通：模式與原則&amp;quot;&quot;/&gt;&lt;property id=&quot;20307&quot; value=&quot;2309&quot;/&gt;&lt;/object&gt;&lt;object type=&quot;3&quot; unique_id=&quot;10029&quot;&gt;&lt;property id=&quot;20148&quot; value=&quot;5&quot;/&gt;&lt;property id=&quot;20300&quot; value=&quot;Slide 26 - &amp;quot;包括成癮以及孩子的生活各種範疇，&amp;#x0D;&amp;#x0A;我們都需要溝通與關心！&amp;quot;&quot;/&gt;&lt;property id=&quot;20307&quot; value=&quot;2310&quot;/&gt;&lt;/object&gt;&lt;object type=&quot;3&quot; unique_id=&quot;10030&quot;&gt;&lt;property id=&quot;20148&quot; value=&quot;5&quot;/&gt;&lt;property id=&quot;20300&quot; value=&quot;Slide 27 - &amp;quot;國內的成癮醫療服務：&amp;quot;&quot;/&gt;&lt;property id=&quot;20307&quot; value=&quot;2020&quot;/&gt;&lt;/object&gt;&lt;object type=&quot;3&quot; unique_id=&quot;10031&quot;&gt;&lt;property id=&quot;20148&quot; value=&quot;5&quot;/&gt;&lt;property id=&quot;20300&quot; value=&quot;Slide 28 - &amp;quot;門診服務：新北市非海洛因戒治公費補助醫療服務試辦計畫&amp;quot;&quot;/&gt;&lt;property id=&quot;20307&quot; value=&quot;2023&quot;/&gt;&lt;/object&gt;&lt;object type=&quot;3&quot; unique_id=&quot;10032&quot;&gt;&lt;property id=&quot;20148&quot; value=&quot;5&quot;/&gt;&lt;property id=&quot;20300&quot; value=&quot;Slide 29 - &amp;quot;在門診我們做什麼？&amp;quot;&quot;/&gt;&lt;property id=&quot;20307&quot; value=&quot;2024&quot;/&gt;&lt;/object&gt;&lt;object type=&quot;3&quot; unique_id=&quot;10033&quot;&gt;&lt;property id=&quot;20148&quot; value=&quot;5&quot;/&gt;&lt;property id=&quot;20300&quot; value=&quot;Slide 30 - &amp;quot;諮商治療：改變階段認知治療&amp;quot;&quot;/&gt;&lt;property id=&quot;20307&quot; value=&quot;2025&quot;/&gt;&lt;/object&gt;&lt;object type=&quot;3&quot; unique_id=&quot;10034&quot;&gt;&lt;property id=&quot;20148&quot; value=&quot;5&quot;/&gt;&lt;property id=&quot;20300&quot; value=&quot;Slide 31&quot;/&gt;&lt;property id=&quot;20307&quot; value=&quot;2223&quot;/&gt;&lt;/object&gt;&lt;object type=&quot;3&quot; unique_id=&quot;10035&quot;&gt;&lt;property id=&quot;20148&quot; value=&quot;5&quot;/&gt;&lt;property id=&quot;20300&quot; value=&quot;Slide 32 - &amp;quot;謝謝各位&amp;quot;&quot;/&gt;&lt;property id=&quot;20307&quot; value=&quot;2303&quot;/&gt;&lt;/object&gt;&lt;object type=&quot;3&quot; unique_id=&quot;13232&quot;&gt;&lt;property id=&quot;20148&quot; value=&quot;5&quot;/&gt;&lt;property id=&quot;20300&quot; value=&quot;Slide 33&quot;/&gt;&lt;property id=&quot;20307&quot; value=&quot;2325&quot;/&gt;&lt;/object&gt;&lt;/object&gt;&lt;/object&gt;&lt;/database&gt;"/>
  <p:tag name="SECTOMILLISECCONVERTED" val="1"/>
  <p:tag name="ARTICULATE_REFERENCE_TYPE_3" val="1"/>
  <p:tag name="ARTICULATE_REFERENCE_3" val="C:\Users\user\Dropbox\drugproject\P2_21\Final\writer.pdf"/>
  <p:tag name="ARTICULATE_REFERENCE_TITLE_3" val="教案作者簡介"/>
  <p:tag name="ARTICULATE_REFERENCE_ID_3" val="f0751533-b546-4df2-a4ec-d80a3f50e6db"/>
  <p:tag name="ARTICULATE_SLIDE_COUNT" val="32"/>
  <p:tag name="ARTICULATE_REFERENCE_TYPE_1" val="1"/>
  <p:tag name="ARTICULATE_REFERENCE_1" val="C:\Users\user\Dropbox\drugproject\P2_21\Final\courseintro.pdf"/>
  <p:tag name="ARTICULATE_REFERENCE_TITLE_1" val="課程簡介"/>
  <p:tag name="ARTICULATE_REFERENCE_ID_1" val="576a5e06-b1bc-4e46-a580-a03ccb7e4dd8"/>
  <p:tag name="ARTICULATE_REFERENCE_TYPE_2" val="1"/>
  <p:tag name="ARTICULATE_REFERENCE_2" val="C:\Users\user\Dropbox\drugproject\P2_21\Final\writer.pdf"/>
  <p:tag name="ARTICULATE_REFERENCE_TITLE_2" val="教案作者簡介"/>
  <p:tag name="ARTICULATE_REFERENCE_ID_2" val="f0751533-b546-4df2-a4ec-d80a3f50e6db"/>
  <p:tag name="ARTICULATE_REFERENCE_COUNT" val="2"/>
  <p:tag name="ARTICULATE_REFERENCE_DESCRIPTION" val="請點選下列參考文件"/>
  <p:tag name="ARTICULATE_PLAYER_GLOSSARY_XML" val="&lt;?xml version=&quot;1.0&quot; encoding=&quot;utf-16&quot;?&gt;&lt;glossary xmlns:xsi=&quot;http://www.w3.org/2001/XMLSchema-instance&quot; xmlns:xsd=&quot;http://www.w3.org/2001/XMLSchema&quot;&gt;&lt;terms /&gt;&lt;/glossary&gt;"/>
  <p:tag name="TAG_BACKING_FORM_KEY" val="9244238-c:\users\user\desktop\藥癮修改_072115\p2_21\final\p2_21_m_final_080415.pptx"/>
  <p:tag name="ARTICULATE_PRESENTER_VERSION" val="7"/>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2323"/>
  <p:tag name="TIMELINE" val="0.7/2.0/3.5/4.9/6.5/7.9/9.1/10.3/11.9/13.3/14.8/16.3/17.6"/>
  <p:tag name="ELAPSEDTIME" val="21.1"/>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4"/>
</p:tagLst>
</file>

<file path=ppt/tags/tag11.xml><?xml version="1.0" encoding="utf-8"?>
<p:tagLst xmlns:a="http://schemas.openxmlformats.org/drawingml/2006/main" xmlns:r="http://schemas.openxmlformats.org/officeDocument/2006/relationships" xmlns:p="http://schemas.openxmlformats.org/presentationml/2006/main">
  <p:tag name="AUDIO_ID" val="2324"/>
  <p:tag name="TIMELINE" val="0.8/1.8/2.9/4.0/5.3"/>
  <p:tag name="ELAPSEDTIME" val="9.9"/>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2201"/>
  <p:tag name="TIMELINE" val="0.9/2.0/4.2/5.8/8.0/10.6/13.2/15.0"/>
  <p:tag name="ELAPSEDTIME" val="17.3"/>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7"/>
</p:tagLst>
</file>

<file path=ppt/tags/tag13.xml><?xml version="1.0" encoding="utf-8"?>
<p:tagLst xmlns:a="http://schemas.openxmlformats.org/drawingml/2006/main" xmlns:r="http://schemas.openxmlformats.org/officeDocument/2006/relationships" xmlns:p="http://schemas.openxmlformats.org/presentationml/2006/main">
  <p:tag name="AUDIO_ID" val="2230"/>
  <p:tag name="TIMELINE" val="0.8/4.5/8.5"/>
  <p:tag name="ELAPSEDTIME" val="10.9"/>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2321"/>
  <p:tag name="TIMELINE" val="0.6/7.1"/>
  <p:tag name="ELAPSEDTIME" val="15.6"/>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2319"/>
  <p:tag name="TIMELINE" val="0.8/12.6/21.2"/>
  <p:tag name="ELAPSEDTIME" val="27.8"/>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2320"/>
  <p:tag name="TIMELINE" val="0.8/13.0"/>
  <p:tag name="ELAPSEDTIME" val="16.4"/>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2203"/>
  <p:tag name="TIMELINE" val="0.6/2.3/3.7"/>
  <p:tag name="ELAPSEDTIME" val="6.7"/>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7"/>
</p:tagLst>
</file>

<file path=ppt/tags/tag18.xml><?xml version="1.0" encoding="utf-8"?>
<p:tagLst xmlns:a="http://schemas.openxmlformats.org/drawingml/2006/main" xmlns:r="http://schemas.openxmlformats.org/officeDocument/2006/relationships" xmlns:p="http://schemas.openxmlformats.org/presentationml/2006/main">
  <p:tag name="AUDIO_ID" val="2318"/>
  <p:tag name="TIMELINE" val="0.8/3.0/4.9/6.6/8.0/10.0"/>
  <p:tag name="ELAPSEDTIME" val="13.2"/>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UDIO_ID" val="2312"/>
  <p:tag name="TIMELINE" val="0.8/2.7/4.5/6.2/8.1"/>
  <p:tag name="ELAPSEDTIME" val="9.8"/>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青少年成癮問題"/>
  <p:tag name="AUDIO_ID" val="2233"/>
  <p:tag name="TIMELINE" val="1.2"/>
  <p:tag name="ELAPSEDTIME" val="3.1"/>
  <p:tag name="ARTICULATE_NAV_LEVEL" val="1"/>
  <p:tag name="ARTICULATE_SLIDE_PRESENTER_GUID" val="08b16d30-acd4-476f-aec9-bff7e76da214"/>
  <p:tag name="ARTICULATE_SLIDE_PAUSE" val="0"/>
  <p:tag name="ARTICULATE_LOCK_SLIDE" val="0"/>
  <p:tag name="ARTICULATE_HIDE_SLIDE" val="0"/>
  <p:tag name="ARTICULATE_PLAYER_CONTROL_PREVIOUS" val="False"/>
  <p:tag name="ARTICULATE_PLAYER_CONTROL_NEXT" val="True"/>
  <p:tag name="ARTICULATE_USED_LAYOUT" val="7"/>
</p:tagLst>
</file>

<file path=ppt/tags/tag20.xml><?xml version="1.0" encoding="utf-8"?>
<p:tagLst xmlns:a="http://schemas.openxmlformats.org/drawingml/2006/main" xmlns:r="http://schemas.openxmlformats.org/officeDocument/2006/relationships" xmlns:p="http://schemas.openxmlformats.org/presentationml/2006/main">
  <p:tag name="AUDIO_ID" val="2313"/>
  <p:tag name="TIMELINE" val="0.7/9.5"/>
  <p:tag name="ELAPSEDTIME" val="20.3"/>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UDIO_ID" val="2314"/>
  <p:tag name="TIMELINE" val="0.5/6.3"/>
  <p:tag name="ELAPSEDTIME" val="12.4"/>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2315"/>
  <p:tag name="TIMELINE" val="0.8"/>
  <p:tag name="ELAPSEDTIME" val="18.6"/>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UDIO_ID" val="2316"/>
  <p:tag name="TIMELINE" val="0.8/4.1"/>
  <p:tag name="ELAPSEDTIME" val="9.6"/>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UDIO_ID" val="2317"/>
  <p:tag name="TIMELINE" val="0.6/2.3"/>
  <p:tag name="ELAPSEDTIME" val="5.9"/>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UDIO_ID" val="2220"/>
  <p:tag name="TIMELINE" val="0.5/1.9/3.5"/>
  <p:tag name="ELAPSEDTIME" val="6.9"/>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7"/>
</p:tagLst>
</file>

<file path=ppt/tags/tag26.xml><?xml version="1.0" encoding="utf-8"?>
<p:tagLst xmlns:a="http://schemas.openxmlformats.org/drawingml/2006/main" xmlns:r="http://schemas.openxmlformats.org/officeDocument/2006/relationships" xmlns:p="http://schemas.openxmlformats.org/presentationml/2006/main">
  <p:tag name="AUDIO_ID" val="2304"/>
  <p:tag name="TIMELINE" val="0.7/2.1/3.3/6.0/8.3/9.7/11.0/12.2/13.8/15.1"/>
  <p:tag name="ELAPSEDTIME" val="16.4"/>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7"/>
</p:tagLst>
</file>

<file path=ppt/tags/tag27.xml><?xml version="1.0" encoding="utf-8"?>
<p:tagLst xmlns:a="http://schemas.openxmlformats.org/drawingml/2006/main" xmlns:r="http://schemas.openxmlformats.org/officeDocument/2006/relationships" xmlns:p="http://schemas.openxmlformats.org/presentationml/2006/main">
  <p:tag name="AUDIO_ID" val="2309"/>
  <p:tag name="TIMELINE" val="4.7/7.3/10.0"/>
  <p:tag name="ELAPSEDTIME" val="12.1"/>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UDIO_ID" val="2310"/>
  <p:tag name="TIMELINE" val="0.7/2.0/3.9/5.4/7.5/9.2/10.8/12.7/16.7/19.7"/>
  <p:tag name="ELAPSEDTIME" val="22.2"/>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2020"/>
  <p:tag name="TIMELINE" val="1.2/7.0/10.6"/>
  <p:tag name="ELAPSEDTIME" val="18.5"/>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7"/>
</p:tagLst>
</file>

<file path=ppt/tags/tag3.xml><?xml version="1.0" encoding="utf-8"?>
<p:tagLst xmlns:a="http://schemas.openxmlformats.org/drawingml/2006/main" xmlns:r="http://schemas.openxmlformats.org/officeDocument/2006/relationships" xmlns:p="http://schemas.openxmlformats.org/presentationml/2006/main">
  <p:tag name="ARTICULATE_TITLE_TAG" val="課程大綱"/>
  <p:tag name="AUDIO_ID" val="1522"/>
  <p:tag name="TIMELINE" val="1.8/3.3/4.3/5.6/6.6"/>
  <p:tag name="ELAPSEDTIME" val="8.2"/>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7"/>
</p:tagLst>
</file>

<file path=ppt/tags/tag30.xml><?xml version="1.0" encoding="utf-8"?>
<p:tagLst xmlns:a="http://schemas.openxmlformats.org/drawingml/2006/main" xmlns:r="http://schemas.openxmlformats.org/officeDocument/2006/relationships" xmlns:p="http://schemas.openxmlformats.org/presentationml/2006/main">
  <p:tag name="AUDIO_ID" val="2023"/>
  <p:tag name="TIMELINE" val="1.0/2.5/5.6"/>
  <p:tag name="ELAPSEDTIME" val="8.5"/>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7"/>
</p:tagLst>
</file>

<file path=ppt/tags/tag31.xml><?xml version="1.0" encoding="utf-8"?>
<p:tagLst xmlns:a="http://schemas.openxmlformats.org/drawingml/2006/main" xmlns:r="http://schemas.openxmlformats.org/officeDocument/2006/relationships" xmlns:p="http://schemas.openxmlformats.org/presentationml/2006/main">
  <p:tag name="AUDIO_ID" val="2024"/>
  <p:tag name="TIMELINE" val="0.5/3.9/7.0/11.8/13.5"/>
  <p:tag name="ELAPSEDTIME" val="16.6"/>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7"/>
</p:tagLst>
</file>

<file path=ppt/tags/tag32.xml><?xml version="1.0" encoding="utf-8"?>
<p:tagLst xmlns:a="http://schemas.openxmlformats.org/drawingml/2006/main" xmlns:r="http://schemas.openxmlformats.org/officeDocument/2006/relationships" xmlns:p="http://schemas.openxmlformats.org/presentationml/2006/main">
  <p:tag name="AUDIO_ID" val="2025"/>
  <p:tag name="TIMELINE" val="0.7/3.0/5.3/7.0/8.3/9.8"/>
  <p:tag name="ELAPSEDTIME" val="32.9"/>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7"/>
</p:tagLst>
</file>

<file path=ppt/tags/tag33.xml><?xml version="1.0" encoding="utf-8"?>
<p:tagLst xmlns:a="http://schemas.openxmlformats.org/drawingml/2006/main" xmlns:r="http://schemas.openxmlformats.org/officeDocument/2006/relationships" xmlns:p="http://schemas.openxmlformats.org/presentationml/2006/main">
  <p:tag name="ARTICULATE_TITLE_TAG" val="疾病辨識與轉介，共同維持孩子的生態平衡！"/>
  <p:tag name="AUDIO_ID" val="2223"/>
  <p:tag name="TIMELINE" val="1.3/2.8/4.2/5.6/6.9/8.1"/>
  <p:tag name="ELAPSEDTIME" val="9.6"/>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7"/>
</p:tagLst>
</file>

<file path=ppt/tags/tag34.xml><?xml version="1.0" encoding="utf-8"?>
<p:tagLst xmlns:a="http://schemas.openxmlformats.org/drawingml/2006/main" xmlns:r="http://schemas.openxmlformats.org/officeDocument/2006/relationships" xmlns:p="http://schemas.openxmlformats.org/presentationml/2006/main">
  <p:tag name="DUPLICATEID" val="1bbf727cd24a4b89b11a1c8770f95110"/>
</p:tagLst>
</file>

<file path=ppt/tags/tag35.xml><?xml version="1.0" encoding="utf-8"?>
<p:tagLst xmlns:a="http://schemas.openxmlformats.org/drawingml/2006/main" xmlns:r="http://schemas.openxmlformats.org/officeDocument/2006/relationships" xmlns:p="http://schemas.openxmlformats.org/presentationml/2006/main">
  <p:tag name="DUPLICATEID" val="6a66a1f9e4844b0298895016ccb0098a"/>
</p:tagLst>
</file>

<file path=ppt/tags/tag36.xml><?xml version="1.0" encoding="utf-8"?>
<p:tagLst xmlns:a="http://schemas.openxmlformats.org/drawingml/2006/main" xmlns:r="http://schemas.openxmlformats.org/officeDocument/2006/relationships" xmlns:p="http://schemas.openxmlformats.org/presentationml/2006/main">
  <p:tag name="DUPLICATEID" val="99c59c19092d40f480deb9afbd2d52b2"/>
</p:tagLst>
</file>

<file path=ppt/tags/tag37.xml><?xml version="1.0" encoding="utf-8"?>
<p:tagLst xmlns:a="http://schemas.openxmlformats.org/drawingml/2006/main" xmlns:r="http://schemas.openxmlformats.org/officeDocument/2006/relationships" xmlns:p="http://schemas.openxmlformats.org/presentationml/2006/main">
  <p:tag name="DUPLICATEID" val="c37128cd74df4e22a900db952c28e6c2"/>
</p:tagLst>
</file>

<file path=ppt/tags/tag38.xml><?xml version="1.0" encoding="utf-8"?>
<p:tagLst xmlns:a="http://schemas.openxmlformats.org/drawingml/2006/main" xmlns:r="http://schemas.openxmlformats.org/officeDocument/2006/relationships" xmlns:p="http://schemas.openxmlformats.org/presentationml/2006/main">
  <p:tag name="DUPLICATEID" val="2b2128d3603741b698da16003f480a25"/>
</p:tagLst>
</file>

<file path=ppt/tags/tag39.xml><?xml version="1.0" encoding="utf-8"?>
<p:tagLst xmlns:a="http://schemas.openxmlformats.org/drawingml/2006/main" xmlns:r="http://schemas.openxmlformats.org/officeDocument/2006/relationships" xmlns:p="http://schemas.openxmlformats.org/presentationml/2006/main">
  <p:tag name="DUPLICATEID" val="f503718c9c5b4b498313b51e5d1b991f"/>
</p:tagLst>
</file>

<file path=ppt/tags/tag4.xml><?xml version="1.0" encoding="utf-8"?>
<p:tagLst xmlns:a="http://schemas.openxmlformats.org/drawingml/2006/main" xmlns:r="http://schemas.openxmlformats.org/officeDocument/2006/relationships" xmlns:p="http://schemas.openxmlformats.org/presentationml/2006/main">
  <p:tag name="AUDIO_ID" val="2299"/>
  <p:tag name="TIMELINE" val="0.9/2.1/3.0/4.0/4.8/5.6/6.7/7.5/8.5/9.3"/>
  <p:tag name="ELAPSEDTIME" val="10.3"/>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4"/>
</p:tagLst>
</file>

<file path=ppt/tags/tag40.xml><?xml version="1.0" encoding="utf-8"?>
<p:tagLst xmlns:a="http://schemas.openxmlformats.org/drawingml/2006/main" xmlns:r="http://schemas.openxmlformats.org/officeDocument/2006/relationships" xmlns:p="http://schemas.openxmlformats.org/presentationml/2006/main">
  <p:tag name="DUPLICATEID" val="1f1bc0c19f454039a89c7d894aa92f6f"/>
</p:tagLst>
</file>

<file path=ppt/tags/tag41.xml><?xml version="1.0" encoding="utf-8"?>
<p:tagLst xmlns:a="http://schemas.openxmlformats.org/drawingml/2006/main" xmlns:r="http://schemas.openxmlformats.org/officeDocument/2006/relationships" xmlns:p="http://schemas.openxmlformats.org/presentationml/2006/main">
  <p:tag name="DUPLICATEID" val="900dfe83775448cf9b12713789973b03"/>
</p:tagLst>
</file>

<file path=ppt/tags/tag42.xml><?xml version="1.0" encoding="utf-8"?>
<p:tagLst xmlns:a="http://schemas.openxmlformats.org/drawingml/2006/main" xmlns:r="http://schemas.openxmlformats.org/officeDocument/2006/relationships" xmlns:p="http://schemas.openxmlformats.org/presentationml/2006/main">
  <p:tag name="AUDIO_ID" val="2303"/>
  <p:tag name="TIMELINE" val="0.8"/>
  <p:tag name="ELAPSEDTIME" val="3.8"/>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False"/>
  <p:tag name="ARTICULATE_USED_LAYOUT" val="7"/>
</p:tagLst>
</file>

<file path=ppt/tags/tag5.xml><?xml version="1.0" encoding="utf-8"?>
<p:tagLst xmlns:a="http://schemas.openxmlformats.org/drawingml/2006/main" xmlns:r="http://schemas.openxmlformats.org/officeDocument/2006/relationships" xmlns:p="http://schemas.openxmlformats.org/presentationml/2006/main">
  <p:tag name="AUDIO_ID" val="2049"/>
  <p:tag name="TIMELINE" val="0.7/2.7/6.2/8.4"/>
  <p:tag name="ELAPSEDTIME" val="10.9"/>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2050"/>
  <p:tag name="TIMELINE" val="0.7/12.6"/>
  <p:tag name="ELAPSEDTIME" val="18.3"/>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UDIO_ID" val="2052"/>
  <p:tag name="TIMELINE" val="0.8/2.5/6.1/7.9/10.9"/>
  <p:tag name="ELAPSEDTIME" val="12.8"/>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2054"/>
  <p:tag name="TIMELINE" val="0.8/3.8/6.4/12.7"/>
  <p:tag name="ELAPSEDTIME" val="17.7"/>
  <p:tag name="ARTICULATE_NAV_LEVEL" val="1"/>
  <p:tag name="ARTICULATE_SLIDE_PRESENTER_GUID" val="08b16d30-acd4-476f-aec9-bff7e76da214"/>
  <p:tag name="ARTICULATE_SLIDE_PAUSE" val="1"/>
  <p:tag name="ARTICULATE_LOCK_SLIDE" val="0"/>
  <p:tag name="ARTICULATE_HIDE_SLIDE" val="0"/>
  <p:tag name="ARTICULATE_PLAYER_CONTROL_PREVIOUS" val="True"/>
  <p:tag name="ARTICULATE_PLAYER_CONTROL_NEXT" val="True"/>
  <p:tag name="ARTICULATE_USED_LAYOUT" val="2"/>
</p:tagLst>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10089</TotalTime>
  <Words>2100</Words>
  <Application>Microsoft Office PowerPoint</Application>
  <PresentationFormat>如螢幕大小 (4:3)</PresentationFormat>
  <Paragraphs>216</Paragraphs>
  <Slides>32</Slides>
  <Notes>32</Notes>
  <HiddenSlides>0</HiddenSlides>
  <MMClips>0</MMClips>
  <ScaleCrop>false</ScaleCrop>
  <HeadingPairs>
    <vt:vector size="6" baseType="variant">
      <vt:variant>
        <vt:lpstr>佈景主題</vt:lpstr>
      </vt:variant>
      <vt:variant>
        <vt:i4>1</vt:i4>
      </vt:variant>
      <vt:variant>
        <vt:lpstr>內嵌 OLE 伺服程式</vt:lpstr>
      </vt:variant>
      <vt:variant>
        <vt:i4>1</vt:i4>
      </vt:variant>
      <vt:variant>
        <vt:lpstr>投影片標題</vt:lpstr>
      </vt:variant>
      <vt:variant>
        <vt:i4>32</vt:i4>
      </vt:variant>
    </vt:vector>
  </HeadingPairs>
  <TitlesOfParts>
    <vt:vector size="34" baseType="lpstr">
      <vt:lpstr>Office 佈景主題</vt:lpstr>
      <vt:lpstr>點陣圖影像</vt:lpstr>
      <vt:lpstr>PowerPoint 簡報</vt:lpstr>
      <vt:lpstr>大 綱</vt:lpstr>
      <vt:lpstr>苦澀的成長：叛逆、適應、失控、耽溺</vt:lpstr>
      <vt:lpstr>青少年期：一切都在改變</vt:lpstr>
      <vt:lpstr>神經生理學上的改變 </vt:lpstr>
      <vt:lpstr>認知的改變</vt:lpstr>
      <vt:lpstr>情緒波動</vt:lpstr>
      <vt:lpstr>兒童青少年階段是精神疾病的好發期</vt:lpstr>
      <vt:lpstr>如何觀察精神狀態   </vt:lpstr>
      <vt:lpstr>醫學對成癮的診斷觀念</vt:lpstr>
      <vt:lpstr>成癮的好發年齡：8~20歲</vt:lpstr>
      <vt:lpstr>青少年的行為特性是？</vt:lpstr>
      <vt:lpstr>成癮的腦中發生什麼事？</vt:lpstr>
      <vt:lpstr>青少年的腦部與成人有何不同？</vt:lpstr>
      <vt:lpstr>成癮造成四個腦迴路改變</vt:lpstr>
      <vt:lpstr>American Society of Addiction Medicine 根據六個面向評估成癮的嚴重程度及所需的治療強度：</vt:lpstr>
      <vt:lpstr>年輕人為何去嘗試菸、酒、成癮藥物？</vt:lpstr>
      <vt:lpstr>大麻是否可能成癮？</vt:lpstr>
      <vt:lpstr>其他哪些精神疾病與藥物濫用有關？</vt:lpstr>
      <vt:lpstr>哪些徵兆可以看出青少年藥物濫用？</vt:lpstr>
      <vt:lpstr>男女治療重點是否不同？</vt:lpstr>
      <vt:lpstr>司法系統可以扮演什麼角色？</vt:lpstr>
      <vt:lpstr>不肯接受治療怎麼辦？</vt:lpstr>
      <vt:lpstr>從學校的輔導看青少年問題：成癮是重點</vt:lpstr>
      <vt:lpstr>持續與成癮青少年溝通：模式與原則</vt:lpstr>
      <vt:lpstr>包括成癮以及孩子的生活各種範疇， 我們都需要溝通與關心！</vt:lpstr>
      <vt:lpstr>國內的成癮醫療服務：</vt:lpstr>
      <vt:lpstr>門診服務：中央補助計畫 「非鴉片類藥癮者成癮治療費用補助計畫」</vt:lpstr>
      <vt:lpstr>在門診我們做什麼？</vt:lpstr>
      <vt:lpstr>諮商治療：改變階段認知治療</vt:lpstr>
      <vt:lpstr>PowerPoint 簡報</vt:lpstr>
      <vt:lpstr>謝謝各位</vt:lpstr>
    </vt:vector>
  </TitlesOfParts>
  <Company>BPC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huang</dc:creator>
  <cp:lastModifiedBy>user</cp:lastModifiedBy>
  <cp:revision>800</cp:revision>
  <dcterms:created xsi:type="dcterms:W3CDTF">2006-02-07T00:32:42Z</dcterms:created>
  <dcterms:modified xsi:type="dcterms:W3CDTF">2015-08-04T05:34:10Z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青少年物質成癮</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153A55CA-0309-451B-3F42-3F3F3F3F3F3F</vt:lpwstr>
  </property>
  <property fmtid="{D5CDD505-2E9C-101B-9397-08002B2CF9AE}" pid="6" name="ArticulateProjectFull">
    <vt:lpwstr>C:\Users\user\Desktop\藥癮修改_072115\P2_21\Final\p2_21_m_final_080415.ppta</vt:lpwstr>
  </property>
</Properties>
</file>