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3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4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4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4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4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4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4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4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4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4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50.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51.xml" ContentType="application/vnd.openxmlformats-officedocument.presentationml.notesSlide+xml"/>
  <Override PartName="/ppt/tags/tag124.xml" ContentType="application/vnd.openxmlformats-officedocument.presentationml.tags+xml"/>
  <Override PartName="/ppt/notesSlides/notesSlide5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5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5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5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5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5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5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5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6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6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62.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6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6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6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6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6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6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69.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70.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7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72.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73.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7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7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7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77.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7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7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8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81.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8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8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84.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85.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86.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87.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88.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89.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9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91.xml" ContentType="application/vnd.openxmlformats-officedocument.presentationml.notesSlide+xml"/>
  <Override PartName="/ppt/tags/tag2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1199" r:id="rId2"/>
    <p:sldId id="1214" r:id="rId3"/>
    <p:sldId id="1209" r:id="rId4"/>
    <p:sldId id="1215" r:id="rId5"/>
    <p:sldId id="1236" r:id="rId6"/>
    <p:sldId id="1218" r:id="rId7"/>
    <p:sldId id="1219" r:id="rId8"/>
    <p:sldId id="1220" r:id="rId9"/>
    <p:sldId id="1222" r:id="rId10"/>
    <p:sldId id="1223" r:id="rId11"/>
    <p:sldId id="1238" r:id="rId12"/>
    <p:sldId id="1239" r:id="rId13"/>
    <p:sldId id="1240" r:id="rId14"/>
    <p:sldId id="1251" r:id="rId15"/>
    <p:sldId id="1252" r:id="rId16"/>
    <p:sldId id="1243" r:id="rId17"/>
    <p:sldId id="1232" r:id="rId18"/>
    <p:sldId id="1221" r:id="rId19"/>
    <p:sldId id="1211" r:id="rId20"/>
    <p:sldId id="1225" r:id="rId21"/>
    <p:sldId id="1212" r:id="rId22"/>
    <p:sldId id="1227" r:id="rId23"/>
    <p:sldId id="1230" r:id="rId24"/>
    <p:sldId id="1228" r:id="rId25"/>
    <p:sldId id="1229" r:id="rId26"/>
    <p:sldId id="1210" r:id="rId27"/>
    <p:sldId id="1207" r:id="rId28"/>
    <p:sldId id="1130" r:id="rId29"/>
    <p:sldId id="1131" r:id="rId30"/>
    <p:sldId id="1132" r:id="rId31"/>
    <p:sldId id="1133" r:id="rId32"/>
    <p:sldId id="1134" r:id="rId33"/>
    <p:sldId id="1244" r:id="rId34"/>
    <p:sldId id="1135" r:id="rId35"/>
    <p:sldId id="1136" r:id="rId36"/>
    <p:sldId id="1137" r:id="rId37"/>
    <p:sldId id="1138" r:id="rId38"/>
    <p:sldId id="1139" r:id="rId39"/>
    <p:sldId id="1140" r:id="rId40"/>
    <p:sldId id="1141" r:id="rId41"/>
    <p:sldId id="1142" r:id="rId42"/>
    <p:sldId id="1250" r:id="rId43"/>
    <p:sldId id="1143" r:id="rId44"/>
    <p:sldId id="1144" r:id="rId45"/>
    <p:sldId id="1145" r:id="rId46"/>
    <p:sldId id="1245" r:id="rId47"/>
    <p:sldId id="1147" r:id="rId48"/>
    <p:sldId id="1246" r:id="rId49"/>
    <p:sldId id="1148" r:id="rId50"/>
    <p:sldId id="1149" r:id="rId51"/>
    <p:sldId id="1150" r:id="rId52"/>
    <p:sldId id="1151" r:id="rId53"/>
    <p:sldId id="1152" r:id="rId54"/>
    <p:sldId id="1153" r:id="rId55"/>
    <p:sldId id="1154" r:id="rId56"/>
    <p:sldId id="1155" r:id="rId57"/>
    <p:sldId id="1247" r:id="rId58"/>
    <p:sldId id="1156" r:id="rId59"/>
    <p:sldId id="1157" r:id="rId60"/>
    <p:sldId id="1158" r:id="rId61"/>
    <p:sldId id="1159" r:id="rId62"/>
    <p:sldId id="1160" r:id="rId63"/>
    <p:sldId id="1161" r:id="rId64"/>
    <p:sldId id="1162" r:id="rId65"/>
    <p:sldId id="1163" r:id="rId66"/>
    <p:sldId id="1164" r:id="rId67"/>
    <p:sldId id="1165" r:id="rId68"/>
    <p:sldId id="1166" r:id="rId69"/>
    <p:sldId id="1167" r:id="rId70"/>
    <p:sldId id="1168" r:id="rId71"/>
    <p:sldId id="1169" r:id="rId72"/>
    <p:sldId id="1170" r:id="rId73"/>
    <p:sldId id="1171" r:id="rId74"/>
    <p:sldId id="1172" r:id="rId75"/>
    <p:sldId id="1173" r:id="rId76"/>
    <p:sldId id="1174" r:id="rId77"/>
    <p:sldId id="1175" r:id="rId78"/>
    <p:sldId id="1176" r:id="rId79"/>
    <p:sldId id="1177" r:id="rId80"/>
    <p:sldId id="1234" r:id="rId81"/>
    <p:sldId id="1101" r:id="rId82"/>
    <p:sldId id="1189" r:id="rId83"/>
    <p:sldId id="1192" r:id="rId84"/>
    <p:sldId id="1116" r:id="rId85"/>
    <p:sldId id="1121" r:id="rId86"/>
    <p:sldId id="1122" r:id="rId87"/>
    <p:sldId id="1206" r:id="rId88"/>
    <p:sldId id="1123" r:id="rId89"/>
    <p:sldId id="1235" r:id="rId90"/>
    <p:sldId id="1233" r:id="rId91"/>
    <p:sldId id="1098" r:id="rId92"/>
  </p:sldIdLst>
  <p:sldSz cx="9144000" cy="6858000" type="screen4x3"/>
  <p:notesSz cx="6858000" cy="9144000"/>
  <p:custDataLst>
    <p:tags r:id="rId95"/>
  </p:custDataLst>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0000FF"/>
    <a:srgbClr val="663300"/>
    <a:srgbClr val="CC6600"/>
    <a:srgbClr val="6600CC"/>
    <a:srgbClr val="9900CC"/>
    <a:srgbClr val="990099"/>
    <a:srgbClr val="FFD03B"/>
    <a:srgbClr val="008000"/>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1525" autoAdjust="0"/>
  </p:normalViewPr>
  <p:slideViewPr>
    <p:cSldViewPr>
      <p:cViewPr>
        <p:scale>
          <a:sx n="50" d="100"/>
          <a:sy n="50" d="100"/>
        </p:scale>
        <p:origin x="-1086" y="-18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9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32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32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32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06551F33-CF10-4C53-A7DE-FA93B8ADD26F}" type="slidenum">
              <a:rPr lang="en-US" altLang="zh-TW"/>
              <a:pPr>
                <a:defRPr/>
              </a:pPr>
              <a:t>‹#›</a:t>
            </a:fld>
            <a:endParaRPr lang="en-US" altLang="zh-TW"/>
          </a:p>
        </p:txBody>
      </p:sp>
    </p:spTree>
    <p:extLst>
      <p:ext uri="{BB962C8B-B14F-4D97-AF65-F5344CB8AC3E}">
        <p14:creationId xmlns:p14="http://schemas.microsoft.com/office/powerpoint/2010/main" val="378139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B34CE1D8-911E-4BB7-B95F-1A852E7857D7}" type="slidenum">
              <a:rPr lang="en-US" altLang="zh-TW"/>
              <a:pPr>
                <a:defRPr/>
              </a:pPr>
              <a:t>‹#›</a:t>
            </a:fld>
            <a:endParaRPr lang="en-US" altLang="zh-TW"/>
          </a:p>
        </p:txBody>
      </p:sp>
    </p:spTree>
    <p:extLst>
      <p:ext uri="{BB962C8B-B14F-4D97-AF65-F5344CB8AC3E}">
        <p14:creationId xmlns:p14="http://schemas.microsoft.com/office/powerpoint/2010/main" val="2060881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06.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39.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41.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43.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45.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47.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49.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151.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53.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155.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157.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159.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161.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163.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165.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167.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169.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171.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173.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175.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177.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179.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189.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191.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193.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195.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88.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89.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本課程介紹鴉片類成癮物質替代治療模式與臨床指引。</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a:t>
            </a:fld>
            <a:endParaRPr lang="en-US" altLang="zh-TW"/>
          </a:p>
        </p:txBody>
      </p:sp>
    </p:spTree>
    <p:extLst>
      <p:ext uri="{BB962C8B-B14F-4D97-AF65-F5344CB8AC3E}">
        <p14:creationId xmlns:p14="http://schemas.microsoft.com/office/powerpoint/2010/main" val="254534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這個表是海洛因跟美沙冬在身體上的藥物動力學差異。</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海洛因的口服吸收效果不是那麼理想，美沙冬口服的吸收是比較好的。海洛因的半衰期比較短，美沙冬的半衰期比較長。</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10</a:t>
            </a:fld>
            <a:endParaRPr lang="en-US" altLang="zh-TW"/>
          </a:p>
        </p:txBody>
      </p:sp>
    </p:spTree>
    <p:extLst>
      <p:ext uri="{BB962C8B-B14F-4D97-AF65-F5344CB8AC3E}">
        <p14:creationId xmlns:p14="http://schemas.microsoft.com/office/powerpoint/2010/main" val="133818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是我們選擇的另一個藥物，它的特性跟美沙冬不太一樣。丁基原啡因的口服吸收效果比較不好，在臨床上大都採用舌下的方式給藥，它也可以注射或是脊椎內給藥。口服給藥的生體可用率蠻低的，大概只有</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；舌下給藥的生體可用率因劑型而有差別，如果是液態的，它的生體可用率大概是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30-50%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；如果是錠劑，生體可用率大概只有</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15-25%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而且需要比較長的時間才能夠溶解。所以，丁基原啡因在使用上相對沒有像美沙冬方便，但是它是鴉片類止痛劑中，脂溶性最高的，這意味著，它在人體內可以分布的比較多，止痛效果持續的比較久，大概可以達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11</a:t>
            </a:fld>
            <a:endParaRPr lang="en-US" altLang="zh-TW"/>
          </a:p>
        </p:txBody>
      </p:sp>
    </p:spTree>
    <p:extLst>
      <p:ext uri="{BB962C8B-B14F-4D97-AF65-F5344CB8AC3E}">
        <p14:creationId xmlns:p14="http://schemas.microsoft.com/office/powerpoint/2010/main" val="283045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最大作用的發生時間比美沙冬或是海洛因來的慢，通常舌下給藥後半個小時到一個小時才開始有作用，有些病人換用這個藥後會覺得它的作用比較慢，比較沒有那麼好，會不想再使用這個藥物。丁基原啡因的最高作用時間大概在服藥後</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個小時，而作用的時間跟劑量有關係，劑量越低，作用時間就越短；劑量高，作用時間可以長達二至三天。丁基原啡因的代謝跟美沙冬的代謝稍微不太一樣，主要由肝臟代謝，經由</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CYP3A4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，大概佔了</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，另外</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從腎臟代謝；排出的半衰期大概是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個小時。，所以它可以一次服用比較高的劑量而維持</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天的效果，病人不需要每天到醫院來服藥，甚至可以帶藥回去，或是一次服用比較大的劑量，隔天或是隔兩天再回到醫院服藥。</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12</a:t>
            </a:fld>
            <a:endParaRPr lang="en-US" altLang="zh-TW"/>
          </a:p>
        </p:txBody>
      </p:sp>
    </p:spTree>
    <p:extLst>
      <p:ext uri="{BB962C8B-B14F-4D97-AF65-F5344CB8AC3E}">
        <p14:creationId xmlns:p14="http://schemas.microsoft.com/office/powerpoint/2010/main" val="96888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丁基原啡因本身它也是</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受體的類同劑，它跟</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受體的結合能力是鴉片類藥物中最強的，遠比海洛因或是美沙冬強，因此，當體內有丁基原啡因時，若再去使用海洛因或美沙冬，可能效果就沒辦法顯現，丁基原啡因有佔據</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受體的作用。另外，丁基原啡因從</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受體的解離</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(dissociation)</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速度非常緩慢，這代表它在腦部的停留時間很長，可以作用到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個小時或更久。此外，它還有一個很好的特性，即對</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rPr>
              <a:t>Kappa</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受體是</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rPr>
              <a:t>antagonist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的作用。</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rPr>
              <a:t>Kappa</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受體跟愉悅感有關，丁基原啡因因為是</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rPr>
              <a:t>Kappa</a:t>
            </a:r>
            <a:r>
              <a:rPr kumimoji="1" lang="zh-TW"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rPr>
              <a:t>的</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rPr>
              <a:t>antagonist</a:t>
            </a:r>
            <a:r>
              <a:rPr kumimoji="1" lang="zh-TW"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所以比較沒有欣快感，因此被濫用的可能性相對比美沙冬或者是海洛因少很多。 </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13</a:t>
            </a:fld>
            <a:endParaRPr lang="en-US" altLang="zh-TW"/>
          </a:p>
        </p:txBody>
      </p:sp>
    </p:spTree>
    <p:extLst>
      <p:ext uri="{BB962C8B-B14F-4D97-AF65-F5344CB8AC3E}">
        <p14:creationId xmlns:p14="http://schemas.microsoft.com/office/powerpoint/2010/main" val="384750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丁基原啡因跟美沙冬相比，有些優勢：第一，它的作用有所謂的天花板效應，也就是劑量達到一個程度之後就不會再有更強的效果，它的止痛效果是所謂的「鐘形」</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(Bell shape)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，當劑量達到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或</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之後，效果不會再因為劑量的增加而再增加，反而會降低。再來，它被濫用的機會相對是減少的、它的身體的依賴性也比美沙冬或是海洛因少很多、它的耐受性相對是比較好的、它的作用時間比較長、起始的作用也比較平順，不像美沙冬需要在剛開始的時候每天去調整劑量，可以直接一下子給比較高的劑量，病人也可以忍受這樣的一些不舒服，可以用在急性解毒或者是維持治療。另一個好處是，丁基原啡因比較沒有像美沙冬在一般的感覺上，是用來戒癮的藥物，比較沒有像美沙冬給人家感覺是一個替代性的藥物。</a:t>
            </a: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14</a:t>
            </a:fld>
            <a:endParaRPr lang="en-US" altLang="zh-TW"/>
          </a:p>
        </p:txBody>
      </p:sp>
    </p:spTree>
    <p:extLst>
      <p:ext uri="{BB962C8B-B14F-4D97-AF65-F5344CB8AC3E}">
        <p14:creationId xmlns:p14="http://schemas.microsoft.com/office/powerpoint/2010/main" val="384750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但丁基原啡因也有些缺點：第一，它還是有可能被濫用，目前在歐洲、澳洲、紐西蘭都有被濫用的報告。其次，因為丁基原啡因只是一個部份類同劑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(partial agonist)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所以對於成癮程度比較高或著是使用鴉片類成癮藥物劑量比較高的病人，一旦要轉換，效果可能比較不夠。另外，它的舌下吸收比較好，口服的吸收跟利用率都比較不夠，但用舌下給藥，病人可能需要等待比較久的時間來觀察作用，所以在臨床治療方面會覺得比較不方便。</a:t>
            </a: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15</a:t>
            </a:fld>
            <a:endParaRPr lang="en-US" altLang="zh-TW"/>
          </a:p>
        </p:txBody>
      </p:sp>
    </p:spTree>
    <p:extLst>
      <p:ext uri="{BB962C8B-B14F-4D97-AF65-F5344CB8AC3E}">
        <p14:creationId xmlns:p14="http://schemas.microsoft.com/office/powerpoint/2010/main" val="384750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把丁基原啡因跟那囉克松合併的原理是，在舌下給藥時，丁基原啡因可以被吸收，那囉克松幾乎很少吸收；但如果以注射方式使用，則那囉克松百分之百被吸收，且會激發戒斷症狀，產生一些不舒服的反應。因此，這樣的合併可以減少被濫用的可能性，尤其是被拿去以注射方式使用的可能性。但如果流到黑市，或有人偷偷帶出去或是賣給別人呢？因為它的欣快感比較少，對黑市來講並沒有什麼誘因，很多人也許拿去了，但不見得會用這個東西來希望得到像海洛因或是美沙冬的欣快感，這個藥相對被濫用的可能性是比較低的。很多人會說：「很多人也會把這個藥去賣給別人」，我們在思考，如果有人會因為他用了這個藥而減少去使用海洛因或是美沙冬，亦即減少濫用毒品，這也是另外一個作用。</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為什麼要把丁基原啡因做成錠劑？雖然滴劑的反應、吸收狀況比錠劑來的好，但滴劑的攜帶跟運送比較不方便，劑量也比較難以標定。用錠劑的好處是比較能確定劑量，且在包裝運輸上比較方便。</a:t>
            </a: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16</a:t>
            </a:fld>
            <a:endParaRPr lang="en-US" altLang="zh-TW"/>
          </a:p>
        </p:txBody>
      </p:sp>
    </p:spTree>
    <p:extLst>
      <p:ext uri="{BB962C8B-B14F-4D97-AF65-F5344CB8AC3E}">
        <p14:creationId xmlns:p14="http://schemas.microsoft.com/office/powerpoint/2010/main" val="345950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這個圖的紫色線代表海洛因的作用，可以很快的產生</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high</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的效果，但作用也很快地就降下來；紅色線是美沙冬的作用，作用速度比較慢，作用的時間比較長，所以可以讓病人維持在一個相對穩定的狀態。丁基原啡因是藍色的這條線，代表著長期的穩定狀態，讓病人處在一個相對舒服的，不會有一些不舒服的現象。在圖的下面的紫色部分，代表病人出現了一些戒斷不舒服的情形，上面的黃色代表病人進入一個比較</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high</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的情緒。</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17</a:t>
            </a:fld>
            <a:endParaRPr lang="en-US" altLang="zh-TW"/>
          </a:p>
        </p:txBody>
      </p:sp>
    </p:spTree>
    <p:extLst>
      <p:ext uri="{BB962C8B-B14F-4D97-AF65-F5344CB8AC3E}">
        <p14:creationId xmlns:p14="http://schemas.microsoft.com/office/powerpoint/2010/main" val="154115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美沙冬維持治療是有很多效果的，這有非常多的文獻支持， 這邊只簡單列出一些研究的結果，包含維持治療可以協助個案留存在這個治療計畫中，可以降低去使用海洛因或是古柯鹼，可以讓海洛因成癮者減少犯罪、降低死亡率，也減少去注射毒品的行為，另外，降低愛滋病毒或是肝炎病毒的傳播，也減少一些傳染性疾病的危險性行為，也減少為了獲取毒品和金錢而從事的性交易，也改善成癮者的正向人際互動、增加就業率。</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18</a:t>
            </a:fld>
            <a:endParaRPr lang="en-US" altLang="zh-TW"/>
          </a:p>
        </p:txBody>
      </p:sp>
    </p:spTree>
    <p:extLst>
      <p:ext uri="{BB962C8B-B14F-4D97-AF65-F5344CB8AC3E}">
        <p14:creationId xmlns:p14="http://schemas.microsoft.com/office/powerpoint/2010/main" val="282145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D6C72396-7437-44D0-973D-2705501BC750}" type="slidenum">
              <a:rPr lang="en-US" altLang="zh-TW" smtClean="0"/>
              <a:pPr eaLnBrk="1" hangingPunct="1">
                <a:spcBef>
                  <a:spcPct val="0"/>
                </a:spcBef>
              </a:pPr>
              <a:t>19</a:t>
            </a:fld>
            <a:endParaRPr lang="en-US" altLang="zh-TW" smtClean="0"/>
          </a:p>
        </p:txBody>
      </p:sp>
      <p:sp>
        <p:nvSpPr>
          <p:cNvPr id="109571" name="投影片圖像版面配置區 1"/>
          <p:cNvSpPr>
            <a:spLocks noGrp="1" noRot="1" noChangeAspect="1" noTextEdit="1"/>
          </p:cNvSpPr>
          <p:nvPr>
            <p:ph type="sldImg"/>
          </p:nvPr>
        </p:nvSpPr>
        <p:spPr>
          <a:ln/>
        </p:spPr>
      </p:sp>
      <p:sp>
        <p:nvSpPr>
          <p:cNvPr id="109572" name="備忘稿版面配置區 2"/>
          <p:cNvSpPr>
            <a:spLocks noGrp="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在美國曾經針對六項美沙冬治療計畫的病人，研究他們在接受治療後對犯罪的影響，發現可以大幅降低犯罪。另外，</a:t>
            </a:r>
            <a:r>
              <a:rPr kumimoji="1" lang="en-US" altLang="zh-TW" sz="1100" b="1" u="sng" kern="1200" dirty="0" smtClean="0">
                <a:solidFill>
                  <a:schemeClr val="bg1"/>
                </a:solidFill>
                <a:effectLst/>
                <a:latin typeface="微軟正黑體" panose="020B0604030504040204" pitchFamily="34" charset="-120"/>
                <a:ea typeface="微軟正黑體" panose="020B0604030504040204" pitchFamily="34" charset="-120"/>
                <a:cs typeface="+mn-cs"/>
              </a:rPr>
              <a:t>Metzger</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1993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年的報告指出，接受美沙冬替代治療的病人，營養狀況變得比較好，犯罪行為減少了</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，愛滋感染率也降低了</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倍。</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109573" name="投影片編號版面配置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29FC23BC-440A-4978-8B68-A76928D4073C}" type="slidenum">
              <a:rPr lang="en-US" altLang="zh-TW">
                <a:latin typeface="Times New Roman" pitchFamily="18" charset="0"/>
              </a:rPr>
              <a:pPr algn="r" eaLnBrk="1" hangingPunct="1">
                <a:spcBef>
                  <a:spcPct val="0"/>
                </a:spcBef>
              </a:pPr>
              <a:t>19</a:t>
            </a:fld>
            <a:endParaRPr lang="en-US" altLang="zh-TW">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美沙冬維持治療最早是在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1963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年，由美國紐約洛克斐勒醫學院的</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Vincent Dole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與</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Nyswander</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兩位醫師發展出來的藥癮治療模式。當初這個模式的發展，最主要的目標是為了復健，而不是戒除，希望採用一個開放式模式。一開始他們選用的藥物是嗎啡，後來發現效果不好，才改用美沙冬，目的是希望讓這些成癮者，可以維持在治療計畫裡面一段時間，慢慢幫忙他們減少毒品使用，直到最後能夠完全不需要依賴藥物。</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這個概念的發展，跟這兩位醫師的背景很有關係，</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Vincent Dole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是一個內科醫師，研究的是糖尿病，</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Nyswander</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是位精神科醫師，她對慢性病患及精神病患的照顧跟復健，有她的想法，他們認為要把藥癮當作是慢性病，這樣的概念不是在一開始就發展出來，而是經過了那麼多年，他們慢慢發現，成癮應該當作是一個慢性的腦部疾病。</a:t>
            </a: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2</a:t>
            </a:fld>
            <a:endParaRPr lang="en-US" altLang="zh-TW"/>
          </a:p>
        </p:txBody>
      </p:sp>
    </p:spTree>
    <p:extLst>
      <p:ext uri="{BB962C8B-B14F-4D97-AF65-F5344CB8AC3E}">
        <p14:creationId xmlns:p14="http://schemas.microsoft.com/office/powerpoint/2010/main" val="357719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這個研究資料顯示，病人參與美沙冬治療計畫的時間愈久，能夠戒除毒癮而不再參與犯罪的活動的機率越來越高。</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20</a:t>
            </a:fld>
            <a:endParaRPr lang="en-US" altLang="zh-TW"/>
          </a:p>
        </p:txBody>
      </p:sp>
    </p:spTree>
    <p:extLst>
      <p:ext uri="{BB962C8B-B14F-4D97-AF65-F5344CB8AC3E}">
        <p14:creationId xmlns:p14="http://schemas.microsoft.com/office/powerpoint/2010/main" val="21887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73B8FA85-2C28-4147-95F4-D8F4B4ADD49B}" type="slidenum">
              <a:rPr lang="en-US" altLang="zh-TW" smtClean="0"/>
              <a:pPr eaLnBrk="1" hangingPunct="1">
                <a:spcBef>
                  <a:spcPct val="0"/>
                </a:spcBef>
              </a:pPr>
              <a:t>21</a:t>
            </a:fld>
            <a:endParaRPr lang="en-US" altLang="zh-TW" smtClean="0"/>
          </a:p>
        </p:txBody>
      </p:sp>
      <p:sp>
        <p:nvSpPr>
          <p:cNvPr id="110595" name="投影片圖像版面配置區 1"/>
          <p:cNvSpPr>
            <a:spLocks noGrp="1" noRot="1" noChangeAspect="1" noTextEdit="1"/>
          </p:cNvSpPr>
          <p:nvPr>
            <p:ph type="sldImg"/>
          </p:nvPr>
        </p:nvSpPr>
        <p:spPr>
          <a:ln/>
        </p:spPr>
      </p:sp>
      <p:sp>
        <p:nvSpPr>
          <p:cNvPr id="110596" name="備忘稿版面配置區 2"/>
          <p:cNvSpPr>
            <a:spLocks noGrp="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美國的一個研究也發現，一個人使用美沙冬替代治療一年的平均成本大概是美金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5,000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元，經過衡量他的犯罪活動等等的社會負擔，發現接受美沙冬替代治療的成本與經濟效益的比率大概是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，也就是花費</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元在美沙冬治療上面，可以帶來</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元的經濟效益。在臺灣，我們發現這樣的效益，可能高達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，或是更高。</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110597" name="投影片編號版面配置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D5C65136-FDC7-469C-87F8-4A1510924946}" type="slidenum">
              <a:rPr lang="en-US" altLang="zh-TW">
                <a:latin typeface="Times New Roman" pitchFamily="18" charset="0"/>
              </a:rPr>
              <a:pPr algn="r" eaLnBrk="1" hangingPunct="1">
                <a:spcBef>
                  <a:spcPct val="0"/>
                </a:spcBef>
              </a:pPr>
              <a:t>21</a:t>
            </a:fld>
            <a:endParaRPr lang="en-US" altLang="zh-TW">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custDataLst>
              <p:tags r:id="rId1"/>
            </p:custDataLst>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從這個資料大家可以看到，美沙冬維持治療可以增加留存率，從這個圖表裡面紅色的部分可以看得到，整體而言，留存率都是正向的。</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張歐洲的研究也發現，接受美沙冬的病人，留存率會變得比較好。在這個圖表裡面，它包含了兩個部分：一個是美沙冬，就是虛線的部分；另一個是丁基原啡因，就是實線的部分；丁基原啡因剛開始效果比較好，可是到後期丁基原啡因效果就降下來。</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custDataLst>
              <p:tags r:id="rId1"/>
            </p:custDataLst>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美沙冬治療也可以減少尿中的嗎啡呈現陽性，也就是減少這些人再去使用毒品的行為。</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custDataLst>
              <p:tags r:id="rId1"/>
            </p:custDataLst>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美沙冬治療也減少了海洛因的使用。</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14D9E4F4-C22E-439A-958B-EC246DBA1D10}" type="slidenum">
              <a:rPr lang="en-US" altLang="zh-TW" smtClean="0"/>
              <a:pPr eaLnBrk="1" hangingPunct="1">
                <a:spcBef>
                  <a:spcPct val="0"/>
                </a:spcBef>
              </a:pPr>
              <a:t>26</a:t>
            </a:fld>
            <a:endParaRPr lang="en-US" altLang="zh-TW"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custDataLst>
              <p:tags r:id="rId1"/>
            </p:custDataLst>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整體而言，美沙冬維持治療是一個定時、定點給藥的服務，更重要的，它提供一個各種治療的平台，讓病人維持在這樣的治療計畫裡。</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ltLang="zh-TW" sz="1100" dirty="0"/>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27</a:t>
            </a:fld>
            <a:endParaRPr lang="en-US" altLang="zh-TW"/>
          </a:p>
        </p:txBody>
      </p:sp>
    </p:spTree>
    <p:extLst>
      <p:ext uri="{BB962C8B-B14F-4D97-AF65-F5344CB8AC3E}">
        <p14:creationId xmlns:p14="http://schemas.microsoft.com/office/powerpoint/2010/main" val="3189392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這個指引在臺灣已經有三個版本。最早是民國</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96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月出的第一版，當時是衛生福利部疾病管制署</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以前的衛生署疾病管制局</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參考澳洲西元</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2000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年的美沙冬使用指引的版本，做精要的翻譯而成。到了民國</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98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月，有了第二版，是衛生福利部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以前的衛生署</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委託臺灣成癮科學學會參考美國跟澳洲的指引，修正成鴉片類替代治療指引。民國</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月，衛生福利部將替代療法改名叫替代治療，並將指引名稱改叫鴉片類成癮物質替代治療臨床指引，以下的介紹將根據最後這個版本的內容來做說明。</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28</a:t>
            </a:fld>
            <a:endParaRPr lang="en-US" altLang="zh-TW"/>
          </a:p>
        </p:txBody>
      </p:sp>
    </p:spTree>
    <p:extLst>
      <p:ext uri="{BB962C8B-B14F-4D97-AF65-F5344CB8AC3E}">
        <p14:creationId xmlns:p14="http://schemas.microsoft.com/office/powerpoint/2010/main" val="3635003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最新的替代治療臨床指引的第一節是前言，用來說明為什麼要辦理這樣的治療？美沙冬替代治療的效果在哪裡？各位可參考這張投影片。</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29</a:t>
            </a:fld>
            <a:endParaRPr lang="en-US" altLang="zh-TW"/>
          </a:p>
        </p:txBody>
      </p:sp>
    </p:spTree>
    <p:extLst>
      <p:ext uri="{BB962C8B-B14F-4D97-AF65-F5344CB8AC3E}">
        <p14:creationId xmlns:p14="http://schemas.microsoft.com/office/powerpoint/2010/main" val="272340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基本上是先有替代治療的想法，後來才發展出減害的概念，目的是用一個較長效的鴉片類促動劑藥物來使藥癮者的生理功能維持在一個穩定而恆常的狀態，減少因為需要一直不斷的使用毒品而對自己的身體健康、對社會產生一些危害。減害的概念，源自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1980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代的歐洲，認為採用替代治療是減輕傷害的有效方法，藉由提供有效而且足夠劑量的藥物來取代非法的鴉片的使用，讓吸毒的人不要為了購買毒品而發展出一些犯罪或者不法的行為，能夠像一般人一樣的生活跟工作，且使用替代的藥物，也可以減少因使用非法藥物而共用注射器，導致感染愛滋病或是血清性肝炎等等的傳染性疾病。</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a:t>
            </a:fld>
            <a:endParaRPr lang="en-US" altLang="zh-TW"/>
          </a:p>
        </p:txBody>
      </p:sp>
    </p:spTree>
    <p:extLst>
      <p:ext uri="{BB962C8B-B14F-4D97-AF65-F5344CB8AC3E}">
        <p14:creationId xmlns:p14="http://schemas.microsoft.com/office/powerpoint/2010/main" val="912680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前言裡比較重要的部分是：第一，說明它有一些相關的風險，包括這樣的藥物還是屬於鴉片類的藥物，有毒性、可能遭到濫用，所以要做一些降低風險的措施：包括需要訓練開立處方的醫師、藥師及個管師、要設立核准制度、要監督給藥的措施、 要留意個案的中毒跡象，並時時檢查病人的狀況、要告知在劑量穩定之前以及調整劑量期間的一些風險，特別是開車的風險，也要評估病人自殺的可能性。</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30</a:t>
            </a:fld>
            <a:endParaRPr lang="en-US" altLang="zh-TW"/>
          </a:p>
        </p:txBody>
      </p:sp>
    </p:spTree>
    <p:extLst>
      <p:ext uri="{BB962C8B-B14F-4D97-AF65-F5344CB8AC3E}">
        <p14:creationId xmlns:p14="http://schemas.microsoft.com/office/powerpoint/2010/main" val="1545440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另外，也說明用這樣的一個藥物可以用在兩個部分的治療：第一個叫做戒斷療法。也就是用它來戒斷鴉片類藥物的成癮症狀，維持的時間大概是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左右，採用劑量遞減的方式來協助，以減輕戒斷症狀，但也強調，採用戒斷療法沒有辦法減少長期海洛因成癮的影響，也就是很多的病人會在短期的戒斷之後，又再回到使用毒品的行為，所以鼓勵繼續用替代療法或者所謂的替代治療。替代治療的重點在於，很多戒斷之後的患者還是會復發，所以需要有數個月到數年之久的維持治療計畫。</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31</a:t>
            </a:fld>
            <a:endParaRPr lang="en-US" altLang="zh-TW"/>
          </a:p>
        </p:txBody>
      </p:sp>
    </p:spTree>
    <p:extLst>
      <p:ext uri="{BB962C8B-B14F-4D97-AF65-F5344CB8AC3E}">
        <p14:creationId xmlns:p14="http://schemas.microsoft.com/office/powerpoint/2010/main" val="2346498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指引的第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節是介紹美沙冬以及丁基原啡因的臨床藥理與毒理特性。</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32</a:t>
            </a:fld>
            <a:endParaRPr lang="en-US" altLang="zh-TW"/>
          </a:p>
        </p:txBody>
      </p:sp>
    </p:spTree>
    <p:extLst>
      <p:ext uri="{BB962C8B-B14F-4D97-AF65-F5344CB8AC3E}">
        <p14:creationId xmlns:p14="http://schemas.microsoft.com/office/powerpoint/2010/main" val="3800650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首先要介紹美沙冬的部分。美沙冬本身是脂溶性，分布在肺部、腎臟、肝臟、脾臟等很多的重要組織，因為是脂溶性，所以累積服藥，可能會導致美沙冬在體內蓄積，所以劑量越來越多可能會產生中毒的危險。</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美沙冬的新陳代謝主要是經由</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CYP3A4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的酶來作用，所以只要跟</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CYP3A4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有交互作用的藥物，跟美沙冬一起使用的時候都需要特別的注意。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33</a:t>
            </a:fld>
            <a:endParaRPr lang="en-US" altLang="zh-TW"/>
          </a:p>
        </p:txBody>
      </p:sp>
    </p:spTree>
    <p:extLst>
      <p:ext uri="{BB962C8B-B14F-4D97-AF65-F5344CB8AC3E}">
        <p14:creationId xmlns:p14="http://schemas.microsoft.com/office/powerpoint/2010/main" val="74752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美沙冬的副作用跟其他的鴉片類藥物很類似，有依賴性，過量可能會產生噁心、嘔吐、便祕、呼吸抑制、昏迷等症狀，對女性可能造成月經延遲或是閉鎖，對牙齒也會產生些影響。</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美沙冬達到血中濃度最高的時間比海洛因來的慢，大約要</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個小時，半衰期隨著使用的時間也會不太一樣，通常第一劑平均的半衰期大概只有</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個小時，但是幾天的治療之後，平均的半衰期就可以達到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個小時。當開始使用美沙冬的時候，在前幾天可能需要逐步的調高劑量以達到一個穩定的情形。</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治療的禁忌包含：對美沙冬會產生過敏、有呼吸抑制病史的病人、目前處於急性酒精中毒狀態的病人、有嚴重頭部外傷、顱內壓升高的狀態的病人，更重要的是，如果病人因為某些原因在使用單胺氧化酶抑制劑來治療的時候，要使用美沙冬可能要特別注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34</a:t>
            </a:fld>
            <a:endParaRPr lang="en-US" altLang="zh-TW"/>
          </a:p>
        </p:txBody>
      </p:sp>
    </p:spTree>
    <p:extLst>
      <p:ext uri="{BB962C8B-B14F-4D97-AF65-F5344CB8AC3E}">
        <p14:creationId xmlns:p14="http://schemas.microsoft.com/office/powerpoint/2010/main" val="23202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另外，對於年長者、有肝臟損害，或是有心臟疾病的病人，在使用美沙冬的時候也要特別評估。</a:t>
            </a:r>
          </a:p>
          <a:p>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美沙冬中毒的時候，可能會產生嚴重的意識混亂、呼吸抑制、低血壓、虛脫、或是食慾不振、噁心、嘔吐的現象。</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35</a:t>
            </a:fld>
            <a:endParaRPr lang="en-US" altLang="zh-TW"/>
          </a:p>
        </p:txBody>
      </p:sp>
    </p:spTree>
    <p:extLst>
      <p:ext uri="{BB962C8B-B14F-4D97-AF65-F5344CB8AC3E}">
        <p14:creationId xmlns:p14="http://schemas.microsoft.com/office/powerpoint/2010/main" val="2810869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中毒要如何處理？一旦病人過量或是合併使用海洛因，可能會有嚴重的中毒，這時候第一優先要保持病人呼吸道的暢通，必要時還需要使用呼吸器，也可能需要使用一些鴉片類拮抗劑來處理致命的呼吸抑制狀態。美沙冬本身是長效型的，抑制呼吸的作用可能長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或</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個小時，而這些拮抗劑的作用時間很短，大多只有</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 ，所以有時需要重複給予拮抗劑。</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36</a:t>
            </a:fld>
            <a:endParaRPr lang="en-US" altLang="zh-TW"/>
          </a:p>
        </p:txBody>
      </p:sp>
    </p:spTree>
    <p:extLst>
      <p:ext uri="{BB962C8B-B14F-4D97-AF65-F5344CB8AC3E}">
        <p14:creationId xmlns:p14="http://schemas.microsoft.com/office/powerpoint/2010/main" val="1347122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長期使用美沙冬後，一旦停藥或是減少劑量，也會產生戒斷症狀。戒斷症狀較海洛因來的輕微，出現的時間比較慢，通常在停藥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72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個小時之後才會出現，但戒斷症狀會拖的時間比較長，可能長達兩週，有些病人甚至反應有長達一個月的不舒服。</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37</a:t>
            </a:fld>
            <a:endParaRPr lang="en-US" altLang="zh-TW"/>
          </a:p>
        </p:txBody>
      </p:sp>
    </p:spTree>
    <p:extLst>
      <p:ext uri="{BB962C8B-B14F-4D97-AF65-F5344CB8AC3E}">
        <p14:creationId xmlns:p14="http://schemas.microsoft.com/office/powerpoint/2010/main" val="2912584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丁基原啡因的藥理特性已在前面的單元談過。它是鴉片類</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受體的部份促動劑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(partial agonist)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，跟海洛因或是美沙冬相比，有比較高的</a:t>
            </a:r>
            <a:r>
              <a:rPr kumimoji="1" lang="en-US" altLang="zh-TW" sz="1100" b="1"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受體的親和力，解離的時間也比較慢，因為有比較長的解離時間，因此可以阻斷海洛因的作用。另外一個特性是，當它劑量高時，有天花板或者叫做頂端的效用，這個頂端的效應讓它不會造成呼吸抑制的反應，所以相對而言，丁基原啡因是比較安全的。</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38</a:t>
            </a:fld>
            <a:endParaRPr lang="en-US" altLang="zh-TW"/>
          </a:p>
        </p:txBody>
      </p:sp>
    </p:spTree>
    <p:extLst>
      <p:ext uri="{BB962C8B-B14F-4D97-AF65-F5344CB8AC3E}">
        <p14:creationId xmlns:p14="http://schemas.microsoft.com/office/powerpoint/2010/main" val="3034163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丁基原啡因的劑型目前有兩種：一種稱之為</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Suboxone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，一種叫做</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Subutex</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Suboxone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就是複方的劑型，包含了丁基原啡因和那囉克松，兩者的比例是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Subutex</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就是單純的丁基原啡因。丁基原啡因的生體可用率比較低，一般都是用舌下給藥，尤其是需要與口腔黏膜做比較密切的接觸，它的生體可用率跟口腔黏膜接觸的時間成正比，所以病人需要反覆的練習來達到比較好的反應。</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39</a:t>
            </a:fld>
            <a:endParaRPr lang="en-US" altLang="zh-TW"/>
          </a:p>
        </p:txBody>
      </p:sp>
    </p:spTree>
    <p:extLst>
      <p:ext uri="{BB962C8B-B14F-4D97-AF65-F5344CB8AC3E}">
        <p14:creationId xmlns:p14="http://schemas.microsoft.com/office/powerpoint/2010/main" val="269845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鴉片類成癮的治療包含了幾個部分，一個是緊急處置，當病人急性使用後產生急性中毒的狀態時，需要做緊急的介入。接下來需要大概一、兩週的時間做「解毒」，也就是在短時間內解除一些戒斷症狀的不舒服。再來是所謂的維持療法或是維持治療，也就是讓成癮者能夠穩定的維持在治療方案裡面一段時間，但這個方案不是只有提供藥物，更重要的，還要接受一些心理社會治療，包含心理治療跟社區復健，還有後續的照護。目前所謂鴉片物質成癮的藥物治療，一般在國際上比較習慣稱</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medication assisted treatment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意思是用藥物來輔助作治療，不是用藥物直接作替代就好了，而是需要輔助他，就像糖尿病或是高血壓的病人，也不是吃了降血糖的藥物或是降血壓的藥物，糖尿病或是高血壓就可以得到治療，而是除了藥物之外，也需要生活規律、要運動、要控制飲食、要控制體重，這樣的方法才能夠讓血糖或血壓得到良好的控制。所以把藥物當作是一個輔助而不是核心。</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a:t>
            </a:fld>
            <a:endParaRPr lang="en-US" altLang="zh-TW"/>
          </a:p>
        </p:txBody>
      </p:sp>
    </p:spTree>
    <p:extLst>
      <p:ext uri="{BB962C8B-B14F-4D97-AF65-F5344CB8AC3E}">
        <p14:creationId xmlns:p14="http://schemas.microsoft.com/office/powerpoint/2010/main" val="1997160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在藥物動力學方面，丁基原啡因在舌下給藥後，起始時間比較慢，大概要</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分鐘；大概</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小時才會達到最高的血中濃度。</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丁基原啡因的代謝，有一部份也是經過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CYP450 3A4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的酶。</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40</a:t>
            </a:fld>
            <a:endParaRPr lang="en-US" altLang="zh-TW"/>
          </a:p>
        </p:txBody>
      </p:sp>
    </p:spTree>
    <p:extLst>
      <p:ext uri="{BB962C8B-B14F-4D97-AF65-F5344CB8AC3E}">
        <p14:creationId xmlns:p14="http://schemas.microsoft.com/office/powerpoint/2010/main" val="1802451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丁基原啡因的半衰期比較長，最終半衰期大概是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37</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個小時。低劑量的半衰期比較短，高劑量就比較長，所以越高劑量可以讓病人兩天，甚至於一週給藥三次就可以了。</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41</a:t>
            </a:fld>
            <a:endParaRPr lang="en-US" altLang="zh-TW"/>
          </a:p>
        </p:txBody>
      </p:sp>
    </p:spTree>
    <p:extLst>
      <p:ext uri="{BB962C8B-B14F-4D97-AF65-F5344CB8AC3E}">
        <p14:creationId xmlns:p14="http://schemas.microsoft.com/office/powerpoint/2010/main" val="2152339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丁基原啡因跟美沙冬一樣，對於有過敏反應的人，或是有一些嚴重副作用的病人，特別是懷孕中或是哺乳的病人，不建議使用</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Suboxone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。有嚴重呼吸或肝功能異常者，使用丁基原啡因也要特別注意。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42</a:t>
            </a:fld>
            <a:endParaRPr lang="en-US" altLang="zh-TW"/>
          </a:p>
        </p:txBody>
      </p:sp>
    </p:spTree>
    <p:extLst>
      <p:ext uri="{BB962C8B-B14F-4D97-AF65-F5344CB8AC3E}">
        <p14:creationId xmlns:p14="http://schemas.microsoft.com/office/powerpoint/2010/main" val="2152339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副作用跟其他鴉片類藥物非常類似，但相對而言比較輕微。一樣會產生便秘、睡眠障礙、倦怠、頭痛、噁心、性慾降低等症狀，另有很多病人會抱怨頭暈，但跟其他鴉片類藥物相比，它比較沒有鎮定的效果。</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通常在第一次使用丁基原啡因的</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個小時之後，會加速產生鴉片類的戒斷症狀，主要是因為丁基原啡因有比較高的μ受體的親和力，會將體內原有的美沙冬或是海洛因排擠出來，而觸發了戒斷症狀，所以在導入的時候需要特別注意。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43</a:t>
            </a:fld>
            <a:endParaRPr lang="en-US" altLang="zh-TW"/>
          </a:p>
        </p:txBody>
      </p:sp>
    </p:spTree>
    <p:extLst>
      <p:ext uri="{BB962C8B-B14F-4D97-AF65-F5344CB8AC3E}">
        <p14:creationId xmlns:p14="http://schemas.microsoft.com/office/powerpoint/2010/main" val="401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毒性跟美沙冬或是海洛因相比，相對的是安全，但如果併用鎮靜劑或是酒精，即使低劑量的丁基原啡因也可能會產生一些中毒的反應，所以當病人使用丁基原啡因，又合併使用一些苯二氮平類的鎮靜安眠藥時，要評估病人的中毒風險。</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44</a:t>
            </a:fld>
            <a:endParaRPr lang="en-US" altLang="zh-TW"/>
          </a:p>
        </p:txBody>
      </p:sp>
    </p:spTree>
    <p:extLst>
      <p:ext uri="{BB962C8B-B14F-4D97-AF65-F5344CB8AC3E}">
        <p14:creationId xmlns:p14="http://schemas.microsoft.com/office/powerpoint/2010/main" val="3489585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丁基原啡因的戒斷症狀比較輕微，時間也比較短，經過長期治療以後，在停藥後的大概</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天才會出現戒斷症狀，而且病人通常感覺不會那麼不舒服，所以它是一個比較能夠戒斷的藥物。</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45</a:t>
            </a:fld>
            <a:endParaRPr lang="en-US" altLang="zh-TW"/>
          </a:p>
        </p:txBody>
      </p:sp>
    </p:spTree>
    <p:extLst>
      <p:ext uri="{BB962C8B-B14F-4D97-AF65-F5344CB8AC3E}">
        <p14:creationId xmlns:p14="http://schemas.microsoft.com/office/powerpoint/2010/main" val="3174454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一旦獲准開立美沙冬或是丁基原啡因的處方，我們需要哪些準備的工作？最主要的準備工作就是：處方的醫師需要領有管制藥品使用執照，而且在接受相關的訓練跟評估後，就能獲准處方這樣的藥物。目前的規定是，治療團隊的成員，每年都需要接受替代療法的訓練。</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46</a:t>
            </a:fld>
            <a:endParaRPr lang="en-US" altLang="zh-TW"/>
          </a:p>
        </p:txBody>
      </p:sp>
    </p:spTree>
    <p:extLst>
      <p:ext uri="{BB962C8B-B14F-4D97-AF65-F5344CB8AC3E}">
        <p14:creationId xmlns:p14="http://schemas.microsoft.com/office/powerpoint/2010/main" val="3559173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節談服藥程序。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47</a:t>
            </a:fld>
            <a:endParaRPr lang="en-US" altLang="zh-TW"/>
          </a:p>
        </p:txBody>
      </p:sp>
    </p:spTree>
    <p:extLst>
      <p:ext uri="{BB962C8B-B14F-4D97-AF65-F5344CB8AC3E}">
        <p14:creationId xmlns:p14="http://schemas.microsoft.com/office/powerpoint/2010/main" val="96399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首先一定要建立病人的身份。目前衛生福利部建置的資訊平台，就需要建置病人的照片、指靜脈以及相關的身份資料。</a:t>
            </a:r>
          </a:p>
          <a:p>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需要先評估患者的狀態，目前的用藥程度，包括使用的成癮藥物是什麼？用藥的頻率、每天用的劑量、最後一次用藥的時間等；也要評估患者對鴉片類藥物的依賴程度跟成癮性，這根據病人自己對於自己病史的陳述，但我們也可以評估他的戒斷症狀。另外，也可以做尿液篩檢，如果是陽性反應，代表他最近這幾天之內曾經用過鴉片類的藥物；如果是陰性的，又沒有戒斷症狀，就代表他的成癮依賴度是比較低的。也要評估他過去的其他用藥史，包括酒精和其他的非法藥物，或是一些處方藥物的使用情況，特別是鎮靜安眠藥物。</a:t>
            </a:r>
            <a:endParaRPr lang="en-US" altLang="zh-TW" sz="1100" kern="100" dirty="0" smtClean="0">
              <a:solidFill>
                <a:schemeClr val="bg1"/>
              </a:solidFill>
              <a:effectLst/>
              <a:latin typeface="微軟正黑體" panose="020B0604030504040204" pitchFamily="34" charset="-120"/>
              <a:ea typeface="微軟正黑體" panose="020B0604030504040204" pitchFamily="34" charset="-120"/>
              <a:cs typeface="Times New Roman"/>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48</a:t>
            </a:fld>
            <a:endParaRPr lang="en-US" altLang="zh-TW"/>
          </a:p>
        </p:txBody>
      </p:sp>
    </p:spTree>
    <p:extLst>
      <p:ext uri="{BB962C8B-B14F-4D97-AF65-F5344CB8AC3E}">
        <p14:creationId xmlns:p14="http://schemas.microsoft.com/office/powerpoint/2010/main" val="1482193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也要評估過去是否接受過物質使用的治療，包括過去是不是已經接受過美沙冬或是丁基原啡因的替代治療，或是只是解毒、治療的情況如何，是不是有復發、原因如何，嘗試接受美沙冬或是丁基原啡因治療計畫的次數、最長的時間、最高的使用劑量、效果如何等，以及為什麼結束這樣的治療。</a:t>
            </a:r>
          </a:p>
          <a:p>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還要評估是不是有其他的精神或是醫療上的一些疾病，尤其是藥物濫用的狀況，可能是源自於他有其他的心理或是精神疾病，這樣的心理或是精神疾病會惡化他的狀態。自殺是一個非常需要關注的議題，非常多的鴉片類成癮者是死於自殺，所以要評估他的自殺風險。</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另外也要評估個案的社會關係，及其他的個人史，還有過去以及目前所涉及的法律問題：是不是曾經入監、是不是曾經接受觀察勒戒、是不是接受過戒治、除了毒品犯罪之外，是不是有其他的犯罪行為，包括財產犯罪、暴力犯罪等，或者目前是不是在接受緩起訴的狀態。</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49</a:t>
            </a:fld>
            <a:endParaRPr lang="en-US" altLang="zh-TW"/>
          </a:p>
        </p:txBody>
      </p:sp>
    </p:spTree>
    <p:extLst>
      <p:ext uri="{BB962C8B-B14F-4D97-AF65-F5344CB8AC3E}">
        <p14:creationId xmlns:p14="http://schemas.microsoft.com/office/powerpoint/2010/main" val="77718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目前美國食品藥物管理局</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FDA</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認可的鴉片類物質成癮的藥物治療只有三種藥物，第一個是美沙冬或稱作美沙酮，第二個是拿淬松</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納曲酮</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，第三個是丁基原啡因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(Buprenorphine)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a:t>
            </a:fld>
            <a:endParaRPr lang="en-US" altLang="zh-TW"/>
          </a:p>
        </p:txBody>
      </p:sp>
    </p:spTree>
    <p:extLst>
      <p:ext uri="{BB962C8B-B14F-4D97-AF65-F5344CB8AC3E}">
        <p14:creationId xmlns:p14="http://schemas.microsoft.com/office/powerpoint/2010/main" val="2400859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要評估是不是有感染愛滋病，或是血清性肝炎的行為風險、是不是曾經跟人家共用注射器、共用稀釋液或者是反復、重覆的使用注射器。</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也要評估使用美沙冬或是丁基原啡因中毒的風險：是不是有併用其他的藥物，而這些藥物會與</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CYP3A4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酵素酶產生交互作用。</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50</a:t>
            </a:fld>
            <a:endParaRPr lang="en-US" altLang="zh-TW"/>
          </a:p>
        </p:txBody>
      </p:sp>
    </p:spTree>
    <p:extLst>
      <p:ext uri="{BB962C8B-B14F-4D97-AF65-F5344CB8AC3E}">
        <p14:creationId xmlns:p14="http://schemas.microsoft.com/office/powerpoint/2010/main" val="3752720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最後要做一些檢驗或是調查。一般在初診的時候，建議要對病人做尿液分析，來檢測是不是使用鴉片類藥物或安非他命興奮劑藥物。尿液的檢驗通常只能給我們一些參考，目的在於讓我們評估病人的狀態，通常我們建議每</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個月再重新檢測一次尿液。</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除了尿液之外，也可以做一些其他的檢驗。目前海洛因、美沙冬或是丁基原啡因的代謝物，在尿液篩檢中並不會互相干擾，也就是說，檢驗出來如果病人的尿液呈現嗎啡陽性，並不是因為美沙冬或是丁基原啡因所造成的，所以可以減少病人對於可能涉及到犯罪記錄的疑慮。</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51</a:t>
            </a:fld>
            <a:endParaRPr lang="en-US" altLang="zh-TW"/>
          </a:p>
        </p:txBody>
      </p:sp>
    </p:spTree>
    <p:extLst>
      <p:ext uri="{BB962C8B-B14F-4D97-AF65-F5344CB8AC3E}">
        <p14:creationId xmlns:p14="http://schemas.microsoft.com/office/powerpoint/2010/main" val="2898571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尿液篩檢建議採不定期採檢，且最好是在一個尊重的及隱私的氣氛下進行。</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更重要的是，尿液檢驗只有參考的價值。目前只有很少的機構能夠在目視之下取尿跟驗尿，所以尿液的檢查結果，只代表目前的毒品使用狀態，不能反映出他的一些特殊的問題。我們也不會用這個尿液檢驗的結果作為司法的偵查依據。</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研究顯示，尿液檢驗並不能降低海洛因的使用，但是卻可以提供給我們判斷病人進展的情況。</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52</a:t>
            </a:fld>
            <a:endParaRPr lang="en-US" altLang="zh-TW"/>
          </a:p>
        </p:txBody>
      </p:sp>
    </p:spTree>
    <p:extLst>
      <p:ext uri="{BB962C8B-B14F-4D97-AF65-F5344CB8AC3E}">
        <p14:creationId xmlns:p14="http://schemas.microsoft.com/office/powerpoint/2010/main" val="3646450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除了尿液篩檢之外，建議在初診及定期</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大概每六個月到一年</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重新評估病人的愛滋病毒血清測試、肝功能</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包括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GOT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GPT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r-GT)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B</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型肝炎跟</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C</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型肝炎抗體、梅毒、胸部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X</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光、心電圖等，腎功能檢查目前不認為是有必要的。</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53</a:t>
            </a:fld>
            <a:endParaRPr lang="en-US" altLang="zh-TW"/>
          </a:p>
        </p:txBody>
      </p:sp>
    </p:spTree>
    <p:extLst>
      <p:ext uri="{BB962C8B-B14F-4D97-AF65-F5344CB8AC3E}">
        <p14:creationId xmlns:p14="http://schemas.microsoft.com/office/powerpoint/2010/main" val="1083654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要建立接受治療的適合性。一旦病人經過評估屬於鴉片類成癮者，且目前還持續在使用鴉片類藥物，就應該建議接受替代治療。但以下的族群則需要做一些評估。第一個是年紀很輕的，特別是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歲以下的青少年，不建議立刻接受美沙冬替代治療、目前罹患急性精神疾病發作狀態的病人、屬於多重藥物濫用者，特別是合併使用酒精，要評估適不適合接受美沙冬替代治療，如果成癮的藥物，主要不是鴉片類，而是其他的毒品，包括安非他命、搖頭丸、Ｋ他命、大麻，也許不需要使用美沙冬替代治療。另外，如果他的鴉片類藥物的使用時間比較短，不到一年的成癮者，也許可以考慮先用其他的治療方法，或者是知識支持性療法，而不需要立刻接受美沙冬替代治療。</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54</a:t>
            </a:fld>
            <a:endParaRPr lang="en-US" altLang="zh-TW"/>
          </a:p>
        </p:txBody>
      </p:sp>
    </p:spTree>
    <p:extLst>
      <p:ext uri="{BB962C8B-B14F-4D97-AF65-F5344CB8AC3E}">
        <p14:creationId xmlns:p14="http://schemas.microsoft.com/office/powerpoint/2010/main" val="612052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我們需要跟患者及他的家屬討論治療的選項，可以選擇用解毒的，或是用美沙冬做替代治療，或是用丁基原啡因來做替代治療，或是戒斷治療。對於未滿</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歲的患者，需要請法定代理人取得同意書之後才能夠接受這樣的治療。</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55</a:t>
            </a:fld>
            <a:endParaRPr lang="en-US" altLang="zh-TW"/>
          </a:p>
        </p:txBody>
      </p:sp>
    </p:spTree>
    <p:extLst>
      <p:ext uri="{BB962C8B-B14F-4D97-AF65-F5344CB8AC3E}">
        <p14:creationId xmlns:p14="http://schemas.microsoft.com/office/powerpoint/2010/main" val="21903164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0"/>
              </a:spcAft>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第五節要討論的是維持治療，美沙冬跟丁基原啡會分開來討論。</a:t>
            </a:r>
            <a:endParaRPr lang="en-US" altLang="zh-TW" sz="1100" kern="100" dirty="0" smtClean="0">
              <a:solidFill>
                <a:schemeClr val="bg1"/>
              </a:solidFill>
              <a:effectLst/>
              <a:latin typeface="微軟正黑體" panose="020B0604030504040204" pitchFamily="34" charset="-120"/>
              <a:ea typeface="微軟正黑體" panose="020B0604030504040204" pitchFamily="34" charset="-120"/>
              <a:cs typeface="Times New Roman"/>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56</a:t>
            </a:fld>
            <a:endParaRPr lang="en-US" altLang="zh-TW"/>
          </a:p>
        </p:txBody>
      </p:sp>
    </p:spTree>
    <p:extLst>
      <p:ext uri="{BB962C8B-B14F-4D97-AF65-F5344CB8AC3E}">
        <p14:creationId xmlns:p14="http://schemas.microsoft.com/office/powerpoint/2010/main" val="3211214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在美沙冬的導入期間，通常第一次的劑量建議是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毫克，最好不要超過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毫克。服用後的</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個小時，美沙冬血中濃度會達到最高，可以看是不是有中毒，或是出現一些其他不舒服的症狀，必要時可以分兩次給予不同的劑量，但分次給藥在目前的作業上是比較不方便的。</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通常在第一週是治療期間風險最高的時刻，會建議一開始的有效處方箋大概是一個禮拜，而且最好每天視狀況做不同的微調。</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第一週會檢查病人對藥物的反應。</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57</a:t>
            </a:fld>
            <a:endParaRPr lang="en-US" altLang="zh-TW"/>
          </a:p>
        </p:txBody>
      </p:sp>
    </p:spTree>
    <p:extLst>
      <p:ext uri="{BB962C8B-B14F-4D97-AF65-F5344CB8AC3E}">
        <p14:creationId xmlns:p14="http://schemas.microsoft.com/office/powerpoint/2010/main" val="38612536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建議的維持劑量是以每日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120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毫克為原則，有些病人可能會需要比較高的劑量，也有些病人會需要比較低的劑量，建議調整的速度是以每週增加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毫克為原則。</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58</a:t>
            </a:fld>
            <a:endParaRPr lang="en-US" altLang="zh-TW"/>
          </a:p>
        </p:txBody>
      </p:sp>
    </p:spTree>
    <p:extLst>
      <p:ext uri="{BB962C8B-B14F-4D97-AF65-F5344CB8AC3E}">
        <p14:creationId xmlns:p14="http://schemas.microsoft.com/office/powerpoint/2010/main" val="3258675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通常在第一個月病人每一週要回診一次，之後可以兩週回診一次，穩定期至少要每個月回診一次。</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給藥的方式一定要在醫事人員監督下服用，目前在臺灣有些是由藥師給藥，有的地方是由個管師</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通常是護理師</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來扮演給藥者的角色。</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「中斷治療」，指的是當病人經過治療一段時間之後，想要把這個藥物停掉，稱為中斷治療。中斷治療的速度，在維持劑量是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毫克以上時，建議每週減少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毫克為原則；劑量在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毫克以下時，以每週減少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毫克為原則。</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如果要轉換成丁基原啡因，需要在最後一個劑量的美沙冬之後</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個小時才可以開始使用丁基原啡因。</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59</a:t>
            </a:fld>
            <a:endParaRPr lang="en-US" altLang="zh-TW"/>
          </a:p>
        </p:txBody>
      </p:sp>
    </p:spTree>
    <p:extLst>
      <p:ext uri="{BB962C8B-B14F-4D97-AF65-F5344CB8AC3E}">
        <p14:creationId xmlns:p14="http://schemas.microsoft.com/office/powerpoint/2010/main" val="216616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維持治療的定義是，將一個慢性而且會復發的疾病的病人，維持在一個穩定的狀態，不要影響到他各方面的功能。維持治療的目的在於減害。</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a:t>
            </a:fld>
            <a:endParaRPr lang="en-US" altLang="zh-TW"/>
          </a:p>
        </p:txBody>
      </p:sp>
    </p:spTree>
    <p:extLst>
      <p:ext uri="{BB962C8B-B14F-4D97-AF65-F5344CB8AC3E}">
        <p14:creationId xmlns:p14="http://schemas.microsoft.com/office/powerpoint/2010/main" val="10204127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丁基原啡因的導入，若直接自海洛因使用導入，第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天之劑量為</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毫克，應於第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天前達到每日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毫克的劑量，最好與最後一次使用海洛因之後至少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小時，最好是間隔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小時，再給予初次的丁基原啡因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那囉克松劑量。</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60</a:t>
            </a:fld>
            <a:endParaRPr lang="en-US" altLang="zh-TW"/>
          </a:p>
        </p:txBody>
      </p:sp>
    </p:spTree>
    <p:extLst>
      <p:ext uri="{BB962C8B-B14F-4D97-AF65-F5344CB8AC3E}">
        <p14:creationId xmlns:p14="http://schemas.microsoft.com/office/powerpoint/2010/main" val="4723369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如果病人是在接受美沙冬維持治療的狀態下轉換成丁基原啡因，建議在最後一劑美沙冬服用之後，最好間隔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小時，且已經出現鴉片類藥物戒斷症狀的早期症狀時，才給予第一劑的丁基原啡因，而且起始劑量以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毫克為原則。但如果病人的美沙冬劑量是在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毫克以上的狀態要轉換成丁基原啡因，則建議先從</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毫克的丁基原啡因開始，避免過高的丁基原啡因誘發強烈的鴉片類戒斷症狀，使用之後要觀察至少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個小時，然後增加到每日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毫克，然後</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毫克，逐漸的調整劑量。</a:t>
            </a:r>
          </a:p>
          <a:p>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目前衛生福利部對丁基原啡因的使用，要求在第一週需在處方箋列明固定的劑量，例如：第一天是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毫克、第二天是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毫克、第三天</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毫克等等。</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61</a:t>
            </a:fld>
            <a:endParaRPr lang="en-US" altLang="zh-TW"/>
          </a:p>
        </p:txBody>
      </p:sp>
    </p:spTree>
    <p:extLst>
      <p:ext uri="{BB962C8B-B14F-4D97-AF65-F5344CB8AC3E}">
        <p14:creationId xmlns:p14="http://schemas.microsoft.com/office/powerpoint/2010/main" val="3056758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通常維持劑量是介於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毫克。有一部分的病人可能覺得一天服用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毫克就夠，但從藥理學的特性來看，這個藥物至少要每天</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毫克是比較有效的。維持劑量建議最大不要超過每日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毫克，可以適用在每天給藥，或隔天給藥，或是一週給</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次的方式。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62</a:t>
            </a:fld>
            <a:endParaRPr lang="en-US" altLang="zh-TW"/>
          </a:p>
        </p:txBody>
      </p:sp>
    </p:spTree>
    <p:extLst>
      <p:ext uri="{BB962C8B-B14F-4D97-AF65-F5344CB8AC3E}">
        <p14:creationId xmlns:p14="http://schemas.microsoft.com/office/powerpoint/2010/main" val="736572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使用丁基原啡因病人的回診，建議第一週評估病人二到三次，直到達到穩定。第一個月建議每週回診，原則上只要評估病人穩定，就可以一個月回診兩次，目前的處方是一次最多能夠帶藥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63</a:t>
            </a:fld>
            <a:endParaRPr lang="en-US" altLang="zh-TW"/>
          </a:p>
        </p:txBody>
      </p:sp>
    </p:spTree>
    <p:extLst>
      <p:ext uri="{BB962C8B-B14F-4D97-AF65-F5344CB8AC3E}">
        <p14:creationId xmlns:p14="http://schemas.microsoft.com/office/powerpoint/2010/main" val="651776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丁基原啡因的給藥一般還是建議在醫事人員的監督下服用。</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給藥頻率依照藥理特性可以允許</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天給好幾次，或者是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天給藥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次。如果效果不好，建議先每天給藥，等穩定之後再逐步減少給藥的次數。</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如果有漏服劑量，比方</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天吃</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次藥或是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週給</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次藥的病人，中間有一天沒有或忘了回來服藥，就應該立即從比較低的劑量開始給他服用。如果是發生很多次，或是一再漏服藥的患者，應該去評估他的動機以及他的狀態，考慮是不是換成美沙冬或是其他的治療方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64</a:t>
            </a:fld>
            <a:endParaRPr lang="en-US" altLang="zh-TW"/>
          </a:p>
        </p:txBody>
      </p:sp>
    </p:spTree>
    <p:extLst>
      <p:ext uri="{BB962C8B-B14F-4D97-AF65-F5344CB8AC3E}">
        <p14:creationId xmlns:p14="http://schemas.microsoft.com/office/powerpoint/2010/main" val="9319580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當病人的情況穩定時，可以基於複方丁基原啡因的安全性，考慮同意給病人帶藥回去。原則上，前面一個月，以一次帶藥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天為原則，一旦穩定了，就建議可以最多帶藥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天，但如果病人不配合返診，或是經過一段時間再重新回來治療者，建議回到開始期的監督下給藥。</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在未監督下給藥超過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個月後，建議要重新評估病人的狀態，並且紀錄在病歷上。</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65</a:t>
            </a:fld>
            <a:endParaRPr lang="en-US" altLang="zh-TW"/>
          </a:p>
        </p:txBody>
      </p:sp>
    </p:spTree>
    <p:extLst>
      <p:ext uri="{BB962C8B-B14F-4D97-AF65-F5344CB8AC3E}">
        <p14:creationId xmlns:p14="http://schemas.microsoft.com/office/powerpoint/2010/main" val="12185995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使用丁基原啡因維持治療的病人，建議符合以下的條件才能夠允許自行服藥：病人能夠定期回診，而且他的劑量是穩定的；在治療期間沒有，或僅偶爾使用額外的鴉片類藥物；連續</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次的尿液毒物篩檢呈現陰性反應；過去兩個禮拜沒有漏服藥物的情況；在過去</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個月沒有中毒跡象，或者藥物過量的現象；沒有其他物質濫用的情形，包括興奮劑類、酒精或者是一些鎮靜安眠藥，特別是鎮靜劑安眠藥每天使用的劑量不超過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diazepam</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等效的劑量。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66</a:t>
            </a:fld>
            <a:endParaRPr lang="en-US" altLang="zh-TW"/>
          </a:p>
        </p:txBody>
      </p:sp>
    </p:spTree>
    <p:extLst>
      <p:ext uri="{BB962C8B-B14F-4D97-AF65-F5344CB8AC3E}">
        <p14:creationId xmlns:p14="http://schemas.microsoft.com/office/powerpoint/2010/main" val="2370381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使用丁基原啡因維持治療一段時間之後，病人希望或是我們評估他的情況可以逐漸減藥時，稱之為中斷治療。</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減藥的速度會依照病人目前維持治療的劑量來做分配，當病人每天的藥量大於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毫克時，原則上以每週或是每兩週</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毫克的速度來減量；當維持治療的劑量是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毫克時，以每週</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毫克的速度來減量；當維持劑量是低於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毫克時，以每週或每兩週，小於等於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毫克的速度來減量。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67</a:t>
            </a:fld>
            <a:endParaRPr lang="en-US" altLang="zh-TW"/>
          </a:p>
        </p:txBody>
      </p:sp>
    </p:spTree>
    <p:extLst>
      <p:ext uri="{BB962C8B-B14F-4D97-AF65-F5344CB8AC3E}">
        <p14:creationId xmlns:p14="http://schemas.microsoft.com/office/powerpoint/2010/main" val="23107136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下列的情況可能會使病人沒辦法繼續使用丁基原啡因治療，包括沒辦法忍受丁基原啡因的副作用，或者對丁基原啡因治療的反應效果不佳，或者是因為某些因素，如經濟因素，沒辦法繼續使用丁基原啡因，此時可以考慮再把他轉回使用美沙冬。但轉回美沙冬的前提是，需要在最後一劑丁基原啡因使用之後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小時，才可以開始服用第一劑的美沙冬，且第一劑美沙冬起始劑量以每日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毫克為原則，並建議在使用第一劑美沙冬後，需觀察病人幾個小時，確定他沒有一些不舒服或是戒斷症狀的出現。</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68</a:t>
            </a:fld>
            <a:endParaRPr lang="en-US" altLang="zh-TW"/>
          </a:p>
        </p:txBody>
      </p:sp>
    </p:spTree>
    <p:extLst>
      <p:ext uri="{BB962C8B-B14F-4D97-AF65-F5344CB8AC3E}">
        <p14:creationId xmlns:p14="http://schemas.microsoft.com/office/powerpoint/2010/main" val="6749253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維持治療除了持續給予病人美沙冬或丁基原啡因之外，也要提供諮商。相關的醫療人員，也需要定期接受一些訓練。</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69</a:t>
            </a:fld>
            <a:endParaRPr lang="en-US" altLang="zh-TW"/>
          </a:p>
        </p:txBody>
      </p:sp>
    </p:spTree>
    <p:extLst>
      <p:ext uri="{BB962C8B-B14F-4D97-AF65-F5344CB8AC3E}">
        <p14:creationId xmlns:p14="http://schemas.microsoft.com/office/powerpoint/2010/main" val="139517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第一個介紹的藥物是拮抗劑的治療，就是拿淬松，或者稱為納曲酮。它是一個</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接受體的拮抗劑，可以阻斷鴉片類藥物的效果，服用了這個藥後，一個人若再去使用鴉片類藥物，就不會獲得原本所預期的欣快效果。如果體內有拿淬松，</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接受體都被佔據了，再使用鴉片的時候，鴉片沒辦法跟</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sym typeface="Symbol"/>
              </a:rPr>
              <a:t></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接受體結合，所以就沒辦法得到效果。毒品這麼貴，如果效果都被阻斷了，病人就可能不會再去用毒品。</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拿淬松有些特性：口服吸收很好，半衰期大約四個小時，它的活性代謝物的作用可以長達</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個小時，而且因為是拮抗劑，所以沒有耐受性，也不會產生戒斷症狀，口服一百毫克就會維持兩天的效果。</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拿淬松有些副作用：噁心、腹痛、頭痛或讓血壓稍為上升。通常使用這個藥物有一個前提，就是患者需要在完全沒有使用鴉片類物質的情況下，所以，一般會建議在停藥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之後，再用這個藥物。所以，原本在監獄裡面的個案，在他出監時開始接受這個藥物，也許有助於他出監後不會再去用毒品。另一個狀況是，當一個人在急性解毒之後，住在醫院裡面一段時間，大概一個禮拜，完全都沒有再使用鴉片類的藥物，包含美沙冬，這時給他開始口服這個藥物，也許有助於他維持一段時間，但是因為他沒有抵癮的效果，所以通常對有很高度戒癮動機的患者，才會有效，如果今天他沒有想要戒，他就不願意服這個藥，這是拿淬松的限制。 </a:t>
            </a: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a:t>
            </a:fld>
            <a:endParaRPr lang="en-US" altLang="zh-TW"/>
          </a:p>
        </p:txBody>
      </p:sp>
    </p:spTree>
    <p:extLst>
      <p:ext uri="{BB962C8B-B14F-4D97-AF65-F5344CB8AC3E}">
        <p14:creationId xmlns:p14="http://schemas.microsoft.com/office/powerpoint/2010/main" val="19790035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要針對有特別需要的患者要給予一些管理。</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對於愛滋病毒陽性的患者，要適時的視他的狀況轉介到藥癮愛滋指定醫院，或是愛滋指定醫院接受進一步的處理。</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鴉片類成癮的婦女有懷孕的情形，建議繼續維持美沙冬治療。以目前的文獻來看，懷孕的鴉片類成癮婦女，在產期前持續服用美沙冬，有很多的好處。但對於懷孕或哺乳期的婦女，目前不建議使用複方丁基原啡因。</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如果病人在接受美沙冬或丁基原啡因治療時，有其他的醫療問題，也需要跟其他的醫療團隊合作。另外，要評估病人是不是有自殺的風險。</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70</a:t>
            </a:fld>
            <a:endParaRPr lang="en-US" altLang="zh-TW"/>
          </a:p>
        </p:txBody>
      </p:sp>
    </p:spTree>
    <p:extLst>
      <p:ext uri="{BB962C8B-B14F-4D97-AF65-F5344CB8AC3E}">
        <p14:creationId xmlns:p14="http://schemas.microsoft.com/office/powerpoint/2010/main" val="33760946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終止治療」，指的是經過治療一段時間，停止讓他繼續接受這樣的治療，包含個案自願退出，或是因為某些因素，我們需要請他離開治療計畫，不論那一種，中止治療、中止服藥後，病人都有再度去使用鴉片類藥物的風險。如果是病人自願退出美沙冬或丁基原啡因治療，治療團隊就應該視他的狀況逐漸降低藥量，直到患者達到穩定為止，但如果是患者的進展不如人意，或者有一些不好的行為表現，我們可以決定讓他中止治療。</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無論停止治療的原因為何，都需要在停止治療之後將相關的原因紀錄在病歷上。</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71</a:t>
            </a:fld>
            <a:endParaRPr lang="en-US" altLang="zh-TW"/>
          </a:p>
        </p:txBody>
      </p:sp>
    </p:spTree>
    <p:extLst>
      <p:ext uri="{BB962C8B-B14F-4D97-AF65-F5344CB8AC3E}">
        <p14:creationId xmlns:p14="http://schemas.microsoft.com/office/powerpoint/2010/main" val="1939370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有中斷服藥的情況，在美沙冬部份，如果病人連續兩天或三天沒有來服藥，要考慮他可能已經失去耐受性，且可能有中毒的風險，需先詢問這兩三天沒有服藥，是否有再去用海洛因？如果病人超過一週沒來服藥，原則上需要他重新返診，確定他的實際狀況之後，才再給他服用。</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在丁基原啡因部份，如果超過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天沒來服藥，也要考慮他失去耐受性，也有可能中毒，也需要重新返診來確定實際狀況，才再給予處方。</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中斷服藥後再重新開始服用，需考慮原本的劑量：對於使用劑量高於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毫克的美沙冬患者，如果漏服</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天，一般需要將劑量減少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毫克；如果漏服天數超過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天，則要重新評估劑量，而且建議將劑量先減至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毫克以下。</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72</a:t>
            </a:fld>
            <a:endParaRPr lang="en-US" altLang="zh-TW"/>
          </a:p>
        </p:txBody>
      </p:sp>
    </p:spTree>
    <p:extLst>
      <p:ext uri="{BB962C8B-B14F-4D97-AF65-F5344CB8AC3E}">
        <p14:creationId xmlns:p14="http://schemas.microsoft.com/office/powerpoint/2010/main" val="5343108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這張投影片簡單說明劑量調整的原則。如果病人</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天沒來服藥，第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天再來服藥時，可給予相同的劑量；如果有</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天沒有來服藥，對於每天劑量超過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毫克者，建議減半劑量；每日劑量小於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毫克者，建議減少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毫克；如果超過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天沒來服藥，建議從每天</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毫克或是每天</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毫克開始，但增加的速度可以比較快，可以每日增加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毫克的速度來增加。</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73</a:t>
            </a:fld>
            <a:endParaRPr lang="en-US" altLang="zh-TW"/>
          </a:p>
        </p:txBody>
      </p:sp>
    </p:spTree>
    <p:extLst>
      <p:ext uri="{BB962C8B-B14F-4D97-AF65-F5344CB8AC3E}">
        <p14:creationId xmlns:p14="http://schemas.microsoft.com/office/powerpoint/2010/main" val="21792646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有的病人服藥之後會有嘔吐的現象，若有此情況，是否要再補足呢？在美沙冬部份，在服藥後</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分鐘之內就會完全吸收，所以在服藥後</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如果有一些不舒服的症狀、或是有嘔吐，應該要遲疑，因為如果再補給劑量，可能會有過量的情形而中毒，最好不再補充額外的美沙冬。如果病人有反應嘔吐的情況，要確定是不是真的吐了，或是病人想要求要更高的劑量，如果確定是有嘔吐，且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分鐘之內嘔吐，就給予相同的劑量；但如果是服藥超過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分鐘後才嘔吐，就只要給一半的劑量就好；如果超過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分鐘，則不需要重複補充劑量。</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74</a:t>
            </a:fld>
            <a:endParaRPr lang="en-US" altLang="zh-TW"/>
          </a:p>
        </p:txBody>
      </p:sp>
    </p:spTree>
    <p:extLst>
      <p:ext uri="{BB962C8B-B14F-4D97-AF65-F5344CB8AC3E}">
        <p14:creationId xmlns:p14="http://schemas.microsoft.com/office/powerpoint/2010/main" val="31881378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如果病人連續</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天都有嘔吐的反應，建議他小口慢慢喝，或是給予一些止吐的藥物，如果連續好幾天都在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分鐘內有嘔吐而有補足藥物，則要評估是不是有中毒的風險。</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75</a:t>
            </a:fld>
            <a:endParaRPr lang="en-US" altLang="zh-TW"/>
          </a:p>
        </p:txBody>
      </p:sp>
    </p:spTree>
    <p:extLst>
      <p:ext uri="{BB962C8B-B14F-4D97-AF65-F5344CB8AC3E}">
        <p14:creationId xmlns:p14="http://schemas.microsoft.com/office/powerpoint/2010/main" val="16818401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使用美沙冬或丁基原啡因可能會有致死的風險。為了減少一些不當的使用，應該密切監督病人服用的狀態，並且跟他們討論治療的情況，包括他接受這個治療之前以及離開給藥地點之前都要檢查他的口腔，開始治療時，有沒有混合其他的藥物使用，是不是有昏迷的現象等。</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76</a:t>
            </a:fld>
            <a:endParaRPr lang="en-US" altLang="zh-TW"/>
          </a:p>
        </p:txBody>
      </p:sp>
    </p:spTree>
    <p:extLst>
      <p:ext uri="{BB962C8B-B14F-4D97-AF65-F5344CB8AC3E}">
        <p14:creationId xmlns:p14="http://schemas.microsoft.com/office/powerpoint/2010/main" val="34142048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節討論的是戒斷療法。有的病人並不希望自己長期維持在美沙冬或丁基原啡因的治療情況，只希望很短期的運用一些藥物協助他把成癮的狀態戒除，我們就會用戒斷療法。</a:t>
            </a:r>
          </a:p>
          <a:p>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單純採用戒斷療法沒辦法減少長期的海洛因成癮現象，一般來講，並不建議單純採用戒斷療法，但當病人處在法律或是一些特殊狀況時，可以考慮。</a:t>
            </a:r>
          </a:p>
          <a:p>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第一個部份介紹利用美沙冬來做戒斷治療。原則上，建議採取美沙冬逐漸減量的方式，為期大概是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天的療程，慢慢的舒緩戒斷的症狀，但沒辦法完全消除戒斷的不舒服。一般建議起始劑量是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毫克的美沙冬，然後每天減少</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2.5-5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毫克的劑量，如果病人感覺不舒服，可以維持相同的劑量</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天，醫師也可以依照病人的要求，將減少劑量的時間表延長。如果戒斷症狀一直延長到兩個禮拜以後，需要再重新檢視病人是不是要用戒斷的方式，還是願意接受維持治療。</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77</a:t>
            </a:fld>
            <a:endParaRPr lang="en-US" altLang="zh-TW"/>
          </a:p>
        </p:txBody>
      </p:sp>
    </p:spTree>
    <p:extLst>
      <p:ext uri="{BB962C8B-B14F-4D97-AF65-F5344CB8AC3E}">
        <p14:creationId xmlns:p14="http://schemas.microsoft.com/office/powerpoint/2010/main" val="7363359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如果使用丁基原啡因來作為戒除鴉片類藥物的作法，就不太一樣，需等到患者已經接受固定劑量的丁基原啡因之後才來做戒斷的部份，而且最好是超過</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小時沒有戒斷症狀出現再來調診劑量，否則不應開始減低丁基原啡因的劑量。一般建議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天的住院療程，在</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天的住院過程中，第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天給予</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毫克，原則上先給</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毫克，額外的在夜間的時候再加上</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天也給予</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毫克，方式也是一樣。第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天變為</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毫克，開始也是給</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毫克，額外給一次</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毫克的夜間劑量。第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天只要</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毫克，開始給</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毫克，額外再加一次</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毫克的夜間劑量。第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毫克，視需要再增加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、第</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天就停止服用任何的藥物，但要在醫院觀察戒斷症狀的現象，確保安全性。</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78</a:t>
            </a:fld>
            <a:endParaRPr lang="en-US" altLang="zh-TW"/>
          </a:p>
        </p:txBody>
      </p:sp>
    </p:spTree>
    <p:extLst>
      <p:ext uri="{BB962C8B-B14F-4D97-AF65-F5344CB8AC3E}">
        <p14:creationId xmlns:p14="http://schemas.microsoft.com/office/powerpoint/2010/main" val="35482639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最後談一些有關的資訊。病人接受美沙冬或是丁基原啡因維持治療的過程中，有可能會濫用一些其他的藥物，包括濫用處方藥物，或是注射一些成癮性的藥物，事實上，這是很普遍的。這些中樞神經抑制劑會促成呼吸抑制、昏迷或是造成併用藥物中毒而致死的結果，特別是有關苯二氮平類的藥物，如果基於維持或是逐漸戒斷的需要，要審慎提供苯二氮平的藥物。根據臨床的經驗，大概有</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的病人，接受美沙冬或是丁基原啡因治療的過程中，會服用一些助眠的藥物，特別是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FM2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，有的病人的劑量還相當高，所以醫師要經常評估病人的睡眠狀態以及他使用鎮靜安眠藥的情形。</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另外，要保護病人的隱私，也要提供一些諮詢的管道。</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更重要的是，很多病人是自行開車或者騎機車來醫院服用美沙冬或丁基原啡因，在導入治療或是變更劑量時，要注意他們是不是在操作複雜的機械能力上有些受損，或是有受到一些影響。當患者治療穩定時，開車或從事這種複雜工作的能力，就比較沒有受到影響，但劑量改變時，就可能又有些影響，所以一定要告訴病人相關的風險。</a:t>
            </a: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79</a:t>
            </a:fld>
            <a:endParaRPr lang="en-US" altLang="zh-TW"/>
          </a:p>
        </p:txBody>
      </p:sp>
    </p:spTree>
    <p:extLst>
      <p:ext uri="{BB962C8B-B14F-4D97-AF65-F5344CB8AC3E}">
        <p14:creationId xmlns:p14="http://schemas.microsoft.com/office/powerpoint/2010/main" val="117374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用鴉片類的藥物來做維持治療，曾經用過的藥物包含：</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LAAM</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，是長效型的美沙冬、長效型的嗎啡，及丁基原啡因。丁基原啡因的維持治療，包含了單純的丁基原啡因，以及丁基原啡因跟那羅松這兩個合併的藥物，在臺灣稱之為</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Suboxone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或是</a:t>
            </a:r>
            <a:r>
              <a:rPr kumimoji="1" lang="en-US" altLang="zh-TW" sz="1100" kern="1200" dirty="0" err="1" smtClean="0">
                <a:solidFill>
                  <a:schemeClr val="bg1"/>
                </a:solidFill>
                <a:effectLst/>
                <a:latin typeface="微軟正黑體" panose="020B0604030504040204" pitchFamily="34" charset="-120"/>
                <a:ea typeface="微軟正黑體" panose="020B0604030504040204" pitchFamily="34" charset="-120"/>
                <a:cs typeface="+mn-cs"/>
              </a:rPr>
              <a:t>Desud</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 Plus</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。另外，在國外有所謂的海洛因維持治療，就是完全用海洛因來做維持治療，目前在歐洲的英國或瑞士，都曾對一些非常嚴重、難以治療的鴉片類成癮者，在醫療的監督之下給予使用海洛因。</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a:t>
            </a:fld>
            <a:endParaRPr lang="en-US" altLang="zh-TW"/>
          </a:p>
        </p:txBody>
      </p:sp>
    </p:spTree>
    <p:extLst>
      <p:ext uri="{BB962C8B-B14F-4D97-AF65-F5344CB8AC3E}">
        <p14:creationId xmlns:p14="http://schemas.microsoft.com/office/powerpoint/2010/main" val="4655770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有些病人可能有經常飲酒的現象，有時候要視病人飲酒的狀態來做一些劑量的調整。如果可以的話，要給病人測酒精的呼氣濃度，酒精的呼氣濃度小於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0.08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時，可以給原來的美沙冬劑量；如果是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0.08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0.1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，建議給</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劑量；如果酒精濃度大於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0.1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，建議只給一半的劑量，並請他下午再回診，再給他一半的劑量。</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很多的醫療機構大概沒辦法提供酒精濃度的測試，所以要請給藥的藥師或是個管師去聞一下病人是不是有喝酒，特別要一再提醒病人喝酒跟美沙冬可能會產生交互作用而有中毒或是致死、抑制呼吸的危險。</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80</a:t>
            </a:fld>
            <a:endParaRPr lang="en-US" altLang="zh-TW"/>
          </a:p>
        </p:txBody>
      </p:sp>
    </p:spTree>
    <p:extLst>
      <p:ext uri="{BB962C8B-B14F-4D97-AF65-F5344CB8AC3E}">
        <p14:creationId xmlns:p14="http://schemas.microsoft.com/office/powerpoint/2010/main" val="40406193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這一篇文獻是挪威的一個研究，他們研究</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歲到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69</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歲的成年人，追蹤了</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年，比較有接受及沒有接受美沙冬治療的患者的意外發生率，叫做</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Standardized incidence ratio (SIR)</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，結果發現男性接受過美沙冬治療的</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SIR</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是沒有接受美沙冬治療的</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倍，女性部份在這個研究則沒有達到顯著的相關，意謂男性可能有比較多的機會去從事機械操作或是使用交通工具，發生意外的風險是比較多的。</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81</a:t>
            </a:fld>
            <a:endParaRPr lang="en-US" altLang="zh-TW"/>
          </a:p>
        </p:txBody>
      </p:sp>
    </p:spTree>
    <p:extLst>
      <p:ext uri="{BB962C8B-B14F-4D97-AF65-F5344CB8AC3E}">
        <p14:creationId xmlns:p14="http://schemas.microsoft.com/office/powerpoint/2010/main" val="42039758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跟苯二氮平類鎮靜安眠藥併用有很多的危險，也可能有濫用跟依賴的情形，可能不只是在鴉片類的代謝層面產生影響，有可能在一些非代謝的藥物動力學的層面有影響。併用鴉片類藥物跟苯二氮平類藥物會增加鴉片類藥物的作用而增加過量致死的危機，建議在病人接受美沙冬治療之前，要清楚的告知這樣的風險。</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82</a:t>
            </a:fld>
            <a:endParaRPr lang="en-US" altLang="zh-TW"/>
          </a:p>
        </p:txBody>
      </p:sp>
    </p:spTree>
    <p:extLst>
      <p:ext uri="{BB962C8B-B14F-4D97-AF65-F5344CB8AC3E}">
        <p14:creationId xmlns:p14="http://schemas.microsoft.com/office/powerpoint/2010/main" val="19164512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AA48F48C-808B-42F8-8FCB-311BCEF7C403}" type="slidenum">
              <a:rPr lang="en-US" altLang="zh-TW"/>
              <a:pPr algn="r" eaLnBrk="1" hangingPunct="1">
                <a:spcBef>
                  <a:spcPct val="0"/>
                </a:spcBef>
              </a:pPr>
              <a:t>83</a:t>
            </a:fld>
            <a:endParaRPr lang="en-US" altLang="zh-TW"/>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對於特殊的族群，像在懷孕或是哺乳期的女性、有肝腎疾病的患者，還有老年人，要特別的注意。懷孕的婦女，如果在接受美沙冬治療，或者現在還是海洛因成癮者，都建議繼續維持美沙冬治療。</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而且在分娩的前後，還是需要繼續持續美沙冬的治療。要特別注意的是，在懷孕的末期、最後的一個月，孕婦對美沙冬的代謝速率會非常的快，需要比較高的美沙冬劑量，甚至會達到平常維持劑量的一倍以上。一旦有懷孕的婦女在接受美沙冬治療，需要儘早跟婦產科還有小兒科醫師合作，儘早告知相關的醫療人員。我們也鼓勵在產後繼續哺乳，因為乳汁會產生少量的美沙冬，可以幫助嬰兒渡過初期的戒斷症狀。乳汁中的美沙冬大概在口服美沙冬的</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小時後出現，所以哺乳應該在服藥之前，但是服藥後如果小寶貝已經睡了一段時間，也就是他可能有戒斷症狀不適，當然可以給他哺乳，對於這些美沙冬寶寶，也建議需要長期的追蹤他們的身心狀況。</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84</a:t>
            </a:fld>
            <a:endParaRPr lang="en-US" altLang="zh-TW"/>
          </a:p>
        </p:txBody>
      </p:sp>
    </p:spTree>
    <p:extLst>
      <p:ext uri="{BB962C8B-B14F-4D97-AF65-F5344CB8AC3E}">
        <p14:creationId xmlns:p14="http://schemas.microsoft.com/office/powerpoint/2010/main" val="23181207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3A0333A3-0400-4A18-B295-BF94475EAF52}" type="slidenum">
              <a:rPr lang="en-US" altLang="zh-TW"/>
              <a:pPr algn="r" eaLnBrk="1" hangingPunct="1">
                <a:spcBef>
                  <a:spcPct val="0"/>
                </a:spcBef>
              </a:pPr>
              <a:t>85</a:t>
            </a:fld>
            <a:endParaRPr lang="en-US" altLang="zh-TW"/>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在丁基原啡因部份，目前有限的相關資料顯示，丁基原啡因的使用對懷孕婦女也是相對安全有效的；不過在目前的仿單上，還是禁止懷孕的婦女服用丁基原啡因。</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在哺乳的部份，因為丁基原啡因的吸收情況並不是很好，所以婦女在哺乳期間繼續服用丁基原啡因，對胎兒應該是安全的。但那囉克松在哺乳的婦女的有效性或是安全性還不是很清楚，所以應該要審慎的處理。</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86</a:t>
            </a:fld>
            <a:endParaRPr lang="en-US" altLang="zh-TW"/>
          </a:p>
        </p:txBody>
      </p:sp>
    </p:spTree>
    <p:extLst>
      <p:ext uri="{BB962C8B-B14F-4D97-AF65-F5344CB8AC3E}">
        <p14:creationId xmlns:p14="http://schemas.microsoft.com/office/powerpoint/2010/main" val="31667859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這篇文獻是比較丁基原啡因加那囉克松，跟丁基原啡因以及美沙冬，在哺乳跟懷孕期間的作用。這個研究結果顯示，丁基原啡因加那囉克松對於懷孕婦女並目前沒有一些不好的影響，對胎兒目前也沒有發現有比較不好的生理發展的影響，但長期而言，仍需要做進一步的探討跟追蹤。</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87</a:t>
            </a:fld>
            <a:endParaRPr lang="en-US" altLang="zh-TW"/>
          </a:p>
        </p:txBody>
      </p:sp>
    </p:spTree>
    <p:extLst>
      <p:ext uri="{BB962C8B-B14F-4D97-AF65-F5344CB8AC3E}">
        <p14:creationId xmlns:p14="http://schemas.microsoft.com/office/powerpoint/2010/main" val="37322624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丁基原啡因的使用對於有肝臟機能損害的病人要特別的注意，因為丁基原啡因主要是經過肝臟代謝，所以肝機能有受損的病人，要特別提醒他們注意使用的情況。對於腎功能的影響，目前有限的資料沒有發現丁基原啡因對腎功能有障礙的病人會有一些不好的結果，所以使用上相對是安全的。對於老年的病人，在使用丁基原啡因治療時，建議劑量要用比較低的劑量，而且劑量的增加也要比較緩慢一點，不過目前對於老人成癮者使用丁基原啡因的經驗是相對有限的。</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88</a:t>
            </a:fld>
            <a:endParaRPr lang="en-US" altLang="zh-TW"/>
          </a:p>
        </p:txBody>
      </p:sp>
    </p:spTree>
    <p:extLst>
      <p:ext uri="{BB962C8B-B14F-4D97-AF65-F5344CB8AC3E}">
        <p14:creationId xmlns:p14="http://schemas.microsoft.com/office/powerpoint/2010/main" val="25665651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最後跟大家重新回顧一下替代性維持治療的階段。可以分為四個階段：導入期、穩定期、維持期及最後藉由藥物的協助來戒除藥物。在導入期，主要的目的是在逐步調整劑量來緩解戒斷症狀；穩定期主要的目的是當沒有戒斷症狀之後，能夠評估副作用跟渴求感來達到維持的穩定劑量。在穩定的維持之後，希望能夠停用跟遠離非法的藥物。最後再藉由替代性或是非替代性的藥物來逐漸減少維持治療的藥物，達到完全停藥的目標。</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美沙冬部份，在導入期建議從每天</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毫克開始，每</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天增加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毫克；在穩定期，就以達到每日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毫克的劑量為原則；到維持期，建議每天</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100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毫克，但這是國外的資料，國內也許在每日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毫克就可以了。導入期大概是是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至</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週，治療的第一個月建議每個禮拜返診，逐步調升劑量；穩定期大概是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個月，維持期大概是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個月，最後要</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個月的時間來逐步把藥量減少到停藥，所以整個時間加起來大概是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年。</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使用丁基原啡因的部份，原則上建議從</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毫克劑量開始，每天增加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毫克；丁基原啡因因比較能夠快速導入，導入時間大概是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天；穩定期，大概每日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毫克，大概</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周就可以達到穩定的狀態；維持期也是建議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個月，每日的劑量是</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32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毫克。丁基原啡因的戒斷時間通常沒有像美沙冬那麼久，約</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二到</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週的時間就可以把劑量全部停掉。</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custDataLst>
              <p:tags r:id="rId1"/>
            </p:custDataLst>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美沙冬的成癮性比較低，美沙冬造成的欣快感遠不如海洛因，大概只有海洛因</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1/10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的效果，我們用一個成癮性比較低的藥物，來取代一個成癮性比較高的藥物，作為治療的原則。美沙冬可以用來治療鴉片類成癮的戒斷症狀，且效果蠻強的，一樣劑量的美沙冬跟海洛因來比，它有相當於</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倍海洛因的效果。美沙冬的戒斷症狀比較輕微，但是戒斷症狀出現的時間比較慢，也拖的比較長，用在戒毒或是維持治療都是可以的。</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最後要探討的是影響個案接受美沙冬替代維持治療的相關因素。現有的一些文獻發現，治療的劑量、治療單位的可近性、治療計畫的形式跟內容，還有工作人員替換率、提供治療的一些策略、是不是允許帶藥回家、治療者跟個案間的互動跟關係，還有治療人員的態度跟能力，都會影響到個案接受美沙冬維持治療的成效。</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原則上過去的研究發現，劑量越高效果越好，尤其是要達到每日</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60</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毫克以上效果會比較好；可近性越多，對病人越方便，所以有縣市推動所謂的外展服務的形式。另外，過去一些研究發現，工作人員跟病人的關係是非常重要的，當治療性的關係越好，病人越能夠維持在計畫裡面，所以工作人員太頻繁的替換對病人不是一個有利的部分。</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90</a:t>
            </a:fld>
            <a:endParaRPr lang="en-US" altLang="zh-TW"/>
          </a:p>
        </p:txBody>
      </p:sp>
    </p:spTree>
    <p:extLst>
      <p:ext uri="{BB962C8B-B14F-4D97-AF65-F5344CB8AC3E}">
        <p14:creationId xmlns:p14="http://schemas.microsoft.com/office/powerpoint/2010/main" val="3001697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鴉片類治療的臨床工作指引，內容非常的豐富，可以上衛生福利部的網站，下載相關的資料。最後要提醒的是，這些治療不是只有提供藥物就好了，</a:t>
            </a:r>
            <a:r>
              <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Vincent Dole</a:t>
            </a:r>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，也就是美沙冬替代治療的創建者，他在一篇文章裡面寫到：單純給予美沙冬，沒辦法解決這樣一個很複雜的成癮問題。我們以為只要給予美沙冬，就可以把這個問題解決掉了，這是一個愚蠢的想法。</a:t>
            </a:r>
            <a:endParaRPr kumimoji="1" lang="en-US"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endPar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endParaRPr>
          </a:p>
          <a:p>
            <a:r>
              <a:rPr kumimoji="1" lang="zh-TW" altLang="zh-TW" sz="1100" kern="1200" dirty="0" smtClean="0">
                <a:solidFill>
                  <a:schemeClr val="bg1"/>
                </a:solidFill>
                <a:effectLst/>
                <a:latin typeface="微軟正黑體" panose="020B0604030504040204" pitchFamily="34" charset="-120"/>
                <a:ea typeface="微軟正黑體" panose="020B0604030504040204" pitchFamily="34" charset="-120"/>
                <a:cs typeface="+mn-cs"/>
              </a:rPr>
              <a:t>最後，祝福各位在臨床工作中，隨時發覺問題。從事這樣的一個工作，需要非常多的勇氣、也需要堅持，預祝各位在工作中能夠順利。</a:t>
            </a:r>
            <a:endParaRPr kumimoji="1" lang="zh-TW" altLang="zh-TW" sz="1100" kern="1200" dirty="0">
              <a:solidFill>
                <a:schemeClr val="bg1"/>
              </a:solidFill>
              <a:effectLst/>
              <a:latin typeface="微軟正黑體" panose="020B0604030504040204" pitchFamily="34" charset="-120"/>
              <a:ea typeface="微軟正黑體" panose="020B0604030504040204" pitchFamily="34" charset="-120"/>
              <a:cs typeface="+mn-cs"/>
            </a:endParaRPr>
          </a:p>
        </p:txBody>
      </p:sp>
      <p:sp>
        <p:nvSpPr>
          <p:cNvPr id="4" name="Slide Number Placeholder 3"/>
          <p:cNvSpPr>
            <a:spLocks noGrp="1"/>
          </p:cNvSpPr>
          <p:nvPr>
            <p:ph type="sldNum" sz="quarter" idx="10"/>
          </p:nvPr>
        </p:nvSpPr>
        <p:spPr/>
        <p:txBody>
          <a:bodyPr/>
          <a:lstStyle/>
          <a:p>
            <a:pPr>
              <a:defRPr/>
            </a:pPr>
            <a:fld id="{B34CE1D8-911E-4BB7-B95F-1A852E7857D7}" type="slidenum">
              <a:rPr lang="en-US" altLang="zh-TW" smtClean="0"/>
              <a:pPr>
                <a:defRPr/>
              </a:pPr>
              <a:t>91</a:t>
            </a:fld>
            <a:endParaRPr lang="en-US" altLang="zh-TW"/>
          </a:p>
        </p:txBody>
      </p:sp>
    </p:spTree>
    <p:extLst>
      <p:ext uri="{BB962C8B-B14F-4D97-AF65-F5344CB8AC3E}">
        <p14:creationId xmlns:p14="http://schemas.microsoft.com/office/powerpoint/2010/main" val="145555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24934537"/>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08175" y="549275"/>
            <a:ext cx="6789738" cy="9985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844675"/>
            <a:ext cx="4038600" cy="45370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844675"/>
            <a:ext cx="4038600" cy="2192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89413"/>
            <a:ext cx="4038600" cy="2192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1437904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1060450" y="6327775"/>
            <a:ext cx="1905000" cy="457200"/>
          </a:xfrm>
          <a:prstGeom prst="rect">
            <a:avLst/>
          </a:prstGeom>
        </p:spPr>
        <p:txBody>
          <a:bodyPr/>
          <a:lstStyle>
            <a:lvl1pPr>
              <a:defRPr>
                <a:latin typeface="Arial" pitchFamily="34" charset="0"/>
              </a:defRPr>
            </a:lvl1pPr>
          </a:lstStyle>
          <a:p>
            <a:pPr>
              <a:defRPr/>
            </a:pPr>
            <a:endParaRPr lang="en-US" altLang="zh-TW"/>
          </a:p>
        </p:txBody>
      </p:sp>
      <p:sp>
        <p:nvSpPr>
          <p:cNvPr id="5" name="頁尾版面配置區 4"/>
          <p:cNvSpPr>
            <a:spLocks noGrp="1"/>
          </p:cNvSpPr>
          <p:nvPr>
            <p:ph type="ftr" sz="quarter" idx="11"/>
          </p:nvPr>
        </p:nvSpPr>
        <p:spPr>
          <a:xfrm>
            <a:off x="3127375" y="6334125"/>
            <a:ext cx="2166938" cy="457200"/>
          </a:xfrm>
          <a:prstGeom prst="rect">
            <a:avLst/>
          </a:prstGeom>
        </p:spPr>
        <p:txBody>
          <a:bodyPr/>
          <a:lstStyle>
            <a:lvl1pPr>
              <a:defRPr>
                <a:latin typeface="Arial" pitchFamily="34" charset="0"/>
              </a:defRPr>
            </a:lvl1pPr>
          </a:lstStyle>
          <a:p>
            <a:pPr>
              <a:defRPr/>
            </a:pPr>
            <a:endParaRPr lang="en-US" altLang="zh-TW"/>
          </a:p>
        </p:txBody>
      </p:sp>
      <p:sp>
        <p:nvSpPr>
          <p:cNvPr id="6" name="投影片編號版面配置區 5"/>
          <p:cNvSpPr>
            <a:spLocks noGrp="1"/>
          </p:cNvSpPr>
          <p:nvPr>
            <p:ph type="sldNum" sz="quarter" idx="12"/>
          </p:nvPr>
        </p:nvSpPr>
        <p:spPr>
          <a:xfrm>
            <a:off x="341313" y="6302375"/>
            <a:ext cx="527050" cy="457200"/>
          </a:xfrm>
          <a:prstGeom prst="rect">
            <a:avLst/>
          </a:prstGeom>
        </p:spPr>
        <p:txBody>
          <a:bodyPr/>
          <a:lstStyle>
            <a:lvl1pPr>
              <a:defRPr>
                <a:latin typeface="Arial" pitchFamily="34" charset="0"/>
              </a:defRPr>
            </a:lvl1pPr>
          </a:lstStyle>
          <a:p>
            <a:pPr>
              <a:defRPr/>
            </a:pPr>
            <a:fld id="{306274B7-628C-45F8-B501-211A40EDE397}" type="slidenum">
              <a:rPr lang="en-US" altLang="zh-TW"/>
              <a:pPr>
                <a:defRPr/>
              </a:pPr>
              <a:t>‹#›</a:t>
            </a:fld>
            <a:endParaRPr lang="en-US" altLang="zh-TW"/>
          </a:p>
        </p:txBody>
      </p:sp>
    </p:spTree>
    <p:extLst>
      <p:ext uri="{BB962C8B-B14F-4D97-AF65-F5344CB8AC3E}">
        <p14:creationId xmlns:p14="http://schemas.microsoft.com/office/powerpoint/2010/main" val="7536174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30729869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54889269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09571"/>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8497917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6314092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97989173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1908175" y="549275"/>
            <a:ext cx="6789738" cy="9985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844675"/>
            <a:ext cx="4038600" cy="45370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844675"/>
            <a:ext cx="4038600" cy="4537075"/>
          </a:xfrm>
        </p:spPr>
        <p:txBody>
          <a:bodyPr/>
          <a:lstStyle/>
          <a:p>
            <a:pPr lvl="0"/>
            <a:endParaRPr lang="zh-TW" altLang="en-US" noProof="0" smtClean="0"/>
          </a:p>
        </p:txBody>
      </p:sp>
    </p:spTree>
    <p:extLst>
      <p:ext uri="{BB962C8B-B14F-4D97-AF65-F5344CB8AC3E}">
        <p14:creationId xmlns:p14="http://schemas.microsoft.com/office/powerpoint/2010/main" val="79277446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9275"/>
            <a:ext cx="8240713" cy="58324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4216186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20060608-O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41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908175" y="549275"/>
            <a:ext cx="6789738" cy="99853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844675"/>
            <a:ext cx="8229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9" name="Text Box 8"/>
          <p:cNvSpPr txBox="1">
            <a:spLocks noChangeArrowheads="1"/>
          </p:cNvSpPr>
          <p:nvPr userDrawn="1"/>
        </p:nvSpPr>
        <p:spPr bwMode="auto">
          <a:xfrm>
            <a:off x="0" y="6308725"/>
            <a:ext cx="684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fld id="{CD5CB0C6-E652-4FC9-AE90-381182CC44DA}" type="slidenum">
              <a:rPr lang="en-US" altLang="zh-TW" sz="1600" b="1">
                <a:solidFill>
                  <a:srgbClr val="000066"/>
                </a:solidFill>
                <a:latin typeface="Monotype Corsiva" pitchFamily="66" charset="0"/>
              </a:rPr>
              <a:pPr eaLnBrk="1" hangingPunct="1">
                <a:spcBef>
                  <a:spcPct val="50000"/>
                </a:spcBef>
              </a:pPr>
              <a:t>‹#›</a:t>
            </a:fld>
            <a:endParaRPr lang="en-US" altLang="zh-TW" sz="1600" b="1">
              <a:solidFill>
                <a:srgbClr val="000066"/>
              </a:solidFill>
              <a:latin typeface="Monotype Corsiva" pitchFamily="66" charset="0"/>
            </a:endParaRPr>
          </a:p>
        </p:txBody>
      </p:sp>
      <p:sp>
        <p:nvSpPr>
          <p:cNvPr id="1030" name="Rectangle 10"/>
          <p:cNvSpPr>
            <a:spLocks noChangeArrowheads="1"/>
          </p:cNvSpPr>
          <p:nvPr userDrawn="1"/>
        </p:nvSpPr>
        <p:spPr bwMode="auto">
          <a:xfrm>
            <a:off x="5292725" y="6453188"/>
            <a:ext cx="2087563" cy="404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1031" name="Group 17"/>
          <p:cNvGrpSpPr>
            <a:grpSpLocks/>
          </p:cNvGrpSpPr>
          <p:nvPr userDrawn="1"/>
        </p:nvGrpSpPr>
        <p:grpSpPr bwMode="auto">
          <a:xfrm>
            <a:off x="0" y="188913"/>
            <a:ext cx="3419475" cy="703262"/>
            <a:chOff x="0" y="119"/>
            <a:chExt cx="2154" cy="443"/>
          </a:xfrm>
        </p:grpSpPr>
        <p:graphicFrame>
          <p:nvGraphicFramePr>
            <p:cNvPr id="1033" name="Object 18"/>
            <p:cNvGraphicFramePr>
              <a:graphicFrameLocks noChangeAspect="1"/>
            </p:cNvGraphicFramePr>
            <p:nvPr userDrawn="1"/>
          </p:nvGraphicFramePr>
          <p:xfrm>
            <a:off x="0" y="119"/>
            <a:ext cx="431" cy="335"/>
          </p:xfrm>
          <a:graphic>
            <a:graphicData uri="http://schemas.openxmlformats.org/presentationml/2006/ole">
              <mc:AlternateContent xmlns:mc="http://schemas.openxmlformats.org/markup-compatibility/2006">
                <mc:Choice xmlns:v="urn:schemas-microsoft-com:vml" Requires="v">
                  <p:oleObj spid="_x0000_s1456" name="PhotoImpact" r:id="rId15" imgW="6590476" imgH="5498413" progId="PI3.Image">
                    <p:embed/>
                  </p:oleObj>
                </mc:Choice>
                <mc:Fallback>
                  <p:oleObj name="PhotoImpact" r:id="rId15" imgW="6590476" imgH="5498413" progId="PI3.Image">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19"/>
                          <a:ext cx="431"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Text Box 19"/>
            <p:cNvSpPr txBox="1">
              <a:spLocks noChangeArrowheads="1"/>
            </p:cNvSpPr>
            <p:nvPr userDrawn="1"/>
          </p:nvSpPr>
          <p:spPr bwMode="auto">
            <a:xfrm>
              <a:off x="340" y="157"/>
              <a:ext cx="81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80000"/>
                </a:lnSpc>
              </a:pPr>
              <a:r>
                <a:rPr lang="zh-TW" altLang="en-US" sz="1100" b="1">
                  <a:solidFill>
                    <a:schemeClr val="accent2"/>
                  </a:solidFill>
                  <a:latin typeface="Times New Roman" pitchFamily="18" charset="0"/>
                  <a:ea typeface="標楷體" pitchFamily="65" charset="-120"/>
                </a:rPr>
                <a:t>行政院衛生署</a:t>
              </a:r>
            </a:p>
          </p:txBody>
        </p:sp>
        <p:sp>
          <p:nvSpPr>
            <p:cNvPr id="1035" name="Text Box 20"/>
            <p:cNvSpPr txBox="1">
              <a:spLocks noChangeArrowheads="1"/>
            </p:cNvSpPr>
            <p:nvPr userDrawn="1"/>
          </p:nvSpPr>
          <p:spPr bwMode="auto">
            <a:xfrm>
              <a:off x="385" y="293"/>
              <a:ext cx="68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80000"/>
                </a:lnSpc>
              </a:pPr>
              <a:r>
                <a:rPr lang="zh-TW" altLang="en-US" sz="1100" b="1">
                  <a:solidFill>
                    <a:schemeClr val="accent2"/>
                  </a:solidFill>
                  <a:latin typeface="Times New Roman" pitchFamily="18" charset="0"/>
                  <a:ea typeface="標楷體" pitchFamily="65" charset="-120"/>
                </a:rPr>
                <a:t>嘉南療養院</a:t>
              </a:r>
            </a:p>
          </p:txBody>
        </p:sp>
        <p:sp>
          <p:nvSpPr>
            <p:cNvPr id="1036" name="Text Box 21"/>
            <p:cNvSpPr txBox="1">
              <a:spLocks noChangeArrowheads="1"/>
            </p:cNvSpPr>
            <p:nvPr userDrawn="1"/>
          </p:nvSpPr>
          <p:spPr bwMode="auto">
            <a:xfrm>
              <a:off x="0" y="408"/>
              <a:ext cx="2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000" b="1">
                  <a:solidFill>
                    <a:srgbClr val="FF0066"/>
                  </a:solidFill>
                </a:rPr>
                <a:t>Jianan Mental Hospital, DOH</a:t>
              </a:r>
            </a:p>
          </p:txBody>
        </p:sp>
      </p:grpSp>
      <p:sp>
        <p:nvSpPr>
          <p:cNvPr id="1032" name="Text Box 23"/>
          <p:cNvSpPr txBox="1">
            <a:spLocks noChangeArrowheads="1"/>
          </p:cNvSpPr>
          <p:nvPr userDrawn="1"/>
        </p:nvSpPr>
        <p:spPr bwMode="auto">
          <a:xfrm>
            <a:off x="5578475" y="6453188"/>
            <a:ext cx="1873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zh-TW" altLang="en-US" sz="1200" b="1">
                <a:solidFill>
                  <a:schemeClr val="accent2"/>
                </a:solidFill>
                <a:latin typeface="Times New Roman" pitchFamily="18" charset="0"/>
                <a:ea typeface="標楷體" pitchFamily="65" charset="-120"/>
              </a:rPr>
              <a:t>安全 </a:t>
            </a:r>
            <a:r>
              <a:rPr lang="en-US" altLang="zh-TW" sz="1200" b="1">
                <a:solidFill>
                  <a:schemeClr val="accent2"/>
                </a:solidFill>
                <a:latin typeface="Times New Roman" pitchFamily="18" charset="0"/>
                <a:ea typeface="標楷體" pitchFamily="65" charset="-120"/>
              </a:rPr>
              <a:t>/ </a:t>
            </a:r>
            <a:r>
              <a:rPr lang="zh-TW" altLang="en-US" sz="1200" b="1">
                <a:solidFill>
                  <a:schemeClr val="accent2"/>
                </a:solidFill>
                <a:latin typeface="Times New Roman" pitchFamily="18" charset="0"/>
                <a:ea typeface="標楷體" pitchFamily="65" charset="-120"/>
              </a:rPr>
              <a:t>關懷 </a:t>
            </a:r>
            <a:r>
              <a:rPr lang="en-US" altLang="zh-TW" sz="1200" b="1">
                <a:solidFill>
                  <a:schemeClr val="accent2"/>
                </a:solidFill>
                <a:latin typeface="Times New Roman" pitchFamily="18" charset="0"/>
                <a:ea typeface="標楷體" pitchFamily="65" charset="-120"/>
              </a:rPr>
              <a:t>/ </a:t>
            </a:r>
            <a:r>
              <a:rPr lang="zh-TW" altLang="en-US" sz="1200" b="1">
                <a:solidFill>
                  <a:schemeClr val="accent2"/>
                </a:solidFill>
                <a:latin typeface="Times New Roman" pitchFamily="18" charset="0"/>
                <a:ea typeface="標楷體" pitchFamily="65" charset="-120"/>
              </a:rPr>
              <a:t>尊重 </a:t>
            </a:r>
            <a:r>
              <a:rPr lang="en-US" altLang="zh-TW" sz="1200" b="1">
                <a:solidFill>
                  <a:schemeClr val="accent2"/>
                </a:solidFill>
                <a:latin typeface="Times New Roman" pitchFamily="18" charset="0"/>
                <a:ea typeface="標楷體" pitchFamily="65" charset="-120"/>
              </a:rPr>
              <a:t>/ </a:t>
            </a:r>
            <a:r>
              <a:rPr lang="zh-TW" altLang="en-US" sz="1200" b="1">
                <a:solidFill>
                  <a:schemeClr val="accent2"/>
                </a:solidFill>
                <a:latin typeface="Times New Roman" pitchFamily="18" charset="0"/>
                <a:ea typeface="標楷體" pitchFamily="65" charset="-120"/>
              </a:rPr>
              <a:t>創新</a:t>
            </a:r>
            <a:r>
              <a:rPr lang="zh-TW" altLang="en-US" sz="1200">
                <a:solidFill>
                  <a:schemeClr val="accent2"/>
                </a:solidFill>
              </a:rPr>
              <a:t> </a:t>
            </a:r>
          </a:p>
        </p:txBody>
      </p:sp>
    </p:spTree>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transition/>
  <p:timing>
    <p:tnLst>
      <p:par>
        <p:cTn id="1" dur="indefinite" restart="never" nodeType="tmRoot"/>
      </p:par>
    </p:tnLst>
  </p:timing>
  <p:txStyles>
    <p:title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p:titleStyle>
    <p:bodyStyle>
      <a:lvl1pPr marL="342900" indent="-342900" algn="l" rtl="0" eaLnBrk="0" fontAlgn="base" hangingPunct="0">
        <a:spcBef>
          <a:spcPct val="20000"/>
        </a:spcBef>
        <a:spcAft>
          <a:spcPct val="0"/>
        </a:spcAft>
        <a:buClr>
          <a:srgbClr val="800000"/>
        </a:buClr>
        <a:buFont typeface="Wingdings" pitchFamily="2" charset="2"/>
        <a:buBlip>
          <a:blip r:embed="rId17"/>
        </a:buBlip>
        <a:defRPr kumimoji="1" sz="3200">
          <a:solidFill>
            <a:srgbClr val="008000"/>
          </a:solidFill>
          <a:latin typeface="+mn-lt"/>
          <a:ea typeface="+mn-ea"/>
          <a:cs typeface="+mn-cs"/>
        </a:defRPr>
      </a:lvl1pPr>
      <a:lvl2pPr marL="742950" indent="-285750" algn="l" rtl="0" eaLnBrk="0" fontAlgn="base" hangingPunct="0">
        <a:spcBef>
          <a:spcPct val="20000"/>
        </a:spcBef>
        <a:spcAft>
          <a:spcPct val="0"/>
        </a:spcAft>
        <a:buBlip>
          <a:blip r:embed="rId18"/>
        </a:buBlip>
        <a:defRPr kumimoji="1" sz="2800">
          <a:solidFill>
            <a:srgbClr val="800000"/>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notesSlide" Target="../notesSlides/notesSlide1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8.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1.xml"/><Relationship Id="rId7" Type="http://schemas.openxmlformats.org/officeDocument/2006/relationships/notesSlide" Target="../notesSlides/notesSlide20.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1.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6.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notesSlide" Target="../notesSlides/notesSlide21.xml"/><Relationship Id="rId5" Type="http://schemas.openxmlformats.org/officeDocument/2006/relationships/tags" Target="../tags/tag59.xml"/><Relationship Id="rId10" Type="http://schemas.openxmlformats.org/officeDocument/2006/relationships/slideLayout" Target="../slideLayouts/slideLayout4.xml"/><Relationship Id="rId4" Type="http://schemas.openxmlformats.org/officeDocument/2006/relationships/tags" Target="../tags/tag58.xml"/><Relationship Id="rId9" Type="http://schemas.openxmlformats.org/officeDocument/2006/relationships/tags" Target="../tags/tag6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12.wm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13.wm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1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26.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8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5.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9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9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95.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9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9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01.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03.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05.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07.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09.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1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11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15.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1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1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2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123.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24.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26.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128.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130.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13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134.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136.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13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140.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14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144.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146.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148.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150.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152.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154.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156.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15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160.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162.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164.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166.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168.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170.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172.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174.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176.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17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180.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18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184.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186.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tags" Target="../tags/tag188.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ags" Target="../tags/tag190.xm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ags" Target="../tags/tag192.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1.xml"/><Relationship Id="rId1" Type="http://schemas.openxmlformats.org/officeDocument/2006/relationships/tags" Target="../tags/tag19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196.xml"/><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19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8" Type="http://schemas.openxmlformats.org/officeDocument/2006/relationships/hyperlink" Target="http://www.ncbi.nlm.nih.gov/entrez/query.fcgi?db=pubmed&amp;cmd=Search&amp;itool=pubmed_Abstract&amp;term=%22Hubbard+RL%22%5bAuthor%5d" TargetMode="External"/><Relationship Id="rId3" Type="http://schemas.openxmlformats.org/officeDocument/2006/relationships/notesSlide" Target="../notesSlides/notesSlide90.xml"/><Relationship Id="rId7" Type="http://schemas.openxmlformats.org/officeDocument/2006/relationships/hyperlink" Target="http://www.ncbi.nlm.nih.gov/entrez/query.fcgi?db=pubmed&amp;cmd=Search&amp;itool=pubmed_Abstract&amp;term=%22Hser+YI%22%5bAuthor%5d" TargetMode="External"/><Relationship Id="rId2" Type="http://schemas.openxmlformats.org/officeDocument/2006/relationships/slideLayout" Target="../slideLayouts/slideLayout1.xml"/><Relationship Id="rId1" Type="http://schemas.openxmlformats.org/officeDocument/2006/relationships/tags" Target="../tags/tag200.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www.ncbi.nlm.nih.gov/entrez/query.fcgi?db=pubmed&amp;cmd=Search&amp;itool=pubmed_Abstract&amp;term=%22Jones+HE%22%5bAuthor%5d" TargetMode="External"/><Relationship Id="rId4" Type="http://schemas.openxmlformats.org/officeDocument/2006/relationships/image" Target="../media/image6.png"/><Relationship Id="rId9" Type="http://schemas.openxmlformats.org/officeDocument/2006/relationships/hyperlink" Target="http://www.ncbi.nlm.nih.gov/entrez/query.fcgi?db=pubmed&amp;cmd=Search&amp;itool=pubmed_Abstract&amp;term=%22Kayman+DJ%22%5bAuthor%5d"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tags" Target="../tags/tag20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ctrTitle" idx="4294967295"/>
          </p:nvPr>
        </p:nvSpPr>
        <p:spPr>
          <a:xfrm>
            <a:off x="899592" y="2276872"/>
            <a:ext cx="7345362" cy="1944687"/>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150000"/>
              </a:lnSpc>
            </a:pPr>
            <a:r>
              <a:rPr lang="zh-TW" altLang="zh-TW" sz="35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鴉片類成癮物質替代治療模式與臨床指引介紹</a:t>
            </a:r>
            <a:endParaRPr lang="zh-TW" altLang="en-US" sz="35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65694" y="116632"/>
            <a:ext cx="7736412"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en-US" sz="28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Opioid Agonist Pharmacokinetics:</a:t>
            </a:r>
            <a:r>
              <a:rPr lang="en-US" altLang="en-US" sz="2800" kern="1200" spc="30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en-US" sz="2800" kern="1200" spc="30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en-US" sz="28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Heroin Versus Methadone</a:t>
            </a:r>
          </a:p>
        </p:txBody>
      </p:sp>
      <p:sp>
        <p:nvSpPr>
          <p:cNvPr id="23555" name="Rectangle 3"/>
          <p:cNvSpPr>
            <a:spLocks noGrp="1" noChangeArrowheads="1"/>
          </p:cNvSpPr>
          <p:nvPr>
            <p:ph type="body" idx="4294967295"/>
          </p:nvPr>
        </p:nvSpPr>
        <p:spPr>
          <a:xfrm>
            <a:off x="468313" y="1844675"/>
            <a:ext cx="8229600" cy="4537075"/>
          </a:xfrm>
        </p:spPr>
        <p:txBody>
          <a:bodyPr/>
          <a:lstStyle/>
          <a:p>
            <a:pPr>
              <a:buFont typeface="Wingdings" pitchFamily="2" charset="2"/>
              <a:buNone/>
            </a:pPr>
            <a:r>
              <a:rPr lang="en-US" altLang="en-US" sz="1800" dirty="0" smtClean="0">
                <a:solidFill>
                  <a:srgbClr val="990099"/>
                </a:solidFill>
              </a:rPr>
              <a:t>Compound</a:t>
            </a:r>
            <a:r>
              <a:rPr lang="en-US" altLang="en-US" sz="1800" dirty="0" smtClean="0">
                <a:solidFill>
                  <a:srgbClr val="FF00FF"/>
                </a:solidFill>
              </a:rPr>
              <a:t>	</a:t>
            </a:r>
            <a:r>
              <a:rPr lang="en-US" altLang="en-US" sz="1800" dirty="0" smtClean="0">
                <a:solidFill>
                  <a:srgbClr val="990099"/>
                </a:solidFill>
              </a:rPr>
              <a:t>Systemic</a:t>
            </a:r>
            <a:r>
              <a:rPr lang="en-US" altLang="en-US" sz="1800" dirty="0" smtClean="0">
                <a:solidFill>
                  <a:srgbClr val="FF00FF"/>
                </a:solidFill>
              </a:rPr>
              <a:t>	</a:t>
            </a:r>
            <a:r>
              <a:rPr lang="en-US" altLang="en-US" sz="1800" dirty="0" smtClean="0">
                <a:solidFill>
                  <a:srgbClr val="990099"/>
                </a:solidFill>
              </a:rPr>
              <a:t>Apparent</a:t>
            </a:r>
            <a:r>
              <a:rPr lang="en-US" altLang="en-US" sz="1800" dirty="0" smtClean="0">
                <a:solidFill>
                  <a:srgbClr val="FF00FF"/>
                </a:solidFill>
              </a:rPr>
              <a:t>	</a:t>
            </a:r>
            <a:r>
              <a:rPr lang="en-US" altLang="zh-TW" sz="1800" dirty="0" smtClean="0">
                <a:solidFill>
                  <a:srgbClr val="990099"/>
                </a:solidFill>
              </a:rPr>
              <a:t> </a:t>
            </a:r>
            <a:r>
              <a:rPr lang="en-US" altLang="en-US" sz="1800" dirty="0" smtClean="0">
                <a:solidFill>
                  <a:srgbClr val="990099"/>
                </a:solidFill>
              </a:rPr>
              <a:t>Major</a:t>
            </a:r>
          </a:p>
          <a:p>
            <a:pPr>
              <a:buFont typeface="Wingdings" pitchFamily="2" charset="2"/>
              <a:buNone/>
            </a:pPr>
            <a:r>
              <a:rPr lang="en-US" altLang="zh-TW" sz="1800" dirty="0" smtClean="0">
                <a:solidFill>
                  <a:srgbClr val="990099"/>
                </a:solidFill>
              </a:rPr>
              <a:t>                             </a:t>
            </a:r>
            <a:r>
              <a:rPr lang="en-US" altLang="en-US" sz="1800" dirty="0" smtClean="0">
                <a:solidFill>
                  <a:srgbClr val="990099"/>
                </a:solidFill>
              </a:rPr>
              <a:t>Bioavailability</a:t>
            </a:r>
            <a:r>
              <a:rPr lang="en-US" altLang="en-US" sz="1800" dirty="0" smtClean="0">
                <a:solidFill>
                  <a:srgbClr val="FF00FF"/>
                </a:solidFill>
              </a:rPr>
              <a:t>	</a:t>
            </a:r>
            <a:r>
              <a:rPr lang="en-US" altLang="en-US" sz="1800" dirty="0" smtClean="0">
                <a:solidFill>
                  <a:srgbClr val="990099"/>
                </a:solidFill>
              </a:rPr>
              <a:t>Plasma Terminal</a:t>
            </a:r>
            <a:r>
              <a:rPr lang="en-US" altLang="zh-TW" sz="1800" dirty="0" smtClean="0">
                <a:solidFill>
                  <a:srgbClr val="990099"/>
                </a:solidFill>
              </a:rPr>
              <a:t>  </a:t>
            </a:r>
            <a:r>
              <a:rPr lang="en-US" altLang="en-US" sz="1800" dirty="0" smtClean="0">
                <a:solidFill>
                  <a:srgbClr val="990099"/>
                </a:solidFill>
              </a:rPr>
              <a:t>Route of</a:t>
            </a:r>
          </a:p>
          <a:p>
            <a:pPr>
              <a:buFont typeface="Wingdings" pitchFamily="2" charset="2"/>
              <a:buNone/>
            </a:pPr>
            <a:r>
              <a:rPr lang="en-US" altLang="en-US" sz="1800" dirty="0" smtClean="0">
                <a:solidFill>
                  <a:srgbClr val="FF00FF"/>
                </a:solidFill>
              </a:rPr>
              <a:t>	</a:t>
            </a:r>
            <a:r>
              <a:rPr lang="en-US" altLang="zh-TW" sz="1800" dirty="0" smtClean="0">
                <a:solidFill>
                  <a:srgbClr val="990099"/>
                </a:solidFill>
              </a:rPr>
              <a:t>                        </a:t>
            </a:r>
            <a:r>
              <a:rPr lang="en-US" altLang="en-US" sz="1800" dirty="0" smtClean="0">
                <a:solidFill>
                  <a:srgbClr val="990099"/>
                </a:solidFill>
              </a:rPr>
              <a:t>After Oral</a:t>
            </a:r>
            <a:r>
              <a:rPr lang="en-US" altLang="en-US" sz="1800" dirty="0" smtClean="0">
                <a:solidFill>
                  <a:srgbClr val="FF00FF"/>
                </a:solidFill>
              </a:rPr>
              <a:t>	</a:t>
            </a:r>
            <a:r>
              <a:rPr lang="en-US" altLang="en-US" sz="1800" dirty="0" smtClean="0">
                <a:solidFill>
                  <a:srgbClr val="990099"/>
                </a:solidFill>
              </a:rPr>
              <a:t>Half-life</a:t>
            </a:r>
            <a:r>
              <a:rPr lang="en-US" altLang="en-US" sz="1800" dirty="0" smtClean="0">
                <a:solidFill>
                  <a:srgbClr val="FF00FF"/>
                </a:solidFill>
              </a:rPr>
              <a:t>		</a:t>
            </a:r>
            <a:r>
              <a:rPr lang="en-US" altLang="en-US" sz="1800" dirty="0" err="1" smtClean="0">
                <a:solidFill>
                  <a:srgbClr val="990099"/>
                </a:solidFill>
              </a:rPr>
              <a:t>Biotrans</a:t>
            </a:r>
            <a:r>
              <a:rPr lang="en-US" altLang="en-US" sz="1800" dirty="0" smtClean="0">
                <a:solidFill>
                  <a:srgbClr val="990099"/>
                </a:solidFill>
              </a:rPr>
              <a:t>-formation</a:t>
            </a:r>
          </a:p>
          <a:p>
            <a:pPr>
              <a:buFont typeface="Wingdings" pitchFamily="2" charset="2"/>
              <a:buNone/>
            </a:pPr>
            <a:r>
              <a:rPr lang="en-US" altLang="en-US" sz="1800" dirty="0" smtClean="0">
                <a:solidFill>
                  <a:srgbClr val="FF00FF"/>
                </a:solidFill>
              </a:rPr>
              <a:t>			</a:t>
            </a:r>
            <a:r>
              <a:rPr lang="en-US" altLang="en-US" sz="1800" dirty="0" smtClean="0">
                <a:solidFill>
                  <a:srgbClr val="990099"/>
                </a:solidFill>
              </a:rPr>
              <a:t>Administration</a:t>
            </a:r>
            <a:r>
              <a:rPr lang="en-US" altLang="en-US" sz="1800" dirty="0" smtClean="0">
                <a:solidFill>
                  <a:srgbClr val="FF00FF"/>
                </a:solidFill>
              </a:rPr>
              <a:t>	</a:t>
            </a:r>
            <a:r>
              <a:rPr lang="en-US" altLang="en-US" sz="1800" dirty="0" smtClean="0">
                <a:solidFill>
                  <a:srgbClr val="990099"/>
                </a:solidFill>
              </a:rPr>
              <a:t>(t</a:t>
            </a:r>
            <a:r>
              <a:rPr lang="en-US" altLang="en-US" sz="1800" baseline="-25000" dirty="0" smtClean="0">
                <a:solidFill>
                  <a:srgbClr val="990099"/>
                </a:solidFill>
              </a:rPr>
              <a:t>      </a:t>
            </a:r>
            <a:r>
              <a:rPr lang="en-US" altLang="en-US" sz="1800" dirty="0" smtClean="0">
                <a:solidFill>
                  <a:srgbClr val="990099"/>
                </a:solidFill>
              </a:rPr>
              <a:t>Beta)</a:t>
            </a:r>
            <a:r>
              <a:rPr lang="en-US" altLang="en-US" sz="1800" dirty="0" smtClean="0">
                <a:solidFill>
                  <a:srgbClr val="FF00FF"/>
                </a:solidFill>
              </a:rPr>
              <a:t>		</a:t>
            </a:r>
            <a:r>
              <a:rPr lang="en-US" altLang="en-US" sz="1800" dirty="0" smtClean="0">
                <a:solidFill>
                  <a:srgbClr val="990099"/>
                </a:solidFill>
              </a:rPr>
              <a:t>   </a:t>
            </a:r>
            <a:r>
              <a:rPr lang="en-US" altLang="en-US" sz="2000" dirty="0" smtClean="0">
                <a:solidFill>
                  <a:srgbClr val="FF00FF"/>
                </a:solidFill>
              </a:rPr>
              <a:t>	</a:t>
            </a:r>
          </a:p>
        </p:txBody>
      </p:sp>
      <p:sp>
        <p:nvSpPr>
          <p:cNvPr id="23556" name="Line 4"/>
          <p:cNvSpPr>
            <a:spLocks noChangeShapeType="1"/>
          </p:cNvSpPr>
          <p:nvPr/>
        </p:nvSpPr>
        <p:spPr bwMode="auto">
          <a:xfrm>
            <a:off x="684213" y="3213100"/>
            <a:ext cx="12065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557" name="Line 5"/>
          <p:cNvSpPr>
            <a:spLocks noChangeShapeType="1"/>
          </p:cNvSpPr>
          <p:nvPr/>
        </p:nvSpPr>
        <p:spPr bwMode="auto">
          <a:xfrm>
            <a:off x="2339975" y="3213100"/>
            <a:ext cx="1503363"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558" name="Line 6"/>
          <p:cNvSpPr>
            <a:spLocks noChangeShapeType="1"/>
          </p:cNvSpPr>
          <p:nvPr/>
        </p:nvSpPr>
        <p:spPr bwMode="auto">
          <a:xfrm>
            <a:off x="4356100" y="3213100"/>
            <a:ext cx="14605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559" name="Line 7"/>
          <p:cNvSpPr>
            <a:spLocks noChangeShapeType="1"/>
          </p:cNvSpPr>
          <p:nvPr/>
        </p:nvSpPr>
        <p:spPr bwMode="auto">
          <a:xfrm>
            <a:off x="6227763" y="3213100"/>
            <a:ext cx="12573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560" name="Text Box 8"/>
          <p:cNvSpPr txBox="1">
            <a:spLocks noChangeArrowheads="1"/>
          </p:cNvSpPr>
          <p:nvPr/>
        </p:nvSpPr>
        <p:spPr bwMode="auto">
          <a:xfrm>
            <a:off x="644525" y="3433763"/>
            <a:ext cx="712566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en-US" sz="1400" b="1" dirty="0">
                <a:latin typeface="Helvetica" pitchFamily="34" charset="0"/>
              </a:rPr>
              <a:t>Heroin</a:t>
            </a:r>
            <a:r>
              <a:rPr kumimoji="0" lang="en-US" altLang="en-US" sz="1400" b="1" dirty="0">
                <a:solidFill>
                  <a:srgbClr val="FF00FF"/>
                </a:solidFill>
                <a:latin typeface="Helvetica" pitchFamily="34" charset="0"/>
              </a:rPr>
              <a:t>		</a:t>
            </a:r>
            <a:r>
              <a:rPr kumimoji="0" lang="en-US" altLang="en-US" sz="1400" b="1" dirty="0">
                <a:latin typeface="Helvetica" pitchFamily="34" charset="0"/>
              </a:rPr>
              <a:t>Limited</a:t>
            </a:r>
            <a:r>
              <a:rPr kumimoji="0" lang="en-US" altLang="en-US" sz="1400" b="1" dirty="0">
                <a:solidFill>
                  <a:srgbClr val="FF00FF"/>
                </a:solidFill>
                <a:latin typeface="Helvetica" pitchFamily="34" charset="0"/>
              </a:rPr>
              <a:t>		</a:t>
            </a:r>
            <a:r>
              <a:rPr kumimoji="0" lang="en-US" altLang="en-US" sz="1400" b="1" dirty="0">
                <a:latin typeface="Helvetica" pitchFamily="34" charset="0"/>
              </a:rPr>
              <a:t>3 m</a:t>
            </a:r>
            <a:r>
              <a:rPr kumimoji="0" lang="en-US" altLang="en-US" sz="1400" b="1" dirty="0">
                <a:solidFill>
                  <a:srgbClr val="FF00FF"/>
                </a:solidFill>
                <a:latin typeface="Helvetica" pitchFamily="34" charset="0"/>
              </a:rPr>
              <a:t>		</a:t>
            </a:r>
            <a:r>
              <a:rPr kumimoji="0" lang="en-US" altLang="en-US" sz="1400" b="1" dirty="0">
                <a:latin typeface="Helvetica" pitchFamily="34" charset="0"/>
              </a:rPr>
              <a:t>Successive</a:t>
            </a: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(&lt;30%)</a:t>
            </a:r>
            <a:r>
              <a:rPr kumimoji="0" lang="en-US" altLang="en-US" sz="1400" b="1" dirty="0">
                <a:solidFill>
                  <a:srgbClr val="FF00FF"/>
                </a:solidFill>
                <a:latin typeface="Helvetica" pitchFamily="34" charset="0"/>
              </a:rPr>
              <a:t>		</a:t>
            </a:r>
            <a:r>
              <a:rPr kumimoji="0" lang="en-US" altLang="en-US" sz="1400" b="1" dirty="0">
                <a:latin typeface="Helvetica" pitchFamily="34" charset="0"/>
              </a:rPr>
              <a:t>(30 m for active</a:t>
            </a:r>
            <a:r>
              <a:rPr kumimoji="0" lang="en-US" altLang="en-US" sz="1400" b="1" dirty="0">
                <a:solidFill>
                  <a:srgbClr val="FF00FF"/>
                </a:solidFill>
                <a:latin typeface="Helvetica" pitchFamily="34" charset="0"/>
              </a:rPr>
              <a:t>	</a:t>
            </a:r>
            <a:r>
              <a:rPr kumimoji="0" lang="en-US" altLang="en-US" sz="1400" b="1" dirty="0" err="1">
                <a:latin typeface="Helvetica" pitchFamily="34" charset="0"/>
              </a:rPr>
              <a:t>deacetylation</a:t>
            </a:r>
            <a:endParaRPr kumimoji="0" lang="en-US" altLang="en-US" sz="1400" b="1" dirty="0">
              <a:latin typeface="Helvetica" pitchFamily="34" charset="0"/>
            </a:endParaRP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6-actyl-morphine</a:t>
            </a:r>
            <a:r>
              <a:rPr kumimoji="0" lang="en-US" altLang="en-US" sz="1400" b="1" dirty="0">
                <a:solidFill>
                  <a:srgbClr val="FF00FF"/>
                </a:solidFill>
                <a:latin typeface="Helvetica" pitchFamily="34" charset="0"/>
              </a:rPr>
              <a:t>	</a:t>
            </a:r>
            <a:r>
              <a:rPr kumimoji="0" lang="en-US" altLang="en-US" sz="1400" b="1" dirty="0">
                <a:latin typeface="Helvetica" pitchFamily="34" charset="0"/>
              </a:rPr>
              <a:t>and morphine</a:t>
            </a: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metabolite)</a:t>
            </a:r>
            <a:r>
              <a:rPr kumimoji="0" lang="en-US" altLang="en-US" sz="1400" b="1" dirty="0">
                <a:solidFill>
                  <a:srgbClr val="FF00FF"/>
                </a:solidFill>
                <a:latin typeface="Helvetica" pitchFamily="34" charset="0"/>
              </a:rPr>
              <a:t>	</a:t>
            </a:r>
            <a:r>
              <a:rPr kumimoji="0" lang="en-US" altLang="en-US" sz="1400" b="1" dirty="0" err="1">
                <a:latin typeface="Helvetica" pitchFamily="34" charset="0"/>
              </a:rPr>
              <a:t>glucuronidation</a:t>
            </a:r>
            <a:endParaRPr kumimoji="0" lang="en-US" altLang="en-US" sz="1400" b="1" dirty="0">
              <a:latin typeface="Helvetica" pitchFamily="34" charset="0"/>
            </a:endParaRP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(4-6 for active</a:t>
            </a:r>
            <a:r>
              <a:rPr kumimoji="0" lang="en-US" altLang="en-US" sz="1400" b="1" dirty="0">
                <a:solidFill>
                  <a:srgbClr val="FF00FF"/>
                </a:solidFill>
                <a:latin typeface="Helvetica" pitchFamily="34" charset="0"/>
              </a:rPr>
              <a:t>	</a:t>
            </a: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morphine metabolite)</a:t>
            </a:r>
          </a:p>
          <a:p>
            <a:pPr eaLnBrk="1" hangingPunct="1"/>
            <a:endParaRPr kumimoji="0" lang="en-US" altLang="en-US" sz="1400" b="1" dirty="0">
              <a:latin typeface="Helvetica" pitchFamily="34" charset="0"/>
            </a:endParaRPr>
          </a:p>
          <a:p>
            <a:pPr eaLnBrk="1" hangingPunct="1"/>
            <a:r>
              <a:rPr kumimoji="0" lang="en-US" altLang="en-US" sz="1400" b="1" dirty="0">
                <a:latin typeface="Helvetica" pitchFamily="34" charset="0"/>
              </a:rPr>
              <a:t>Methadone</a:t>
            </a:r>
            <a:r>
              <a:rPr kumimoji="0" lang="en-US" altLang="en-US" sz="1400" b="1" dirty="0">
                <a:solidFill>
                  <a:srgbClr val="FF00FF"/>
                </a:solidFill>
                <a:latin typeface="Helvetica" pitchFamily="34" charset="0"/>
              </a:rPr>
              <a:t>	</a:t>
            </a:r>
            <a:r>
              <a:rPr kumimoji="0" lang="en-US" altLang="en-US" sz="1400" b="1" dirty="0">
                <a:latin typeface="Helvetica" pitchFamily="34" charset="0"/>
              </a:rPr>
              <a:t>Essentially</a:t>
            </a:r>
            <a:r>
              <a:rPr kumimoji="0" lang="en-US" altLang="en-US" sz="1400" b="1" dirty="0">
                <a:solidFill>
                  <a:srgbClr val="FF00FF"/>
                </a:solidFill>
                <a:latin typeface="Helvetica" pitchFamily="34" charset="0"/>
              </a:rPr>
              <a:t>	</a:t>
            </a:r>
            <a:r>
              <a:rPr kumimoji="0" lang="en-US" altLang="en-US" sz="1400" b="1" dirty="0">
                <a:latin typeface="Helvetica" pitchFamily="34" charset="0"/>
              </a:rPr>
              <a:t>24 h</a:t>
            </a:r>
            <a:r>
              <a:rPr kumimoji="0" lang="en-US" altLang="en-US" sz="1400" b="1" dirty="0">
                <a:solidFill>
                  <a:srgbClr val="FF00FF"/>
                </a:solidFill>
                <a:latin typeface="Helvetica" pitchFamily="34" charset="0"/>
              </a:rPr>
              <a:t>		</a:t>
            </a:r>
            <a:r>
              <a:rPr kumimoji="0" lang="en-US" altLang="en-US" sz="1400" b="1" dirty="0">
                <a:latin typeface="Helvetica" pitchFamily="34" charset="0"/>
              </a:rPr>
              <a:t>N-</a:t>
            </a:r>
            <a:r>
              <a:rPr kumimoji="0" lang="en-US" altLang="en-US" sz="1400" b="1" dirty="0" err="1">
                <a:latin typeface="Helvetica" pitchFamily="34" charset="0"/>
              </a:rPr>
              <a:t>demethylation</a:t>
            </a:r>
            <a:endParaRPr kumimoji="0" lang="en-US" altLang="en-US" sz="1400" b="1" dirty="0">
              <a:latin typeface="Helvetica" pitchFamily="34" charset="0"/>
            </a:endParaRP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Complete</a:t>
            </a:r>
            <a:r>
              <a:rPr kumimoji="0" lang="en-US" altLang="en-US" sz="1400" b="1" dirty="0">
                <a:solidFill>
                  <a:srgbClr val="FF00FF"/>
                </a:solidFill>
                <a:latin typeface="Helvetica" pitchFamily="34" charset="0"/>
              </a:rPr>
              <a:t>		</a:t>
            </a:r>
            <a:r>
              <a:rPr kumimoji="0" lang="en-US" altLang="en-US" sz="1400" b="1" dirty="0">
                <a:latin typeface="Helvetica" pitchFamily="34" charset="0"/>
              </a:rPr>
              <a:t>(48 h for</a:t>
            </a: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(&gt;70%)</a:t>
            </a:r>
            <a:r>
              <a:rPr kumimoji="0" lang="en-US" altLang="en-US" sz="1400" b="1" dirty="0">
                <a:solidFill>
                  <a:srgbClr val="FF00FF"/>
                </a:solidFill>
                <a:latin typeface="Helvetica" pitchFamily="34" charset="0"/>
              </a:rPr>
              <a:t>		</a:t>
            </a:r>
            <a:r>
              <a:rPr kumimoji="0" lang="en-US" altLang="en-US" sz="1400" b="1" dirty="0">
                <a:latin typeface="Helvetica" pitchFamily="34" charset="0"/>
              </a:rPr>
              <a:t>active</a:t>
            </a:r>
          </a:p>
          <a:p>
            <a:pPr eaLnBrk="1" hangingPunct="1"/>
            <a:r>
              <a:rPr kumimoji="0" lang="en-US" altLang="en-US" sz="1400" b="1" dirty="0">
                <a:solidFill>
                  <a:srgbClr val="FF00FF"/>
                </a:solidFill>
                <a:latin typeface="Helvetica" pitchFamily="34" charset="0"/>
              </a:rPr>
              <a:t>				</a:t>
            </a:r>
            <a:r>
              <a:rPr kumimoji="0" lang="en-US" altLang="en-US" sz="1400" b="1" dirty="0">
                <a:latin typeface="Helvetica" pitchFamily="34" charset="0"/>
              </a:rPr>
              <a:t>l-enantiomer)</a:t>
            </a:r>
          </a:p>
        </p:txBody>
      </p:sp>
      <p:sp>
        <p:nvSpPr>
          <p:cNvPr id="23561" name="Text Box 9"/>
          <p:cNvSpPr txBox="1">
            <a:spLocks noChangeArrowheads="1"/>
          </p:cNvSpPr>
          <p:nvPr/>
        </p:nvSpPr>
        <p:spPr bwMode="auto">
          <a:xfrm>
            <a:off x="684213" y="6092825"/>
            <a:ext cx="62261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en-US" sz="1500" b="1" i="1" dirty="0" err="1">
                <a:solidFill>
                  <a:srgbClr val="0033CC"/>
                </a:solidFill>
                <a:latin typeface="Helvetica" pitchFamily="34" charset="0"/>
              </a:rPr>
              <a:t>Kreek</a:t>
            </a:r>
            <a:r>
              <a:rPr kumimoji="0" lang="en-US" altLang="en-US" sz="1500" b="1" i="1" dirty="0">
                <a:solidFill>
                  <a:srgbClr val="0033CC"/>
                </a:solidFill>
                <a:latin typeface="Helvetica" pitchFamily="34" charset="0"/>
              </a:rPr>
              <a:t> et al., 1973; 1976; 1977; 1979; 1982; </a:t>
            </a:r>
            <a:r>
              <a:rPr kumimoji="0" lang="en-US" altLang="en-US" sz="1500" b="1" i="1" dirty="0" err="1">
                <a:solidFill>
                  <a:srgbClr val="0033CC"/>
                </a:solidFill>
                <a:latin typeface="Helvetica" pitchFamily="34" charset="0"/>
              </a:rPr>
              <a:t>Inturrisi</a:t>
            </a:r>
            <a:r>
              <a:rPr kumimoji="0" lang="en-US" altLang="en-US" sz="1500" b="1" i="1" dirty="0">
                <a:solidFill>
                  <a:srgbClr val="0033CC"/>
                </a:solidFill>
                <a:latin typeface="Helvetica" pitchFamily="34" charset="0"/>
              </a:rPr>
              <a:t> et al, 1973; 1984</a:t>
            </a:r>
          </a:p>
        </p:txBody>
      </p:sp>
      <p:sp>
        <p:nvSpPr>
          <p:cNvPr id="23562" name="Rectangle 10"/>
          <p:cNvSpPr>
            <a:spLocks noChangeArrowheads="1"/>
          </p:cNvSpPr>
          <p:nvPr/>
        </p:nvSpPr>
        <p:spPr bwMode="auto">
          <a:xfrm>
            <a:off x="4378325" y="2882900"/>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en-US" sz="1000" b="1" baseline="30000" dirty="0">
                <a:solidFill>
                  <a:srgbClr val="990099"/>
                </a:solidFill>
                <a:latin typeface="Helvetica" pitchFamily="34" charset="0"/>
              </a:rPr>
              <a:t>1</a:t>
            </a:r>
            <a:r>
              <a:rPr kumimoji="0" lang="en-US" altLang="en-US" sz="800" b="1" dirty="0">
                <a:solidFill>
                  <a:srgbClr val="990099"/>
                </a:solidFill>
                <a:latin typeface="Helvetica" pitchFamily="34" charset="0"/>
              </a:rPr>
              <a:t>/</a:t>
            </a:r>
            <a:r>
              <a:rPr kumimoji="0" lang="en-US" altLang="en-US" sz="1000" b="1" baseline="-25000" dirty="0">
                <a:solidFill>
                  <a:srgbClr val="990099"/>
                </a:solidFill>
                <a:latin typeface="Helvetica" pitchFamily="34" charset="0"/>
              </a:rPr>
              <a:t>2</a:t>
            </a:r>
            <a:endParaRPr kumimoji="0" lang="en-US" altLang="en-US" sz="1000" b="1" dirty="0">
              <a:solidFill>
                <a:srgbClr val="990099"/>
              </a:solidFill>
              <a:latin typeface="Helvetica" pitchFamily="34"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fade">
                                      <p:cBhvr>
                                        <p:cTn id="13" dur="500"/>
                                        <p:tgtEl>
                                          <p:spTgt spid="235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fade">
                                      <p:cBhvr>
                                        <p:cTn id="16" dur="500"/>
                                        <p:tgtEl>
                                          <p:spTgt spid="2355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562"/>
                                        </p:tgtEl>
                                        <p:attrNameLst>
                                          <p:attrName>style.visibility</p:attrName>
                                        </p:attrNameLst>
                                      </p:cBhvr>
                                      <p:to>
                                        <p:strVal val="visible"/>
                                      </p:to>
                                    </p:set>
                                    <p:animEffect transition="in" filter="fade">
                                      <p:cBhvr>
                                        <p:cTn id="21" dur="500"/>
                                        <p:tgtEl>
                                          <p:spTgt spid="235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556"/>
                                        </p:tgtEl>
                                        <p:attrNameLst>
                                          <p:attrName>style.visibility</p:attrName>
                                        </p:attrNameLst>
                                      </p:cBhvr>
                                      <p:to>
                                        <p:strVal val="visible"/>
                                      </p:to>
                                    </p:set>
                                    <p:animEffect transition="in" filter="fade">
                                      <p:cBhvr>
                                        <p:cTn id="26" dur="500"/>
                                        <p:tgtEl>
                                          <p:spTgt spid="235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560"/>
                                        </p:tgtEl>
                                        <p:attrNameLst>
                                          <p:attrName>style.visibility</p:attrName>
                                        </p:attrNameLst>
                                      </p:cBhvr>
                                      <p:to>
                                        <p:strVal val="visible"/>
                                      </p:to>
                                    </p:set>
                                    <p:animEffect transition="in" filter="fade">
                                      <p:cBhvr>
                                        <p:cTn id="31" dur="500"/>
                                        <p:tgtEl>
                                          <p:spTgt spid="235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557"/>
                                        </p:tgtEl>
                                        <p:attrNameLst>
                                          <p:attrName>style.visibility</p:attrName>
                                        </p:attrNameLst>
                                      </p:cBhvr>
                                      <p:to>
                                        <p:strVal val="visible"/>
                                      </p:to>
                                    </p:set>
                                    <p:animEffect transition="in" filter="fade">
                                      <p:cBhvr>
                                        <p:cTn id="34" dur="500"/>
                                        <p:tgtEl>
                                          <p:spTgt spid="235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558"/>
                                        </p:tgtEl>
                                        <p:attrNameLst>
                                          <p:attrName>style.visibility</p:attrName>
                                        </p:attrNameLst>
                                      </p:cBhvr>
                                      <p:to>
                                        <p:strVal val="visible"/>
                                      </p:to>
                                    </p:set>
                                    <p:animEffect transition="in" filter="fade">
                                      <p:cBhvr>
                                        <p:cTn id="37" dur="500"/>
                                        <p:tgtEl>
                                          <p:spTgt spid="235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59"/>
                                        </p:tgtEl>
                                        <p:attrNameLst>
                                          <p:attrName>style.visibility</p:attrName>
                                        </p:attrNameLst>
                                      </p:cBhvr>
                                      <p:to>
                                        <p:strVal val="visible"/>
                                      </p:to>
                                    </p:set>
                                    <p:animEffect transition="in" filter="fade">
                                      <p:cBhvr>
                                        <p:cTn id="40" dur="500"/>
                                        <p:tgtEl>
                                          <p:spTgt spid="2355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561"/>
                                        </p:tgtEl>
                                        <p:attrNameLst>
                                          <p:attrName>style.visibility</p:attrName>
                                        </p:attrNameLst>
                                      </p:cBhvr>
                                      <p:to>
                                        <p:strVal val="visible"/>
                                      </p:to>
                                    </p:set>
                                    <p:animEffect transition="in" filter="fade">
                                      <p:cBhvr>
                                        <p:cTn id="45"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allAtOnce"/>
      <p:bldP spid="23556" grpId="0" animBg="1"/>
      <p:bldP spid="23557" grpId="0" animBg="1"/>
      <p:bldP spid="23558" grpId="0" animBg="1"/>
      <p:bldP spid="23559" grpId="0" animBg="1"/>
      <p:bldP spid="23560" grpId="0"/>
      <p:bldP spid="23561" grpId="0"/>
      <p:bldP spid="235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341297" y="242568"/>
            <a:ext cx="6470041"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藥理</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特性 </a:t>
            </a: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endPar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24579" name="Rectangle 3"/>
          <p:cNvSpPr>
            <a:spLocks noGrp="1" noChangeArrowheads="1"/>
          </p:cNvSpPr>
          <p:nvPr>
            <p:ph type="body" idx="4294967295"/>
          </p:nvPr>
        </p:nvSpPr>
        <p:spPr>
          <a:xfrm>
            <a:off x="323850" y="1412776"/>
            <a:ext cx="8424863" cy="51848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口服吸收效果差，臨床上多採舌下</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a:t>
            </a:r>
            <a:r>
              <a:rPr lang="en-US" altLang="en-US" sz="2400" b="1" kern="1200" dirty="0">
                <a:solidFill>
                  <a:schemeClr val="bg1">
                    <a:lumMod val="50000"/>
                  </a:schemeClr>
                </a:solidFill>
                <a:latin typeface="微軟正黑體" panose="020B0604030504040204" pitchFamily="34" charset="-120"/>
                <a:ea typeface="微軟正黑體" panose="020B0604030504040204" pitchFamily="34" charset="-120"/>
              </a:rPr>
              <a:t>Sublingual</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給藥，另有注射及脊椎內給藥。</a:t>
            </a:r>
          </a:p>
          <a:p>
            <a:pPr lvl="1"/>
            <a:r>
              <a:rPr lang="zh-TW" altLang="en-US" sz="2400" dirty="0">
                <a:latin typeface="微軟正黑體" panose="020B0604030504040204" pitchFamily="34" charset="-120"/>
                <a:ea typeface="微軟正黑體" panose="020B0604030504040204" pitchFamily="34" charset="-120"/>
              </a:rPr>
              <a:t>口服給藥的生體可用率</a:t>
            </a:r>
            <a:r>
              <a:rPr lang="en-US" altLang="zh-TW" dirty="0"/>
              <a:t>(</a:t>
            </a:r>
            <a:r>
              <a:rPr lang="en-US" altLang="en-US" dirty="0"/>
              <a:t>bioavailability</a:t>
            </a:r>
            <a:r>
              <a:rPr lang="en-US" altLang="zh-TW" dirty="0"/>
              <a:t>)</a:t>
            </a:r>
            <a:r>
              <a:rPr lang="zh-TW" altLang="en-US" dirty="0"/>
              <a:t>約</a:t>
            </a:r>
            <a:r>
              <a:rPr lang="en-US" altLang="en-US" dirty="0"/>
              <a:t>16%</a:t>
            </a:r>
          </a:p>
          <a:p>
            <a:pPr lvl="1"/>
            <a:r>
              <a:rPr lang="zh-TW" altLang="en-US" sz="2400" dirty="0">
                <a:latin typeface="微軟正黑體" panose="020B0604030504040204" pitchFamily="34" charset="-120"/>
                <a:ea typeface="微軟正黑體" panose="020B0604030504040204" pitchFamily="34" charset="-120"/>
              </a:rPr>
              <a:t>舌下給藥的生體可用率</a:t>
            </a:r>
          </a:p>
          <a:p>
            <a:pPr lvl="2"/>
            <a:r>
              <a:rPr lang="en-US" altLang="en-US" b="1" kern="1200" dirty="0">
                <a:solidFill>
                  <a:srgbClr val="0070C0"/>
                </a:solidFill>
                <a:latin typeface="微軟正黑體" panose="020B0604030504040204" pitchFamily="34" charset="-120"/>
                <a:ea typeface="微軟正黑體" panose="020B0604030504040204" pitchFamily="34" charset="-120"/>
              </a:rPr>
              <a:t>30</a:t>
            </a:r>
            <a:r>
              <a:rPr lang="en-US" altLang="zh-TW" b="1" kern="1200" dirty="0">
                <a:solidFill>
                  <a:srgbClr val="0070C0"/>
                </a:solidFill>
                <a:latin typeface="微軟正黑體" panose="020B0604030504040204" pitchFamily="34" charset="-120"/>
                <a:ea typeface="微軟正黑體" panose="020B0604030504040204" pitchFamily="34" charset="-120"/>
              </a:rPr>
              <a:t>-</a:t>
            </a:r>
            <a:r>
              <a:rPr lang="en-US" altLang="en-US" b="1" kern="1200" dirty="0">
                <a:solidFill>
                  <a:srgbClr val="0070C0"/>
                </a:solidFill>
                <a:latin typeface="微軟正黑體" panose="020B0604030504040204" pitchFamily="34" charset="-120"/>
                <a:ea typeface="微軟正黑體" panose="020B0604030504040204" pitchFamily="34" charset="-120"/>
              </a:rPr>
              <a:t>50%(liquid)</a:t>
            </a:r>
            <a:endParaRPr lang="en-US" altLang="zh-TW" b="1" kern="1200" dirty="0">
              <a:solidFill>
                <a:srgbClr val="0070C0"/>
              </a:solidFill>
              <a:latin typeface="微軟正黑體" panose="020B0604030504040204" pitchFamily="34" charset="-120"/>
              <a:ea typeface="微軟正黑體" panose="020B0604030504040204" pitchFamily="34" charset="-120"/>
            </a:endParaRPr>
          </a:p>
          <a:p>
            <a:pPr lvl="2"/>
            <a:r>
              <a:rPr lang="en-US" altLang="en-US" b="1" kern="1200" dirty="0">
                <a:solidFill>
                  <a:srgbClr val="0070C0"/>
                </a:solidFill>
                <a:latin typeface="微軟正黑體" panose="020B0604030504040204" pitchFamily="34" charset="-120"/>
                <a:ea typeface="微軟正黑體" panose="020B0604030504040204" pitchFamily="34" charset="-120"/>
              </a:rPr>
              <a:t>15 </a:t>
            </a:r>
            <a:r>
              <a:rPr lang="en-US" altLang="zh-TW" b="1" kern="1200" dirty="0">
                <a:solidFill>
                  <a:srgbClr val="0070C0"/>
                </a:solidFill>
                <a:latin typeface="微軟正黑體" panose="020B0604030504040204" pitchFamily="34" charset="-120"/>
                <a:ea typeface="微軟正黑體" panose="020B0604030504040204" pitchFamily="34" charset="-120"/>
              </a:rPr>
              <a:t>-</a:t>
            </a:r>
            <a:r>
              <a:rPr lang="en-US" altLang="en-US" b="1" kern="1200" dirty="0">
                <a:solidFill>
                  <a:srgbClr val="0070C0"/>
                </a:solidFill>
                <a:latin typeface="微軟正黑體" panose="020B0604030504040204" pitchFamily="34" charset="-120"/>
                <a:ea typeface="微軟正黑體" panose="020B0604030504040204" pitchFamily="34" charset="-120"/>
              </a:rPr>
              <a:t>25%(tablets)--</a:t>
            </a:r>
            <a:r>
              <a:rPr lang="zh-TW" altLang="en-US" b="1" kern="1200" dirty="0">
                <a:solidFill>
                  <a:srgbClr val="0070C0"/>
                </a:solidFill>
                <a:latin typeface="微軟正黑體" panose="020B0604030504040204" pitchFamily="34" charset="-120"/>
                <a:ea typeface="微軟正黑體" panose="020B0604030504040204" pitchFamily="34" charset="-120"/>
              </a:rPr>
              <a:t>需要</a:t>
            </a:r>
            <a:r>
              <a:rPr lang="en-US" altLang="zh-TW" b="1" kern="1200" dirty="0">
                <a:solidFill>
                  <a:srgbClr val="0070C0"/>
                </a:solidFill>
                <a:latin typeface="微軟正黑體" panose="020B0604030504040204" pitchFamily="34" charset="-120"/>
                <a:ea typeface="微軟正黑體" panose="020B0604030504040204" pitchFamily="34" charset="-120"/>
              </a:rPr>
              <a:t>3-5 </a:t>
            </a:r>
            <a:r>
              <a:rPr lang="zh-TW" altLang="en-US" b="1" kern="1200" dirty="0">
                <a:solidFill>
                  <a:srgbClr val="0070C0"/>
                </a:solidFill>
                <a:latin typeface="微軟正黑體" panose="020B0604030504040204" pitchFamily="34" charset="-120"/>
                <a:ea typeface="微軟正黑體" panose="020B0604030504040204" pitchFamily="34" charset="-120"/>
              </a:rPr>
              <a:t>分鐘溶解</a:t>
            </a:r>
            <a:endParaRPr lang="en-US" altLang="zh-TW" b="1" kern="1200" dirty="0">
              <a:solidFill>
                <a:srgbClr val="0070C0"/>
              </a:solidFill>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鴉片類止痛劑中脂溶性最高的。</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止痛作用持續較久</a:t>
            </a:r>
            <a:r>
              <a:rPr lang="en-US" altLang="en-US" sz="2400" b="1" kern="1200" dirty="0">
                <a:solidFill>
                  <a:schemeClr val="bg1">
                    <a:lumMod val="50000"/>
                  </a:schemeClr>
                </a:solidFill>
                <a:latin typeface="微軟正黑體" panose="020B0604030504040204" pitchFamily="34" charset="-120"/>
                <a:ea typeface="微軟正黑體" panose="020B0604030504040204" pitchFamily="34" charset="-120"/>
              </a:rPr>
              <a:t>(6 hours)</a:t>
            </a:r>
            <a:endPar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500"/>
                                        <p:tgtEl>
                                          <p:spTgt spid="245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animEffect transition="in" filter="fade">
                                      <p:cBhvr>
                                        <p:cTn id="16" dur="500"/>
                                        <p:tgtEl>
                                          <p:spTgt spid="2457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fade">
                                      <p:cBhvr>
                                        <p:cTn id="19" dur="500"/>
                                        <p:tgtEl>
                                          <p:spTgt spid="2457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579">
                                            <p:txEl>
                                              <p:pRg st="5" end="5"/>
                                            </p:txEl>
                                          </p:spTgt>
                                        </p:tgtEl>
                                        <p:attrNameLst>
                                          <p:attrName>style.visibility</p:attrName>
                                        </p:attrNameLst>
                                      </p:cBhvr>
                                      <p:to>
                                        <p:strVal val="visible"/>
                                      </p:to>
                                    </p:set>
                                    <p:animEffect transition="in" filter="fade">
                                      <p:cBhvr>
                                        <p:cTn id="24" dur="500"/>
                                        <p:tgtEl>
                                          <p:spTgt spid="2457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fade">
                                      <p:cBhvr>
                                        <p:cTn id="29"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341297" y="188640"/>
            <a:ext cx="6470041"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藥理</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特性 </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endPar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25603" name="Rectangle 3"/>
          <p:cNvSpPr>
            <a:spLocks noGrp="1" noChangeArrowheads="1"/>
          </p:cNvSpPr>
          <p:nvPr>
            <p:ph type="body" idx="4294967295"/>
          </p:nvPr>
        </p:nvSpPr>
        <p:spPr>
          <a:xfrm>
            <a:off x="323850" y="1412776"/>
            <a:ext cx="8351838" cy="51848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最大作用發生較慢</a:t>
            </a:r>
            <a:endPar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endParaRPr>
          </a:p>
          <a:p>
            <a:pPr lvl="1"/>
            <a:r>
              <a:rPr lang="zh-TW" altLang="en-AU" sz="2400" dirty="0">
                <a:latin typeface="微軟正黑體" panose="020B0604030504040204" pitchFamily="34" charset="-120"/>
                <a:ea typeface="微軟正黑體" panose="020B0604030504040204" pitchFamily="34" charset="-120"/>
              </a:rPr>
              <a:t>舌下給藥後約</a:t>
            </a:r>
            <a:r>
              <a:rPr lang="en-AU" altLang="zh-TW" dirty="0"/>
              <a:t>30</a:t>
            </a:r>
            <a:r>
              <a:rPr lang="en-US" altLang="zh-TW" dirty="0"/>
              <a:t>–</a:t>
            </a:r>
            <a:r>
              <a:rPr lang="en-AU" altLang="zh-TW" dirty="0"/>
              <a:t>60</a:t>
            </a:r>
            <a:r>
              <a:rPr lang="zh-TW" altLang="en-AU" sz="2400" dirty="0">
                <a:latin typeface="微軟正黑體" panose="020B0604030504040204" pitchFamily="34" charset="-120"/>
                <a:ea typeface="微軟正黑體" panose="020B0604030504040204" pitchFamily="34" charset="-120"/>
              </a:rPr>
              <a:t>分鐘開始有作用</a:t>
            </a:r>
          </a:p>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最高作用時間約在服藥後</a:t>
            </a:r>
            <a:r>
              <a:rPr lang="en-AU" altLang="zh-TW" sz="2400" b="1" kern="1200" dirty="0">
                <a:solidFill>
                  <a:srgbClr val="0070C0"/>
                </a:solidFill>
                <a:latin typeface="微軟正黑體" panose="020B0604030504040204" pitchFamily="34" charset="-120"/>
                <a:ea typeface="微軟正黑體" panose="020B0604030504040204" pitchFamily="34" charset="-120"/>
              </a:rPr>
              <a:t>1</a:t>
            </a:r>
            <a:r>
              <a:rPr lang="en-US" altLang="zh-TW" sz="2400" b="1" kern="1200" dirty="0">
                <a:solidFill>
                  <a:srgbClr val="0070C0"/>
                </a:solidFill>
                <a:latin typeface="微軟正黑體" panose="020B0604030504040204" pitchFamily="34" charset="-120"/>
                <a:ea typeface="微軟正黑體" panose="020B0604030504040204" pitchFamily="34" charset="-120"/>
              </a:rPr>
              <a:t>–</a:t>
            </a:r>
            <a:r>
              <a:rPr lang="en-AU" altLang="zh-TW" sz="2400" b="1" kern="1200" dirty="0">
                <a:solidFill>
                  <a:srgbClr val="0070C0"/>
                </a:solidFill>
                <a:latin typeface="微軟正黑體" panose="020B0604030504040204" pitchFamily="34" charset="-120"/>
                <a:ea typeface="微軟正黑體" panose="020B0604030504040204" pitchFamily="34" charset="-120"/>
              </a:rPr>
              <a:t>4</a:t>
            </a:r>
            <a:r>
              <a:rPr lang="zh-TW" altLang="en-AU" sz="2400" b="1" kern="1200" dirty="0">
                <a:solidFill>
                  <a:srgbClr val="0070C0"/>
                </a:solidFill>
                <a:latin typeface="微軟正黑體" panose="020B0604030504040204" pitchFamily="34" charset="-120"/>
                <a:ea typeface="微軟正黑體" panose="020B0604030504040204" pitchFamily="34" charset="-120"/>
              </a:rPr>
              <a:t>小時</a:t>
            </a:r>
          </a:p>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作用時間與劑量有關</a:t>
            </a:r>
            <a:endParaRPr lang="zh-TW" altLang="en-AU" sz="2400" b="1" kern="1200" dirty="0">
              <a:solidFill>
                <a:srgbClr val="0070C0"/>
              </a:solidFill>
              <a:latin typeface="微軟正黑體" panose="020B0604030504040204" pitchFamily="34" charset="-120"/>
              <a:ea typeface="微軟正黑體" panose="020B0604030504040204" pitchFamily="34" charset="-120"/>
            </a:endParaRPr>
          </a:p>
          <a:p>
            <a:pPr lvl="1"/>
            <a:r>
              <a:rPr lang="zh-TW" altLang="en-AU" sz="2400" dirty="0">
                <a:latin typeface="微軟正黑體" panose="020B0604030504040204" pitchFamily="34" charset="-120"/>
                <a:ea typeface="微軟正黑體" panose="020B0604030504040204" pitchFamily="34" charset="-120"/>
              </a:rPr>
              <a:t>低劑量</a:t>
            </a:r>
            <a:r>
              <a:rPr lang="en-AU" altLang="zh-TW" dirty="0"/>
              <a:t>low dose : 4 </a:t>
            </a:r>
            <a:r>
              <a:rPr lang="en-US" altLang="zh-TW" dirty="0"/>
              <a:t>–</a:t>
            </a:r>
            <a:r>
              <a:rPr lang="en-AU" altLang="zh-TW" dirty="0"/>
              <a:t>12</a:t>
            </a:r>
            <a:r>
              <a:rPr lang="zh-TW" altLang="en-AU" sz="2400" dirty="0">
                <a:latin typeface="微軟正黑體" panose="020B0604030504040204" pitchFamily="34" charset="-120"/>
                <a:ea typeface="微軟正黑體" panose="020B0604030504040204" pitchFamily="34" charset="-120"/>
              </a:rPr>
              <a:t>小時</a:t>
            </a:r>
          </a:p>
          <a:p>
            <a:pPr lvl="1"/>
            <a:r>
              <a:rPr lang="zh-TW" altLang="en-AU" sz="2400" dirty="0">
                <a:latin typeface="微軟正黑體" panose="020B0604030504040204" pitchFamily="34" charset="-120"/>
                <a:ea typeface="微軟正黑體" panose="020B0604030504040204" pitchFamily="34" charset="-120"/>
              </a:rPr>
              <a:t>中劑量</a:t>
            </a:r>
            <a:r>
              <a:rPr lang="en-AU" altLang="zh-TW" dirty="0"/>
              <a:t>med dose : </a:t>
            </a:r>
            <a:r>
              <a:rPr lang="en-US" altLang="zh-TW" dirty="0"/>
              <a:t>~</a:t>
            </a:r>
            <a:r>
              <a:rPr lang="en-AU" altLang="zh-TW" dirty="0"/>
              <a:t> 24</a:t>
            </a:r>
            <a:r>
              <a:rPr lang="zh-TW" altLang="en-AU" sz="2400" dirty="0">
                <a:latin typeface="微軟正黑體" panose="020B0604030504040204" pitchFamily="34" charset="-120"/>
                <a:ea typeface="微軟正黑體" panose="020B0604030504040204" pitchFamily="34" charset="-120"/>
              </a:rPr>
              <a:t>小時</a:t>
            </a:r>
            <a:endParaRPr lang="en-AU" altLang="zh-TW" sz="2400" dirty="0">
              <a:latin typeface="微軟正黑體" panose="020B0604030504040204" pitchFamily="34" charset="-120"/>
              <a:ea typeface="微軟正黑體" panose="020B0604030504040204" pitchFamily="34" charset="-120"/>
            </a:endParaRPr>
          </a:p>
          <a:p>
            <a:pPr lvl="1"/>
            <a:r>
              <a:rPr lang="zh-TW" altLang="en-AU" sz="2400" dirty="0">
                <a:latin typeface="微軟正黑體" panose="020B0604030504040204" pitchFamily="34" charset="-120"/>
                <a:ea typeface="微軟正黑體" panose="020B0604030504040204" pitchFamily="34" charset="-120"/>
              </a:rPr>
              <a:t>高劑量</a:t>
            </a:r>
            <a:r>
              <a:rPr lang="en-AU" altLang="zh-TW" dirty="0"/>
              <a:t>high dose :  2 </a:t>
            </a:r>
            <a:r>
              <a:rPr lang="en-US" altLang="zh-TW" dirty="0"/>
              <a:t>–</a:t>
            </a:r>
            <a:r>
              <a:rPr lang="en-AU" altLang="zh-TW" dirty="0"/>
              <a:t> 3</a:t>
            </a:r>
            <a:r>
              <a:rPr lang="zh-TW" altLang="en-AU" sz="2400" dirty="0">
                <a:latin typeface="微軟正黑體" panose="020B0604030504040204" pitchFamily="34" charset="-120"/>
                <a:ea typeface="微軟正黑體" panose="020B0604030504040204" pitchFamily="34" charset="-120"/>
              </a:rPr>
              <a:t>天</a:t>
            </a:r>
          </a:p>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肝臟代謝</a:t>
            </a:r>
            <a:r>
              <a:rPr lang="en-US" altLang="zh-TW" sz="2400" b="1" kern="1200" dirty="0">
                <a:solidFill>
                  <a:srgbClr val="0070C0"/>
                </a:solidFill>
                <a:latin typeface="微軟正黑體" panose="020B0604030504040204" pitchFamily="34" charset="-120"/>
                <a:ea typeface="微軟正黑體" panose="020B0604030504040204" pitchFamily="34" charset="-120"/>
              </a:rPr>
              <a:t>CYP3A4 (80%)</a:t>
            </a:r>
            <a:r>
              <a:rPr lang="en-US" altLang="en-US" sz="2400" b="1" kern="1200" dirty="0">
                <a:solidFill>
                  <a:srgbClr val="0070C0"/>
                </a:solidFill>
                <a:latin typeface="微軟正黑體" panose="020B0604030504040204" pitchFamily="34" charset="-120"/>
                <a:ea typeface="微軟正黑體" panose="020B0604030504040204" pitchFamily="34" charset="-120"/>
              </a:rPr>
              <a:t>、</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腎臟代謝</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 (20%)</a:t>
            </a:r>
            <a:endPar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排出半衰期</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(Elimination </a:t>
            </a:r>
            <a:r>
              <a:rPr lang="en-AU" altLang="zh-TW" sz="2400" b="1" kern="1200" dirty="0">
                <a:solidFill>
                  <a:schemeClr val="bg1">
                    <a:lumMod val="50000"/>
                  </a:schemeClr>
                </a:solidFill>
                <a:latin typeface="微軟正黑體" panose="020B0604030504040204" pitchFamily="34" charset="-120"/>
                <a:ea typeface="微軟正黑體" panose="020B0604030504040204" pitchFamily="34" charset="-120"/>
              </a:rPr>
              <a:t>half-life)</a:t>
            </a:r>
            <a:r>
              <a:rPr lang="zh-TW" altLang="en-AU" sz="2400" b="1" kern="1200" dirty="0">
                <a:solidFill>
                  <a:schemeClr val="bg1">
                    <a:lumMod val="50000"/>
                  </a:schemeClr>
                </a:solidFill>
                <a:latin typeface="微軟正黑體" panose="020B0604030504040204" pitchFamily="34" charset="-120"/>
                <a:ea typeface="微軟正黑體" panose="020B0604030504040204" pitchFamily="34" charset="-120"/>
              </a:rPr>
              <a:t>約</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24~36</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小時</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5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500"/>
                                        <p:tgtEl>
                                          <p:spTgt spid="2560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fade">
                                      <p:cBhvr>
                                        <p:cTn id="23" dur="500"/>
                                        <p:tgtEl>
                                          <p:spTgt spid="2560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fade">
                                      <p:cBhvr>
                                        <p:cTn id="26" dur="500"/>
                                        <p:tgtEl>
                                          <p:spTgt spid="2560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fade">
                                      <p:cBhvr>
                                        <p:cTn id="29" dur="500"/>
                                        <p:tgtEl>
                                          <p:spTgt spid="2560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fade">
                                      <p:cBhvr>
                                        <p:cTn id="34" dur="500"/>
                                        <p:tgtEl>
                                          <p:spTgt spid="2560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animEffect transition="in" filter="fade">
                                      <p:cBhvr>
                                        <p:cTn id="39"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413305" y="315593"/>
            <a:ext cx="6470041"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藥理</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特性 </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(3)</a:t>
            </a:r>
            <a:endPar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26627" name="Rectangle 3"/>
          <p:cNvSpPr>
            <a:spLocks noGrp="1" noChangeArrowheads="1"/>
          </p:cNvSpPr>
          <p:nvPr>
            <p:ph type="body" idx="4294967295"/>
          </p:nvPr>
        </p:nvSpPr>
        <p:spPr>
          <a:xfrm>
            <a:off x="468313" y="1268413"/>
            <a:ext cx="8424862" cy="53292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sym typeface="Symbol" pitchFamily="18" charset="2"/>
              </a:rPr>
              <a:t></a:t>
            </a:r>
            <a:r>
              <a:rPr lang="en-US" altLang="zh-TW" sz="2400" b="1" kern="1200" dirty="0">
                <a:solidFill>
                  <a:srgbClr val="0070C0"/>
                </a:solidFill>
                <a:latin typeface="微軟正黑體" panose="020B0604030504040204" pitchFamily="34" charset="-120"/>
                <a:ea typeface="微軟正黑體" panose="020B0604030504040204" pitchFamily="34" charset="-120"/>
                <a:sym typeface="Symbol" pitchFamily="18" charset="2"/>
              </a:rPr>
              <a:t>-agonist (Mu)</a:t>
            </a:r>
          </a:p>
          <a:p>
            <a:pPr lvl="1"/>
            <a:r>
              <a:rPr lang="en-US" altLang="en-US" dirty="0"/>
              <a:t>high affinity for µ-receptor</a:t>
            </a:r>
            <a:endParaRPr lang="en-US" altLang="zh-TW" dirty="0"/>
          </a:p>
          <a:p>
            <a:pPr lvl="1"/>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與</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sym typeface="Symbol" pitchFamily="18" charset="2"/>
              </a:rPr>
              <a:t>受器的結合力比海洛因或美沙冬強。</a:t>
            </a:r>
          </a:p>
          <a:p>
            <a:pPr lvl="1"/>
            <a:r>
              <a:rPr lang="en-US" altLang="zh-TW" dirty="0"/>
              <a:t>Slow dissociation</a:t>
            </a:r>
            <a:r>
              <a:rPr lang="zh-TW" altLang="en-US" dirty="0"/>
              <a:t>－</a:t>
            </a:r>
            <a:r>
              <a:rPr lang="zh-TW" altLang="en-US" sz="2400" b="1" kern="1200" dirty="0">
                <a:solidFill>
                  <a:srgbClr val="0070C0"/>
                </a:solidFill>
                <a:latin typeface="微軟正黑體" panose="020B0604030504040204" pitchFamily="34" charset="-120"/>
                <a:ea typeface="微軟正黑體" panose="020B0604030504040204" pitchFamily="34" charset="-120"/>
                <a:sym typeface="Symbol" pitchFamily="18" charset="2"/>
              </a:rPr>
              <a:t>從受器的解離速度緩慢，在腦部滯留時間長，可持續</a:t>
            </a:r>
            <a:r>
              <a:rPr lang="en-US" altLang="zh-TW" sz="2400" b="1" kern="1200" dirty="0">
                <a:solidFill>
                  <a:srgbClr val="0070C0"/>
                </a:solidFill>
                <a:latin typeface="微軟正黑體" panose="020B0604030504040204" pitchFamily="34" charset="-120"/>
                <a:ea typeface="微軟正黑體" panose="020B0604030504040204" pitchFamily="34" charset="-120"/>
                <a:sym typeface="Symbol" pitchFamily="18" charset="2"/>
              </a:rPr>
              <a:t>24</a:t>
            </a:r>
            <a:r>
              <a:rPr lang="zh-TW" altLang="en-US" sz="2400" b="1" kern="1200" dirty="0">
                <a:solidFill>
                  <a:srgbClr val="0070C0"/>
                </a:solidFill>
                <a:latin typeface="微軟正黑體" panose="020B0604030504040204" pitchFamily="34" charset="-120"/>
                <a:ea typeface="微軟正黑體" panose="020B0604030504040204" pitchFamily="34" charset="-120"/>
                <a:sym typeface="Symbol" pitchFamily="18" charset="2"/>
              </a:rPr>
              <a:t>至</a:t>
            </a:r>
            <a:r>
              <a:rPr lang="en-US" altLang="zh-TW" sz="2400" b="1" kern="1200" dirty="0">
                <a:solidFill>
                  <a:srgbClr val="0070C0"/>
                </a:solidFill>
                <a:latin typeface="微軟正黑體" panose="020B0604030504040204" pitchFamily="34" charset="-120"/>
                <a:ea typeface="微軟正黑體" panose="020B0604030504040204" pitchFamily="34" charset="-120"/>
                <a:sym typeface="Symbol" pitchFamily="18" charset="2"/>
              </a:rPr>
              <a:t>48</a:t>
            </a:r>
            <a:r>
              <a:rPr lang="zh-TW" altLang="en-US" sz="2400" b="1" kern="1200" dirty="0">
                <a:solidFill>
                  <a:srgbClr val="0070C0"/>
                </a:solidFill>
                <a:latin typeface="微軟正黑體" panose="020B0604030504040204" pitchFamily="34" charset="-120"/>
                <a:ea typeface="微軟正黑體" panose="020B0604030504040204" pitchFamily="34" charset="-120"/>
                <a:sym typeface="Symbol" pitchFamily="18" charset="2"/>
              </a:rPr>
              <a:t>小時或更長</a:t>
            </a:r>
            <a:r>
              <a:rPr lang="zh-TW" altLang="en-US" dirty="0">
                <a:sym typeface="Symbol" pitchFamily="18" charset="2"/>
              </a:rPr>
              <a:t>。</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sym typeface="Symbol" pitchFamily="18" charset="2"/>
              </a:rPr>
              <a:t></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sym typeface="Symbol" pitchFamily="18" charset="2"/>
              </a:rPr>
              <a:t>-antagonist (</a:t>
            </a:r>
            <a:r>
              <a:rPr lang="en-US" altLang="en-US" sz="2400" b="1" kern="1200" dirty="0">
                <a:solidFill>
                  <a:schemeClr val="bg1">
                    <a:lumMod val="50000"/>
                  </a:schemeClr>
                </a:solidFill>
                <a:latin typeface="微軟正黑體" panose="020B0604030504040204" pitchFamily="34" charset="-120"/>
                <a:ea typeface="微軟正黑體" panose="020B0604030504040204" pitchFamily="34" charset="-120"/>
              </a:rPr>
              <a:t>Kappa</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a:t>
            </a:r>
            <a:endParaRPr lang="en-US" altLang="en-US" sz="2400" b="1" kern="1200" dirty="0">
              <a:solidFill>
                <a:schemeClr val="bg1">
                  <a:lumMod val="50000"/>
                </a:schemeClr>
              </a:solidFill>
              <a:latin typeface="微軟正黑體" panose="020B0604030504040204" pitchFamily="34" charset="-120"/>
              <a:ea typeface="微軟正黑體" panose="020B0604030504040204" pitchFamily="34" charset="-120"/>
            </a:endParaRPr>
          </a:p>
          <a:p>
            <a:pPr lvl="1"/>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較少愉悅感</a:t>
            </a:r>
            <a:r>
              <a:rPr lang="en-US" altLang="en-US" sz="2400" b="1" kern="1200" dirty="0">
                <a:solidFill>
                  <a:schemeClr val="bg1">
                    <a:lumMod val="50000"/>
                  </a:schemeClr>
                </a:solidFill>
                <a:latin typeface="微軟正黑體" panose="020B0604030504040204" pitchFamily="34" charset="-120"/>
                <a:ea typeface="微軟正黑體" panose="020B0604030504040204" pitchFamily="34" charset="-120"/>
              </a:rPr>
              <a:t>Less euphoria</a:t>
            </a:r>
            <a:endPar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fade">
                                      <p:cBhvr>
                                        <p:cTn id="10" dur="500"/>
                                        <p:tgtEl>
                                          <p:spTgt spid="266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fade">
                                      <p:cBhvr>
                                        <p:cTn id="13" dur="500"/>
                                        <p:tgtEl>
                                          <p:spTgt spid="266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fade">
                                      <p:cBhvr>
                                        <p:cTn id="16" dur="500"/>
                                        <p:tgtEl>
                                          <p:spTgt spid="266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fade">
                                      <p:cBhvr>
                                        <p:cTn id="21" dur="500"/>
                                        <p:tgtEl>
                                          <p:spTgt spid="2662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627">
                                            <p:txEl>
                                              <p:pRg st="5" end="5"/>
                                            </p:txEl>
                                          </p:spTgt>
                                        </p:tgtEl>
                                        <p:attrNameLst>
                                          <p:attrName>style.visibility</p:attrName>
                                        </p:attrNameLst>
                                      </p:cBhvr>
                                      <p:to>
                                        <p:strVal val="visible"/>
                                      </p:to>
                                    </p:set>
                                    <p:animEffect transition="in" filter="fade">
                                      <p:cBhvr>
                                        <p:cTn id="24"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2184873" y="20969"/>
            <a:ext cx="4629794"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28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a:t>
            </a:r>
            <a:r>
              <a:rPr lang="zh-TW" altLang="en-US" sz="28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相較</a:t>
            </a:r>
            <a:r>
              <a:rPr lang="zh-TW" altLang="en-US" sz="28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於</a:t>
            </a:r>
            <a:r>
              <a:rPr lang="en-US" altLang="zh-TW" sz="2800" kern="1200" spc="3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spc="3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28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Methadone</a:t>
            </a:r>
            <a:r>
              <a:rPr lang="zh-TW" altLang="en-US" sz="28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的優勢特性</a:t>
            </a:r>
          </a:p>
        </p:txBody>
      </p:sp>
      <p:sp>
        <p:nvSpPr>
          <p:cNvPr id="5" name="Rectangle 3"/>
          <p:cNvSpPr txBox="1">
            <a:spLocks noChangeArrowheads="1"/>
          </p:cNvSpPr>
          <p:nvPr/>
        </p:nvSpPr>
        <p:spPr bwMode="auto">
          <a:xfrm>
            <a:off x="323850" y="1556791"/>
            <a:ext cx="8497888" cy="439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Blip>
                <a:blip r:embed="rId5"/>
              </a:buBlip>
              <a:defRPr kumimoji="1" sz="3200">
                <a:solidFill>
                  <a:srgbClr val="008000"/>
                </a:solidFill>
                <a:latin typeface="+mn-lt"/>
                <a:ea typeface="+mn-ea"/>
                <a:cs typeface="+mn-cs"/>
              </a:defRPr>
            </a:lvl1pPr>
            <a:lvl2pPr marL="742950" indent="-285750" algn="l" rtl="0" eaLnBrk="0" fontAlgn="base" hangingPunct="0">
              <a:spcBef>
                <a:spcPct val="20000"/>
              </a:spcBef>
              <a:spcAft>
                <a:spcPct val="0"/>
              </a:spcAft>
              <a:buBlip>
                <a:blip r:embed="rId6"/>
              </a:buBlip>
              <a:defRPr kumimoji="1" sz="2800">
                <a:solidFill>
                  <a:srgbClr val="800000"/>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a:lstStyle>
          <a:p>
            <a:pPr marL="185738" indent="-185738" eaLnBrk="1" hangingPunct="1">
              <a:spcBef>
                <a:spcPct val="0"/>
              </a:spcBef>
            </a:pPr>
            <a:r>
              <a:rPr lang="en-US" altLang="zh-TW" sz="2400" b="1" kern="0" smtClean="0">
                <a:solidFill>
                  <a:srgbClr val="990099"/>
                </a:solidFill>
                <a:latin typeface="微軟正黑體" panose="020B0604030504040204" pitchFamily="34" charset="-120"/>
                <a:ea typeface="微軟正黑體" panose="020B0604030504040204" pitchFamily="34" charset="-120"/>
                <a:cs typeface="Times New Roman" pitchFamily="18" charset="0"/>
                <a:sym typeface="Symbol" pitchFamily="18" charset="2"/>
              </a:rPr>
              <a:t>Low efficacy-</a:t>
            </a:r>
            <a:r>
              <a:rPr lang="en-US" altLang="zh-TW" sz="2400" b="1" kern="0" smtClean="0">
                <a:latin typeface="微軟正黑體" panose="020B0604030504040204" pitchFamily="34" charset="-120"/>
                <a:ea typeface="微軟正黑體" panose="020B0604030504040204" pitchFamily="34" charset="-120"/>
                <a:cs typeface="Times New Roman" pitchFamily="18" charset="0"/>
                <a:sym typeface="Symbol" pitchFamily="18" charset="2"/>
              </a:rPr>
              <a:t>-</a:t>
            </a:r>
            <a:r>
              <a:rPr lang="en-US" altLang="en-US" sz="2400" b="1" kern="0" smtClean="0">
                <a:latin typeface="微軟正黑體" panose="020B0604030504040204" pitchFamily="34" charset="-120"/>
                <a:ea typeface="微軟正黑體" panose="020B0604030504040204" pitchFamily="34" charset="-120"/>
                <a:cs typeface="Times New Roman" pitchFamily="18" charset="0"/>
              </a:rPr>
              <a:t>Ceiling on analgesic effects</a:t>
            </a:r>
            <a:r>
              <a:rPr lang="en-US" altLang="zh-TW" sz="2400" b="1" kern="0" smtClean="0">
                <a:latin typeface="微軟正黑體" panose="020B0604030504040204" pitchFamily="34" charset="-120"/>
                <a:ea typeface="微軟正黑體" panose="020B0604030504040204" pitchFamily="34" charset="-120"/>
                <a:cs typeface="Times New Roman" pitchFamily="18" charset="0"/>
                <a:sym typeface="Symbol" pitchFamily="18" charset="2"/>
              </a:rPr>
              <a:t> with Bell shaped dose response curve</a:t>
            </a:r>
            <a:endParaRPr lang="en-US" altLang="zh-TW" sz="2400" b="1" kern="0" smtClean="0">
              <a:latin typeface="微軟正黑體" panose="020B0604030504040204" pitchFamily="34" charset="-120"/>
              <a:ea typeface="微軟正黑體" panose="020B0604030504040204" pitchFamily="34" charset="-120"/>
              <a:cs typeface="Times New Roman" pitchFamily="18" charset="0"/>
            </a:endParaRPr>
          </a:p>
          <a:p>
            <a:pPr marL="185738" indent="-185738" eaLnBrk="1" hangingPunct="1">
              <a:spcBef>
                <a:spcPct val="0"/>
              </a:spcBef>
            </a:pPr>
            <a:r>
              <a:rPr lang="en-US" altLang="zh-TW" sz="2400" b="1" kern="0" smtClean="0">
                <a:solidFill>
                  <a:srgbClr val="990099"/>
                </a:solidFill>
                <a:latin typeface="微軟正黑體" panose="020B0604030504040204" pitchFamily="34" charset="-120"/>
                <a:ea typeface="微軟正黑體" panose="020B0604030504040204" pitchFamily="34" charset="-120"/>
                <a:cs typeface="Times New Roman" pitchFamily="18" charset="0"/>
              </a:rPr>
              <a:t>Low abuse potential-</a:t>
            </a:r>
            <a:r>
              <a:rPr lang="en-US" altLang="zh-TW" sz="2400" b="1" kern="0" smtClean="0">
                <a:latin typeface="微軟正黑體" panose="020B0604030504040204" pitchFamily="34" charset="-120"/>
                <a:ea typeface="微軟正黑體" panose="020B0604030504040204" pitchFamily="34" charset="-120"/>
                <a:cs typeface="Times New Roman" pitchFamily="18" charset="0"/>
              </a:rPr>
              <a:t>-</a:t>
            </a:r>
            <a:r>
              <a:rPr lang="en-US" altLang="en-US" sz="2400" kern="0" smtClean="0">
                <a:latin typeface="微軟正黑體" panose="020B0604030504040204" pitchFamily="34" charset="-120"/>
                <a:ea typeface="微軟正黑體" panose="020B0604030504040204" pitchFamily="34" charset="-120"/>
                <a:cs typeface="Times New Roman" pitchFamily="18" charset="0"/>
              </a:rPr>
              <a:t>Less/absent effects in µ-dependent addicts</a:t>
            </a:r>
            <a:endParaRPr lang="en-US" altLang="zh-TW" sz="2400" kern="0" smtClean="0">
              <a:latin typeface="微軟正黑體" panose="020B0604030504040204" pitchFamily="34" charset="-120"/>
              <a:ea typeface="微軟正黑體" panose="020B0604030504040204" pitchFamily="34" charset="-120"/>
              <a:cs typeface="Times New Roman" pitchFamily="18" charset="0"/>
            </a:endParaRPr>
          </a:p>
          <a:p>
            <a:pPr marL="185738" indent="-185738" eaLnBrk="1" hangingPunct="1">
              <a:spcBef>
                <a:spcPct val="0"/>
              </a:spcBef>
            </a:pPr>
            <a:r>
              <a:rPr lang="en-US" altLang="zh-TW" sz="2400" kern="0" smtClean="0">
                <a:solidFill>
                  <a:srgbClr val="0000FF"/>
                </a:solidFill>
                <a:latin typeface="微軟正黑體" panose="020B0604030504040204" pitchFamily="34" charset="-120"/>
                <a:ea typeface="微軟正黑體" panose="020B0604030504040204" pitchFamily="34" charset="-120"/>
                <a:cs typeface="Times New Roman" pitchFamily="18" charset="0"/>
              </a:rPr>
              <a:t>Low physical dependence</a:t>
            </a:r>
          </a:p>
          <a:p>
            <a:pPr marL="185738" indent="-185738" eaLnBrk="1" hangingPunct="1">
              <a:spcBef>
                <a:spcPct val="0"/>
              </a:spcBef>
            </a:pPr>
            <a:r>
              <a:rPr lang="en-US" altLang="en-US" sz="2400" kern="0" smtClean="0">
                <a:solidFill>
                  <a:srgbClr val="990099"/>
                </a:solidFill>
                <a:latin typeface="微軟正黑體" panose="020B0604030504040204" pitchFamily="34" charset="-120"/>
                <a:ea typeface="微軟正黑體" panose="020B0604030504040204" pitchFamily="34" charset="-120"/>
                <a:cs typeface="Times New Roman" pitchFamily="18" charset="0"/>
              </a:rPr>
              <a:t>Tolerable dose range</a:t>
            </a:r>
            <a:r>
              <a:rPr lang="en-US" altLang="en-US" sz="2400" kern="0" smtClean="0">
                <a:latin typeface="微軟正黑體" panose="020B0604030504040204" pitchFamily="34" charset="-120"/>
                <a:ea typeface="微軟正黑體" panose="020B0604030504040204" pitchFamily="34" charset="-120"/>
                <a:cs typeface="Times New Roman" pitchFamily="18" charset="0"/>
              </a:rPr>
              <a:t> (4 to 32 mg SL daily to every 3rd day) for addiction pharmacotherapy</a:t>
            </a:r>
            <a:endParaRPr lang="en-US" altLang="zh-TW" sz="2400" b="1" kern="0" smtClean="0">
              <a:latin typeface="微軟正黑體" panose="020B0604030504040204" pitchFamily="34" charset="-120"/>
              <a:ea typeface="微軟正黑體" panose="020B0604030504040204" pitchFamily="34" charset="-120"/>
              <a:cs typeface="Times New Roman" pitchFamily="18" charset="0"/>
            </a:endParaRPr>
          </a:p>
          <a:p>
            <a:pPr marL="185738" indent="-185738" eaLnBrk="1" hangingPunct="1">
              <a:spcBef>
                <a:spcPct val="0"/>
              </a:spcBef>
            </a:pPr>
            <a:r>
              <a:rPr lang="en-US" altLang="zh-TW" sz="2400" kern="0" smtClean="0">
                <a:solidFill>
                  <a:srgbClr val="0000FF"/>
                </a:solidFill>
                <a:latin typeface="微軟正黑體" panose="020B0604030504040204" pitchFamily="34" charset="-120"/>
                <a:ea typeface="微軟正黑體" panose="020B0604030504040204" pitchFamily="34" charset="-120"/>
                <a:cs typeface="Times New Roman" pitchFamily="18" charset="0"/>
              </a:rPr>
              <a:t>Long duration of action;</a:t>
            </a:r>
            <a:r>
              <a:rPr lang="zh-TW" altLang="en-US" sz="2400" kern="0" smtClean="0">
                <a:solidFill>
                  <a:srgbClr val="0000FF"/>
                </a:solidFill>
                <a:latin typeface="微軟正黑體" panose="020B0604030504040204" pitchFamily="34" charset="-120"/>
                <a:ea typeface="微軟正黑體" panose="020B0604030504040204" pitchFamily="34" charset="-120"/>
                <a:cs typeface="Times New Roman" pitchFamily="18" charset="0"/>
              </a:rPr>
              <a:t>起始作用較平順</a:t>
            </a:r>
            <a:r>
              <a:rPr lang="en-US" altLang="zh-TW" sz="2400" kern="0" smtClean="0">
                <a:solidFill>
                  <a:srgbClr val="0000FF"/>
                </a:solidFill>
                <a:latin typeface="微軟正黑體" panose="020B0604030504040204" pitchFamily="34" charset="-120"/>
                <a:ea typeface="微軟正黑體" panose="020B0604030504040204" pitchFamily="34" charset="-120"/>
                <a:cs typeface="Times New Roman" pitchFamily="18" charset="0"/>
              </a:rPr>
              <a:t>smooth onset</a:t>
            </a:r>
          </a:p>
          <a:p>
            <a:pPr marL="185738" indent="-185738" eaLnBrk="1" hangingPunct="1">
              <a:spcBef>
                <a:spcPct val="0"/>
              </a:spcBef>
            </a:pPr>
            <a:r>
              <a:rPr lang="en-US" altLang="zh-TW" sz="2400" kern="0" smtClean="0">
                <a:solidFill>
                  <a:srgbClr val="0000FF"/>
                </a:solidFill>
                <a:latin typeface="微軟正黑體" panose="020B0604030504040204" pitchFamily="34" charset="-120"/>
                <a:ea typeface="微軟正黑體" panose="020B0604030504040204" pitchFamily="34" charset="-120"/>
                <a:cs typeface="Times New Roman" pitchFamily="18" charset="0"/>
              </a:rPr>
              <a:t>Mild withdrawal syndrome</a:t>
            </a:r>
          </a:p>
          <a:p>
            <a:pPr marL="185738" indent="-185738" eaLnBrk="1" hangingPunct="1">
              <a:spcBef>
                <a:spcPct val="0"/>
              </a:spcBef>
            </a:pPr>
            <a:r>
              <a:rPr lang="zh-TW" altLang="en-US" sz="2400" b="1" kern="0" smtClean="0">
                <a:latin typeface="微軟正黑體" panose="020B0604030504040204" pitchFamily="34" charset="-120"/>
                <a:ea typeface="微軟正黑體" panose="020B0604030504040204" pitchFamily="34" charset="-120"/>
                <a:cs typeface="Times New Roman" pitchFamily="18" charset="0"/>
              </a:rPr>
              <a:t>可用於急性解毒或維持療法</a:t>
            </a:r>
          </a:p>
          <a:p>
            <a:pPr marL="185738" indent="-185738" eaLnBrk="1" hangingPunct="1">
              <a:spcBef>
                <a:spcPct val="0"/>
              </a:spcBef>
            </a:pPr>
            <a:r>
              <a:rPr kumimoji="0" lang="zh-TW" altLang="en-US" sz="2400" b="1" kern="0" smtClean="0">
                <a:solidFill>
                  <a:srgbClr val="990099"/>
                </a:solidFill>
                <a:latin typeface="微軟正黑體" panose="020B0604030504040204" pitchFamily="34" charset="-120"/>
                <a:ea typeface="微軟正黑體" panose="020B0604030504040204" pitchFamily="34" charset="-120"/>
                <a:cs typeface="Times New Roman" pitchFamily="18" charset="0"/>
              </a:rPr>
              <a:t>較低的標籤化</a:t>
            </a:r>
            <a:r>
              <a:rPr lang="en-US" altLang="zh-TW" sz="2400" kern="0" smtClean="0">
                <a:solidFill>
                  <a:srgbClr val="990099"/>
                </a:solidFill>
                <a:latin typeface="微軟正黑體" panose="020B0604030504040204" pitchFamily="34" charset="-120"/>
                <a:ea typeface="微軟正黑體" panose="020B0604030504040204" pitchFamily="34" charset="-120"/>
                <a:cs typeface="Times New Roman" pitchFamily="18" charset="0"/>
              </a:rPr>
              <a:t>Good name on the street</a:t>
            </a:r>
            <a:endParaRPr lang="en-US" altLang="zh-TW" sz="2400" kern="0" dirty="0" smtClean="0">
              <a:solidFill>
                <a:srgbClr val="990099"/>
              </a:solidFill>
              <a:latin typeface="微軟正黑體" panose="020B0604030504040204" pitchFamily="34" charset="-120"/>
              <a:ea typeface="微軟正黑體" panose="020B0604030504040204" pitchFamily="34" charset="-120"/>
              <a:cs typeface="Times New Roman" pitchFamily="18" charset="0"/>
            </a:endParaRPr>
          </a:p>
        </p:txBody>
      </p:sp>
      <p:sp>
        <p:nvSpPr>
          <p:cNvPr id="6" name="Text Box 4"/>
          <p:cNvSpPr txBox="1">
            <a:spLocks noChangeArrowheads="1"/>
          </p:cNvSpPr>
          <p:nvPr/>
        </p:nvSpPr>
        <p:spPr bwMode="auto">
          <a:xfrm>
            <a:off x="2555776" y="5935663"/>
            <a:ext cx="64801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eaLnBrk="0" hangingPunct="0">
              <a:spcBef>
                <a:spcPct val="20000"/>
              </a:spcBef>
              <a:buClr>
                <a:srgbClr val="800000"/>
              </a:buClr>
              <a:buFont typeface="Wingdings" pitchFamily="2" charset="2"/>
              <a:buBlip>
                <a:blip r:embed="rId5"/>
              </a:buBlip>
              <a:defRPr kumimoji="1" sz="3200">
                <a:solidFill>
                  <a:srgbClr val="008000"/>
                </a:solidFill>
                <a:latin typeface="Arial" charset="0"/>
                <a:ea typeface="標楷體" pitchFamily="65" charset="-120"/>
                <a:cs typeface="新細明體" pitchFamily="18" charset="-120"/>
              </a:defRPr>
            </a:lvl1pPr>
            <a:lvl2pPr marL="742950" indent="-285750" eaLnBrk="0" hangingPunct="0">
              <a:spcBef>
                <a:spcPct val="20000"/>
              </a:spcBef>
              <a:buBlip>
                <a:blip r:embed="rId6"/>
              </a:buBlip>
              <a:defRPr kumimoji="1" sz="2800">
                <a:solidFill>
                  <a:srgbClr val="800000"/>
                </a:solidFill>
                <a:latin typeface="Arial" charset="0"/>
                <a:ea typeface="標楷體" pitchFamily="65" charset="-120"/>
                <a:cs typeface="新細明體" pitchFamily="18" charset="-120"/>
              </a:defRPr>
            </a:lvl2pPr>
            <a:lvl3pPr marL="1143000" indent="-228600" eaLnBrk="0" hangingPunct="0">
              <a:spcBef>
                <a:spcPct val="20000"/>
              </a:spcBef>
              <a:buChar char="•"/>
              <a:defRPr kumimoji="1" sz="2400">
                <a:solidFill>
                  <a:schemeClr val="tx1"/>
                </a:solidFill>
                <a:latin typeface="Arial" charset="0"/>
                <a:ea typeface="標楷體" pitchFamily="65" charset="-120"/>
                <a:cs typeface="新細明體" pitchFamily="18" charset="-120"/>
              </a:defRPr>
            </a:lvl3pPr>
            <a:lvl4pPr marL="16002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4pPr>
            <a:lvl5pPr marL="20574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9pPr>
          </a:lstStyle>
          <a:p>
            <a:pPr algn="r" eaLnBrk="1" hangingPunct="1">
              <a:spcBef>
                <a:spcPct val="0"/>
              </a:spcBef>
              <a:buClrTx/>
              <a:buFontTx/>
              <a:buNone/>
            </a:pPr>
            <a:r>
              <a:rPr kumimoji="0" lang="en-US" altLang="zh-TW" sz="1800" b="1" dirty="0">
                <a:solidFill>
                  <a:srgbClr val="0000FF"/>
                </a:solidFill>
                <a:ea typeface="新細明體" pitchFamily="18" charset="-120"/>
              </a:rPr>
              <a:t>TIP Series # 40, SAMHSA, 2004</a:t>
            </a:r>
          </a:p>
          <a:p>
            <a:pPr algn="r" eaLnBrk="1" hangingPunct="1">
              <a:spcBef>
                <a:spcPct val="0"/>
              </a:spcBef>
              <a:buClrTx/>
              <a:buFontTx/>
              <a:buNone/>
            </a:pPr>
            <a:r>
              <a:rPr kumimoji="0" lang="en-US" altLang="zh-TW" sz="1800" b="1" dirty="0" err="1">
                <a:solidFill>
                  <a:srgbClr val="0000FF"/>
                </a:solidFill>
                <a:ea typeface="新細明體" pitchFamily="18" charset="-120"/>
              </a:rPr>
              <a:t>Mattick</a:t>
            </a:r>
            <a:r>
              <a:rPr kumimoji="0" lang="en-US" altLang="zh-TW" sz="1800" b="1" dirty="0">
                <a:solidFill>
                  <a:srgbClr val="0000FF"/>
                </a:solidFill>
                <a:ea typeface="新細明體" pitchFamily="18" charset="-120"/>
              </a:rPr>
              <a:t> RP, Cochrane Database Systemic Review 2004</a:t>
            </a:r>
          </a:p>
          <a:p>
            <a:pPr algn="r" eaLnBrk="1" hangingPunct="1">
              <a:spcBef>
                <a:spcPct val="0"/>
              </a:spcBef>
              <a:buClrTx/>
              <a:buFontTx/>
              <a:buNone/>
            </a:pPr>
            <a:r>
              <a:rPr kumimoji="0" lang="en-US" altLang="zh-TW" sz="1800" b="1" dirty="0" err="1">
                <a:solidFill>
                  <a:srgbClr val="0000FF"/>
                </a:solidFill>
                <a:ea typeface="新細明體" pitchFamily="18" charset="-120"/>
              </a:rPr>
              <a:t>Mattick</a:t>
            </a:r>
            <a:r>
              <a:rPr kumimoji="0" lang="en-US" altLang="zh-TW" sz="1800" b="1" dirty="0">
                <a:solidFill>
                  <a:srgbClr val="0000FF"/>
                </a:solidFill>
                <a:ea typeface="新細明體" pitchFamily="18" charset="-120"/>
              </a:rPr>
              <a:t> RP et al, Addiction 2003</a:t>
            </a:r>
          </a:p>
        </p:txBody>
      </p:sp>
    </p:spTree>
    <p:custDataLst>
      <p:tags r:id="rId1"/>
    </p:custDataLst>
    <p:extLst>
      <p:ext uri="{BB962C8B-B14F-4D97-AF65-F5344CB8AC3E}">
        <p14:creationId xmlns:p14="http://schemas.microsoft.com/office/powerpoint/2010/main" val="35639266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4"/>
          <p:cNvSpPr>
            <a:spLocks noGrp="1"/>
          </p:cNvSpPr>
          <p:nvPr>
            <p:ph type="title" idx="4294967295"/>
          </p:nvPr>
        </p:nvSpPr>
        <p:spPr>
          <a:xfrm>
            <a:off x="2051720" y="297464"/>
            <a:ext cx="5176417"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spc="300" dirty="0" err="1">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a:t>
            </a:r>
            <a:r>
              <a:rPr lang="zh-TW"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的缺點</a:t>
            </a:r>
            <a:endPar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3" name="文字版面配置區 5"/>
          <p:cNvSpPr txBox="1">
            <a:spLocks/>
          </p:cNvSpPr>
          <p:nvPr/>
        </p:nvSpPr>
        <p:spPr bwMode="auto">
          <a:xfrm>
            <a:off x="457200" y="1628775"/>
            <a:ext cx="8229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Blip>
                <a:blip r:embed="rId5"/>
              </a:buBlip>
              <a:defRPr kumimoji="1" sz="3200">
                <a:solidFill>
                  <a:srgbClr val="008000"/>
                </a:solidFill>
                <a:latin typeface="+mn-lt"/>
                <a:ea typeface="+mn-ea"/>
                <a:cs typeface="+mn-cs"/>
              </a:defRPr>
            </a:lvl1pPr>
            <a:lvl2pPr marL="742950" indent="-285750" algn="l" rtl="0" eaLnBrk="0" fontAlgn="base" hangingPunct="0">
              <a:spcBef>
                <a:spcPct val="20000"/>
              </a:spcBef>
              <a:spcAft>
                <a:spcPct val="0"/>
              </a:spcAft>
              <a:buBlip>
                <a:blip r:embed="rId6"/>
              </a:buBlip>
              <a:defRPr kumimoji="1" sz="2800">
                <a:solidFill>
                  <a:srgbClr val="800000"/>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a:lstStyle>
          <a:p>
            <a:pPr>
              <a:lnSpc>
                <a:spcPct val="120000"/>
              </a:lnSpc>
              <a:spcBef>
                <a:spcPct val="5000"/>
              </a:spcBef>
              <a:buClr>
                <a:srgbClr val="CC0099"/>
              </a:buClr>
              <a:buFont typeface="Wingdings" pitchFamily="2" charset="2"/>
              <a:buChar char="l"/>
            </a:pPr>
            <a:r>
              <a:rPr lang="zh-TW" altLang="en-US" sz="2400" b="1" kern="1200" smtClean="0">
                <a:solidFill>
                  <a:srgbClr val="0070C0"/>
                </a:solidFill>
                <a:latin typeface="微軟正黑體" panose="020B0604030504040204" pitchFamily="34" charset="-120"/>
                <a:ea typeface="微軟正黑體" panose="020B0604030504040204" pitchFamily="34" charset="-120"/>
              </a:rPr>
              <a:t>可能被濫用</a:t>
            </a:r>
          </a:p>
          <a:p>
            <a:pPr lvl="1"/>
            <a:r>
              <a:rPr lang="zh-TW" altLang="en-US" sz="2400" b="1" kern="0" smtClean="0">
                <a:latin typeface="微軟正黑體" panose="020B0604030504040204" pitchFamily="34" charset="-120"/>
                <a:ea typeface="微軟正黑體" panose="020B0604030504040204" pitchFamily="34" charset="-120"/>
              </a:rPr>
              <a:t>在歐洲、澳洲、新西蘭</a:t>
            </a:r>
            <a:r>
              <a:rPr lang="zh-TW" altLang="en-US" sz="2400" b="1" kern="0" smtClean="0">
                <a:latin typeface="微軟正黑體"/>
                <a:ea typeface="微軟正黑體"/>
              </a:rPr>
              <a:t>，</a:t>
            </a:r>
            <a:r>
              <a:rPr lang="zh-TW" altLang="en-US" sz="2400" b="1" kern="0" smtClean="0">
                <a:latin typeface="微軟正黑體" panose="020B0604030504040204" pitchFamily="34" charset="-120"/>
                <a:ea typeface="微軟正黑體" panose="020B0604030504040204" pitchFamily="34" charset="-120"/>
              </a:rPr>
              <a:t>都有被濫用之報告。</a:t>
            </a:r>
            <a:endParaRPr lang="en-US" altLang="zh-TW" sz="2400" b="1" kern="0" smtClean="0">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Font typeface="Wingdings" pitchFamily="2" charset="2"/>
              <a:buChar char="l"/>
            </a:pPr>
            <a:r>
              <a:rPr lang="zh-TW" altLang="en-US" sz="2400" b="1" kern="1200" smtClean="0">
                <a:solidFill>
                  <a:srgbClr val="0070C0"/>
                </a:solidFill>
                <a:latin typeface="微軟正黑體" panose="020B0604030504040204" pitchFamily="34" charset="-120"/>
                <a:ea typeface="微軟正黑體" panose="020B0604030504040204" pitchFamily="34" charset="-120"/>
              </a:rPr>
              <a:t>只是</a:t>
            </a:r>
            <a:r>
              <a:rPr lang="en-US" altLang="en-US" sz="2400" b="1" kern="1200" smtClean="0">
                <a:solidFill>
                  <a:srgbClr val="0070C0"/>
                </a:solidFill>
                <a:latin typeface="微軟正黑體" panose="020B0604030504040204" pitchFamily="34" charset="-120"/>
                <a:ea typeface="微軟正黑體" panose="020B0604030504040204" pitchFamily="34" charset="-120"/>
              </a:rPr>
              <a:t>partial agonist</a:t>
            </a:r>
          </a:p>
          <a:p>
            <a:pPr lvl="1"/>
            <a:r>
              <a:rPr lang="zh-TW" altLang="en-US" sz="2400" b="1" kern="0" smtClean="0">
                <a:latin typeface="微軟正黑體" panose="020B0604030504040204" pitchFamily="34" charset="-120"/>
                <a:ea typeface="微軟正黑體" panose="020B0604030504040204" pitchFamily="34" charset="-120"/>
              </a:rPr>
              <a:t>對於成癮程度較高</a:t>
            </a:r>
            <a:r>
              <a:rPr lang="zh-TW" altLang="en-US" sz="2400" b="1" kern="0" smtClean="0">
                <a:latin typeface="微軟正黑體"/>
                <a:ea typeface="微軟正黑體"/>
              </a:rPr>
              <a:t>，</a:t>
            </a:r>
            <a:r>
              <a:rPr lang="zh-TW" altLang="en-US" sz="2400" b="1" kern="0" smtClean="0">
                <a:latin typeface="微軟正黑體" panose="020B0604030504040204" pitchFamily="34" charset="-120"/>
                <a:ea typeface="微軟正黑體" panose="020B0604030504040204" pitchFamily="34" charset="-120"/>
              </a:rPr>
              <a:t>或使用鴉片類藥物劑量較高的成癮者，效果較有限。</a:t>
            </a:r>
            <a:endParaRPr lang="en-US" altLang="en-US" sz="2400" b="1" kern="0" smtClean="0">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Font typeface="Wingdings" pitchFamily="2" charset="2"/>
              <a:buChar char="l"/>
            </a:pPr>
            <a:r>
              <a:rPr lang="zh-TW" altLang="en-US" sz="2400" b="1" kern="1200" smtClean="0">
                <a:solidFill>
                  <a:srgbClr val="0070C0"/>
                </a:solidFill>
                <a:latin typeface="微軟正黑體" panose="020B0604030504040204" pitchFamily="34" charset="-120"/>
                <a:ea typeface="微軟正黑體" panose="020B0604030504040204" pitchFamily="34" charset="-120"/>
              </a:rPr>
              <a:t>口服吸收與利用率不佳</a:t>
            </a:r>
          </a:p>
          <a:p>
            <a:pPr lvl="1"/>
            <a:r>
              <a:rPr lang="zh-TW" altLang="en-US" sz="2400" b="1" kern="0" smtClean="0">
                <a:latin typeface="微軟正黑體" panose="020B0604030504040204" pitchFamily="34" charset="-120"/>
                <a:ea typeface="微軟正黑體" panose="020B0604030504040204" pitchFamily="34" charset="-120"/>
              </a:rPr>
              <a:t>舌下給藥</a:t>
            </a:r>
            <a:r>
              <a:rPr lang="zh-TW" altLang="en-US" sz="2400" b="1" kern="0" smtClean="0">
                <a:latin typeface="微軟正黑體"/>
                <a:ea typeface="微軟正黑體"/>
              </a:rPr>
              <a:t>，</a:t>
            </a:r>
            <a:r>
              <a:rPr lang="zh-TW" altLang="en-US" sz="2400" b="1" kern="0" smtClean="0">
                <a:latin typeface="微軟正黑體" panose="020B0604030504040204" pitchFamily="34" charset="-120"/>
                <a:ea typeface="微軟正黑體" panose="020B0604030504040204" pitchFamily="34" charset="-120"/>
              </a:rPr>
              <a:t>需要較長的觀察與等待時間。</a:t>
            </a:r>
            <a:endParaRPr lang="zh-TW" altLang="en-US" sz="2400" b="1" kern="0" dirty="0">
              <a:latin typeface="微軟正黑體" panose="020B0604030504040204" pitchFamily="34" charset="-120"/>
              <a:ea typeface="微軟正黑體" panose="020B0604030504040204" pitchFamily="34" charset="-120"/>
            </a:endParaRPr>
          </a:p>
        </p:txBody>
      </p:sp>
    </p:spTree>
    <p:custDataLst>
      <p:tags r:id="rId1"/>
    </p:custDataLst>
    <p:extLst>
      <p:ext uri="{BB962C8B-B14F-4D97-AF65-F5344CB8AC3E}">
        <p14:creationId xmlns:p14="http://schemas.microsoft.com/office/powerpoint/2010/main" val="3942876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33079" y="188640"/>
            <a:ext cx="8566769"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a:t>
            </a: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Naloxone</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合併的原理</a:t>
            </a:r>
            <a:endParaRPr lang="en-US"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29699" name="Rectangle 3"/>
          <p:cNvSpPr>
            <a:spLocks noGrp="1" noChangeArrowheads="1"/>
          </p:cNvSpPr>
          <p:nvPr>
            <p:ph type="body" idx="4294967295"/>
          </p:nvPr>
        </p:nvSpPr>
        <p:spPr>
          <a:xfrm>
            <a:off x="395288" y="1484784"/>
            <a:ext cx="8497887" cy="5184304"/>
          </a:xfrm>
        </p:spPr>
        <p:txBody>
          <a:bodyPr/>
          <a:lstStyle/>
          <a:p>
            <a:pPr>
              <a:lnSpc>
                <a:spcPct val="120000"/>
              </a:lnSpc>
              <a:spcBef>
                <a:spcPct val="5000"/>
              </a:spcBef>
              <a:buClr>
                <a:srgbClr val="CC0099"/>
              </a:buClr>
              <a:buFont typeface="Wingdings" pitchFamily="2" charset="2"/>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舌下給藥</a:t>
            </a:r>
          </a:p>
          <a:p>
            <a:pPr marL="630238" lvl="1" indent="-268288" eaLnBrk="1" hangingPunct="1">
              <a:spcBef>
                <a:spcPct val="0"/>
              </a:spcBef>
            </a:pPr>
            <a:r>
              <a:rPr lang="zh-TW" altLang="en-US" sz="2400" b="1" dirty="0">
                <a:latin typeface="微軟正黑體" panose="020B0604030504040204" pitchFamily="34" charset="-120"/>
                <a:ea typeface="微軟正黑體" panose="020B0604030504040204" pitchFamily="34" charset="-120"/>
              </a:rPr>
              <a:t>丁基原啡因</a:t>
            </a:r>
            <a:r>
              <a:rPr lang="en-US" altLang="en-US" sz="2400" b="1" dirty="0">
                <a:latin typeface="微軟正黑體" panose="020B0604030504040204" pitchFamily="34" charset="-120"/>
                <a:ea typeface="微軟正黑體" panose="020B0604030504040204" pitchFamily="34" charset="-120"/>
              </a:rPr>
              <a:t>Buprenorphine</a:t>
            </a:r>
            <a:r>
              <a:rPr lang="zh-TW" altLang="en-US" sz="2400" b="1" dirty="0">
                <a:latin typeface="微軟正黑體" panose="020B0604030504040204" pitchFamily="34" charset="-120"/>
                <a:ea typeface="微軟正黑體" panose="020B0604030504040204" pitchFamily="34" charset="-120"/>
              </a:rPr>
              <a:t>可以吸收較好</a:t>
            </a:r>
          </a:p>
          <a:p>
            <a:pPr marL="630238" lvl="1" indent="-268288" eaLnBrk="1" hangingPunct="1">
              <a:spcBef>
                <a:spcPct val="0"/>
              </a:spcBef>
            </a:pPr>
            <a:r>
              <a:rPr lang="zh-TW" altLang="en-US" sz="2400" b="1" dirty="0">
                <a:latin typeface="微軟正黑體" panose="020B0604030504040204" pitchFamily="34" charset="-120"/>
                <a:ea typeface="微軟正黑體" panose="020B0604030504040204" pitchFamily="34" charset="-120"/>
              </a:rPr>
              <a:t>那囉克松</a:t>
            </a:r>
            <a:r>
              <a:rPr lang="en-US" altLang="en-US" sz="2400" b="1" dirty="0" smtClean="0">
                <a:latin typeface="微軟正黑體" panose="020B0604030504040204" pitchFamily="34" charset="-120"/>
                <a:ea typeface="微軟正黑體" panose="020B0604030504040204" pitchFamily="34" charset="-120"/>
              </a:rPr>
              <a:t>Naloxone</a:t>
            </a:r>
            <a:r>
              <a:rPr lang="zh-TW" altLang="en-US" sz="2400" b="1" dirty="0">
                <a:latin typeface="微軟正黑體" panose="020B0604030504040204" pitchFamily="34" charset="-120"/>
                <a:ea typeface="微軟正黑體" panose="020B0604030504040204" pitchFamily="34" charset="-120"/>
              </a:rPr>
              <a:t>吸收量極少</a:t>
            </a:r>
            <a:endParaRPr lang="en-US" altLang="en-US" sz="2400" b="1" dirty="0">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Font typeface="Wingdings" pitchFamily="2" charset="2"/>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如果注射使用？</a:t>
            </a:r>
          </a:p>
          <a:p>
            <a:pPr marL="630238" lvl="1" indent="-268288" eaLnBrk="1" hangingPunct="1">
              <a:spcBef>
                <a:spcPct val="0"/>
              </a:spcBef>
            </a:pPr>
            <a:r>
              <a:rPr lang="zh-TW" altLang="en-US" sz="2400" b="1" dirty="0">
                <a:latin typeface="微軟正黑體" panose="020B0604030504040204" pitchFamily="34" charset="-120"/>
                <a:ea typeface="微軟正黑體" panose="020B0604030504040204" pitchFamily="34" charset="-120"/>
              </a:rPr>
              <a:t>那囉克松</a:t>
            </a:r>
            <a:r>
              <a:rPr lang="en-US" altLang="en-US" sz="2400" b="1" dirty="0" smtClean="0">
                <a:latin typeface="微軟正黑體" panose="020B0604030504040204" pitchFamily="34" charset="-120"/>
                <a:ea typeface="微軟正黑體" panose="020B0604030504040204" pitchFamily="34" charset="-120"/>
              </a:rPr>
              <a:t>Naloxone</a:t>
            </a:r>
            <a:r>
              <a:rPr lang="en-US" altLang="zh-TW" sz="2400" b="1" dirty="0" smtClean="0">
                <a:latin typeface="微軟正黑體" panose="020B0604030504040204" pitchFamily="34" charset="-120"/>
                <a:ea typeface="微軟正黑體" panose="020B0604030504040204" pitchFamily="34" charset="-120"/>
              </a:rPr>
              <a:t> </a:t>
            </a:r>
            <a:r>
              <a:rPr lang="en-US" altLang="en-US" sz="2400" b="1" dirty="0">
                <a:latin typeface="微軟正黑體" panose="020B0604030504040204" pitchFamily="34" charset="-120"/>
                <a:ea typeface="微軟正黑體" panose="020B0604030504040204" pitchFamily="34" charset="-120"/>
              </a:rPr>
              <a:t>100%</a:t>
            </a:r>
            <a:r>
              <a:rPr lang="zh-TW" altLang="en-US" sz="2400" b="1" dirty="0">
                <a:latin typeface="微軟正黑體" panose="020B0604030504040204" pitchFamily="34" charset="-120"/>
                <a:ea typeface="微軟正黑體" panose="020B0604030504040204" pitchFamily="34" charset="-120"/>
              </a:rPr>
              <a:t>吸收與作用</a:t>
            </a:r>
          </a:p>
          <a:p>
            <a:pPr marL="630238" lvl="1" indent="-268288" eaLnBrk="1" hangingPunct="1">
              <a:spcBef>
                <a:spcPct val="0"/>
              </a:spcBef>
            </a:pPr>
            <a:r>
              <a:rPr lang="zh-TW" altLang="en-US" sz="2400" b="1" dirty="0">
                <a:latin typeface="微軟正黑體" panose="020B0604030504040204" pitchFamily="34" charset="-120"/>
                <a:ea typeface="微軟正黑體" panose="020B0604030504040204" pitchFamily="34" charset="-120"/>
              </a:rPr>
              <a:t>激發鴉片類戒斷症狀</a:t>
            </a:r>
          </a:p>
          <a:p>
            <a:pPr>
              <a:lnSpc>
                <a:spcPct val="120000"/>
              </a:lnSpc>
              <a:spcBef>
                <a:spcPct val="5000"/>
              </a:spcBef>
              <a:buClr>
                <a:srgbClr val="CC0099"/>
              </a:buClr>
              <a:buFont typeface="Wingdings" pitchFamily="2" charset="2"/>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如果流用</a:t>
            </a:r>
            <a:r>
              <a:rPr lang="en-US" altLang="en-US" sz="2400" b="1" kern="1200" dirty="0">
                <a:solidFill>
                  <a:srgbClr val="0070C0"/>
                </a:solidFill>
                <a:latin typeface="微軟正黑體" panose="020B0604030504040204" pitchFamily="34" charset="-120"/>
                <a:ea typeface="微軟正黑體" panose="020B0604030504040204" pitchFamily="34" charset="-120"/>
              </a:rPr>
              <a:t>？</a:t>
            </a:r>
            <a:endParaRPr lang="en-US" altLang="zh-TW" sz="2400" b="1" kern="1200" dirty="0">
              <a:solidFill>
                <a:srgbClr val="0070C0"/>
              </a:solidFill>
              <a:latin typeface="微軟正黑體" panose="020B0604030504040204" pitchFamily="34" charset="-120"/>
              <a:ea typeface="微軟正黑體" panose="020B0604030504040204" pitchFamily="34" charset="-120"/>
            </a:endParaRPr>
          </a:p>
          <a:p>
            <a:pPr marL="630238" lvl="1" indent="-268288" eaLnBrk="1" hangingPunct="1">
              <a:spcBef>
                <a:spcPct val="0"/>
              </a:spcBef>
            </a:pPr>
            <a:r>
              <a:rPr lang="zh-TW" altLang="en-US" sz="2400" b="1" dirty="0">
                <a:latin typeface="微軟正黑體" panose="020B0604030504040204" pitchFamily="34" charset="-120"/>
                <a:ea typeface="微軟正黑體" panose="020B0604030504040204" pitchFamily="34" charset="-120"/>
              </a:rPr>
              <a:t>黑市購買此藥缺乏欣快感</a:t>
            </a:r>
            <a:endParaRPr lang="en-US" altLang="en-US" sz="2400" b="1" dirty="0">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Font typeface="Wingdings" pitchFamily="2" charset="2"/>
              <a:buChar char="l"/>
            </a:pPr>
            <a:r>
              <a:rPr lang="zh-TW" altLang="en-US" sz="2400" b="1" kern="1200" dirty="0" smtClean="0">
                <a:solidFill>
                  <a:srgbClr val="0070C0"/>
                </a:solidFill>
                <a:latin typeface="微軟正黑體" panose="020B0604030504040204" pitchFamily="34" charset="-120"/>
                <a:ea typeface="微軟正黑體" panose="020B0604030504040204" pitchFamily="34" charset="-120"/>
              </a:rPr>
              <a:t>錠</a:t>
            </a:r>
            <a:r>
              <a:rPr lang="zh-TW" altLang="en-US" sz="2400" b="1" kern="1200" dirty="0">
                <a:solidFill>
                  <a:srgbClr val="0070C0"/>
                </a:solidFill>
                <a:latin typeface="微軟正黑體" panose="020B0604030504040204" pitchFamily="34" charset="-120"/>
                <a:ea typeface="微軟正黑體" panose="020B0604030504040204" pitchFamily="34" charset="-120"/>
              </a:rPr>
              <a:t>劑的好處</a:t>
            </a:r>
          </a:p>
          <a:p>
            <a:pPr marL="630238" lvl="1" indent="-268288" eaLnBrk="1" hangingPunct="1">
              <a:spcBef>
                <a:spcPct val="0"/>
              </a:spcBef>
            </a:pPr>
            <a:r>
              <a:rPr lang="zh-TW" altLang="en-US" sz="2400" b="1" dirty="0">
                <a:latin typeface="微軟正黑體" panose="020B0604030504040204" pitchFamily="34" charset="-120"/>
                <a:ea typeface="微軟正黑體" panose="020B0604030504040204" pitchFamily="34" charset="-120"/>
              </a:rPr>
              <a:t>錠劑較好確定劑量</a:t>
            </a:r>
            <a:r>
              <a:rPr lang="en-US" altLang="zh-TW" sz="2400" b="1" dirty="0">
                <a:latin typeface="微軟正黑體" panose="020B0604030504040204" pitchFamily="34" charset="-120"/>
                <a:ea typeface="微軟正黑體" panose="020B0604030504040204" pitchFamily="34" charset="-120"/>
              </a:rPr>
              <a:t>(</a:t>
            </a:r>
            <a:r>
              <a:rPr lang="en-US" altLang="en-US" sz="2400" b="1" dirty="0">
                <a:latin typeface="微軟正黑體" panose="020B0604030504040204" pitchFamily="34" charset="-120"/>
                <a:ea typeface="微軟正黑體" panose="020B0604030504040204" pitchFamily="34" charset="-120"/>
              </a:rPr>
              <a:t>Tablets are much easier than liquids to dose).</a:t>
            </a:r>
            <a:endParaRPr lang="zh-TW" altLang="en-US" sz="2400" b="1" dirty="0">
              <a:latin typeface="微軟正黑體" panose="020B0604030504040204" pitchFamily="34" charset="-120"/>
              <a:ea typeface="微軟正黑體" panose="020B0604030504040204" pitchFamily="34" charset="-120"/>
            </a:endParaRPr>
          </a:p>
          <a:p>
            <a:pPr marL="630238" lvl="1" indent="-268288" eaLnBrk="1" hangingPunct="1">
              <a:spcBef>
                <a:spcPct val="0"/>
              </a:spcBef>
            </a:pPr>
            <a:r>
              <a:rPr lang="zh-TW" altLang="en-US" sz="2400" b="1" dirty="0">
                <a:latin typeface="微軟正黑體" panose="020B0604030504040204" pitchFamily="34" charset="-120"/>
                <a:ea typeface="微軟正黑體" panose="020B0604030504040204" pitchFamily="34" charset="-120"/>
              </a:rPr>
              <a:t>方便運送</a:t>
            </a:r>
            <a:r>
              <a:rPr lang="en-US" altLang="zh-TW" sz="2400" b="1" dirty="0">
                <a:latin typeface="微軟正黑體" panose="020B0604030504040204" pitchFamily="34" charset="-120"/>
                <a:ea typeface="微軟正黑體" panose="020B0604030504040204" pitchFamily="34" charset="-120"/>
              </a:rPr>
              <a:t>(</a:t>
            </a:r>
            <a:r>
              <a:rPr lang="en-US" altLang="en-US" sz="2400" b="1" dirty="0">
                <a:latin typeface="微軟正黑體" panose="020B0604030504040204" pitchFamily="34" charset="-120"/>
                <a:ea typeface="微軟正黑體" panose="020B0604030504040204" pitchFamily="34" charset="-120"/>
              </a:rPr>
              <a:t>Better tablets improve drug delivery</a:t>
            </a:r>
            <a:r>
              <a:rPr lang="en-US" altLang="en-US" sz="2400" b="1" dirty="0" smtClean="0">
                <a:latin typeface="微軟正黑體" panose="020B0604030504040204" pitchFamily="34" charset="-120"/>
                <a:ea typeface="微軟正黑體" panose="020B0604030504040204" pitchFamily="34" charset="-120"/>
              </a:rPr>
              <a:t>)</a:t>
            </a:r>
            <a:endParaRPr lang="en-US" altLang="en-US" sz="2400" b="1" dirty="0">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fade">
                                      <p:cBhvr>
                                        <p:cTn id="18" dur="500"/>
                                        <p:tgtEl>
                                          <p:spTgt spid="2969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Effect transition="in" filter="fade">
                                      <p:cBhvr>
                                        <p:cTn id="21" dur="500"/>
                                        <p:tgtEl>
                                          <p:spTgt spid="2969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fade">
                                      <p:cBhvr>
                                        <p:cTn id="24" dur="500"/>
                                        <p:tgtEl>
                                          <p:spTgt spid="2969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699">
                                            <p:txEl>
                                              <p:pRg st="6" end="6"/>
                                            </p:txEl>
                                          </p:spTgt>
                                        </p:tgtEl>
                                        <p:attrNameLst>
                                          <p:attrName>style.visibility</p:attrName>
                                        </p:attrNameLst>
                                      </p:cBhvr>
                                      <p:to>
                                        <p:strVal val="visible"/>
                                      </p:to>
                                    </p:set>
                                    <p:animEffect transition="in" filter="fade">
                                      <p:cBhvr>
                                        <p:cTn id="29" dur="500"/>
                                        <p:tgtEl>
                                          <p:spTgt spid="2969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699">
                                            <p:txEl>
                                              <p:pRg st="7" end="7"/>
                                            </p:txEl>
                                          </p:spTgt>
                                        </p:tgtEl>
                                        <p:attrNameLst>
                                          <p:attrName>style.visibility</p:attrName>
                                        </p:attrNameLst>
                                      </p:cBhvr>
                                      <p:to>
                                        <p:strVal val="visible"/>
                                      </p:to>
                                    </p:set>
                                    <p:animEffect transition="in" filter="fade">
                                      <p:cBhvr>
                                        <p:cTn id="32" dur="500"/>
                                        <p:tgtEl>
                                          <p:spTgt spid="2969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9">
                                            <p:txEl>
                                              <p:pRg st="8" end="8"/>
                                            </p:txEl>
                                          </p:spTgt>
                                        </p:tgtEl>
                                        <p:attrNameLst>
                                          <p:attrName>style.visibility</p:attrName>
                                        </p:attrNameLst>
                                      </p:cBhvr>
                                      <p:to>
                                        <p:strVal val="visible"/>
                                      </p:to>
                                    </p:set>
                                    <p:animEffect transition="in" filter="fade">
                                      <p:cBhvr>
                                        <p:cTn id="37" dur="500"/>
                                        <p:tgtEl>
                                          <p:spTgt spid="29699">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699">
                                            <p:txEl>
                                              <p:pRg st="9" end="9"/>
                                            </p:txEl>
                                          </p:spTgt>
                                        </p:tgtEl>
                                        <p:attrNameLst>
                                          <p:attrName>style.visibility</p:attrName>
                                        </p:attrNameLst>
                                      </p:cBhvr>
                                      <p:to>
                                        <p:strVal val="visible"/>
                                      </p:to>
                                    </p:set>
                                    <p:animEffect transition="in" filter="fade">
                                      <p:cBhvr>
                                        <p:cTn id="40" dur="500"/>
                                        <p:tgtEl>
                                          <p:spTgt spid="29699">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699">
                                            <p:txEl>
                                              <p:pRg st="10" end="10"/>
                                            </p:txEl>
                                          </p:spTgt>
                                        </p:tgtEl>
                                        <p:attrNameLst>
                                          <p:attrName>style.visibility</p:attrName>
                                        </p:attrNameLst>
                                      </p:cBhvr>
                                      <p:to>
                                        <p:strVal val="visible"/>
                                      </p:to>
                                    </p:set>
                                    <p:animEffect transition="in" filter="fade">
                                      <p:cBhvr>
                                        <p:cTn id="43" dur="500"/>
                                        <p:tgtEl>
                                          <p:spTgt spid="296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7013" y="6581775"/>
            <a:ext cx="861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spcBef>
                <a:spcPct val="50000"/>
              </a:spcBef>
            </a:pPr>
            <a:endParaRPr kumimoji="0" lang="zh-TW" altLang="en-US" sz="1200">
              <a:solidFill>
                <a:srgbClr val="FFFF00"/>
              </a:solidFill>
            </a:endParaRPr>
          </a:p>
        </p:txBody>
      </p:sp>
      <p:sp>
        <p:nvSpPr>
          <p:cNvPr id="30723" name="Rectangle 3"/>
          <p:cNvSpPr>
            <a:spLocks noChangeArrowheads="1"/>
          </p:cNvSpPr>
          <p:nvPr/>
        </p:nvSpPr>
        <p:spPr bwMode="auto">
          <a:xfrm>
            <a:off x="1187450" y="1341438"/>
            <a:ext cx="6829425" cy="1358900"/>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0724" name="Rectangle 4"/>
          <p:cNvSpPr>
            <a:spLocks noChangeArrowheads="1"/>
          </p:cNvSpPr>
          <p:nvPr/>
        </p:nvSpPr>
        <p:spPr bwMode="auto">
          <a:xfrm>
            <a:off x="1190625" y="2673350"/>
            <a:ext cx="6829425" cy="1206500"/>
          </a:xfrm>
          <a:prstGeom prst="rect">
            <a:avLst/>
          </a:prstGeom>
          <a:solidFill>
            <a:schemeClr val="folHlink">
              <a:alpha val="50195"/>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0725" name="Rectangle 5"/>
          <p:cNvSpPr>
            <a:spLocks noChangeArrowheads="1"/>
          </p:cNvSpPr>
          <p:nvPr/>
        </p:nvSpPr>
        <p:spPr bwMode="auto">
          <a:xfrm>
            <a:off x="1190625" y="3892550"/>
            <a:ext cx="6829425" cy="1282700"/>
          </a:xfrm>
          <a:prstGeom prst="rect">
            <a:avLst/>
          </a:prstGeom>
          <a:solidFill>
            <a:srgbClr val="FFCCFF">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endParaRPr kumimoji="0" lang="zh-TW" altLang="en-US" sz="2400">
              <a:latin typeface="Times New Roman" pitchFamily="18" charset="0"/>
            </a:endParaRPr>
          </a:p>
        </p:txBody>
      </p:sp>
      <p:sp>
        <p:nvSpPr>
          <p:cNvPr id="30726" name="Rectangle 6"/>
          <p:cNvSpPr>
            <a:spLocks noChangeArrowheads="1"/>
          </p:cNvSpPr>
          <p:nvPr/>
        </p:nvSpPr>
        <p:spPr bwMode="auto">
          <a:xfrm rot="-5400000">
            <a:off x="-773112" y="3159125"/>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spcBef>
                <a:spcPct val="50000"/>
              </a:spcBef>
            </a:pPr>
            <a:r>
              <a:rPr kumimoji="0" lang="en-US" altLang="zh-TW" sz="2400" b="1">
                <a:solidFill>
                  <a:srgbClr val="990099"/>
                </a:solidFill>
              </a:rPr>
              <a:t>Dose Response</a:t>
            </a:r>
          </a:p>
        </p:txBody>
      </p:sp>
      <p:sp>
        <p:nvSpPr>
          <p:cNvPr id="30727" name="Rectangle 7"/>
          <p:cNvSpPr>
            <a:spLocks noChangeArrowheads="1"/>
          </p:cNvSpPr>
          <p:nvPr/>
        </p:nvSpPr>
        <p:spPr bwMode="auto">
          <a:xfrm>
            <a:off x="2268538" y="5257800"/>
            <a:ext cx="392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spcBef>
                <a:spcPct val="50000"/>
              </a:spcBef>
            </a:pPr>
            <a:r>
              <a:rPr kumimoji="0" lang="en-US" altLang="zh-TW" sz="2400" b="1">
                <a:solidFill>
                  <a:srgbClr val="990099"/>
                </a:solidFill>
              </a:rPr>
              <a:t>Time</a:t>
            </a:r>
          </a:p>
        </p:txBody>
      </p:sp>
      <p:sp>
        <p:nvSpPr>
          <p:cNvPr id="30728" name="Line 8"/>
          <p:cNvSpPr>
            <a:spLocks noChangeShapeType="1"/>
          </p:cNvSpPr>
          <p:nvPr/>
        </p:nvSpPr>
        <p:spPr bwMode="auto">
          <a:xfrm flipH="1">
            <a:off x="611186" y="1557338"/>
            <a:ext cx="0" cy="3544887"/>
          </a:xfrm>
          <a:prstGeom prst="line">
            <a:avLst/>
          </a:prstGeom>
          <a:noFill/>
          <a:ln w="57150">
            <a:solidFill>
              <a:srgbClr val="0000FF"/>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29" name="Line 9"/>
          <p:cNvSpPr>
            <a:spLocks noChangeShapeType="1"/>
          </p:cNvSpPr>
          <p:nvPr/>
        </p:nvSpPr>
        <p:spPr bwMode="auto">
          <a:xfrm flipV="1">
            <a:off x="1692275" y="5876925"/>
            <a:ext cx="5832475" cy="0"/>
          </a:xfrm>
          <a:prstGeom prst="line">
            <a:avLst/>
          </a:prstGeom>
          <a:noFill/>
          <a:ln w="57150">
            <a:solidFill>
              <a:srgbClr val="008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30" name="Rectangle 10"/>
          <p:cNvSpPr>
            <a:spLocks noChangeArrowheads="1"/>
          </p:cNvSpPr>
          <p:nvPr/>
        </p:nvSpPr>
        <p:spPr bwMode="auto">
          <a:xfrm>
            <a:off x="1455738" y="1524000"/>
            <a:ext cx="23717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Aft>
                <a:spcPct val="15000"/>
              </a:spcAft>
            </a:pPr>
            <a:r>
              <a:rPr kumimoji="0" lang="zh-TW" altLang="en-US" sz="2400"/>
              <a:t>“</a:t>
            </a:r>
            <a:r>
              <a:rPr kumimoji="0" lang="en-US" altLang="zh-TW" sz="2400" b="1"/>
              <a:t>Loaded”</a:t>
            </a:r>
          </a:p>
          <a:p>
            <a:pPr>
              <a:spcAft>
                <a:spcPct val="15000"/>
              </a:spcAft>
            </a:pPr>
            <a:r>
              <a:rPr kumimoji="0" lang="en-US" altLang="zh-TW" sz="2400" b="1"/>
              <a:t>      “High”</a:t>
            </a:r>
          </a:p>
        </p:txBody>
      </p:sp>
      <p:sp>
        <p:nvSpPr>
          <p:cNvPr id="30731" name="Rectangle 11"/>
          <p:cNvSpPr>
            <a:spLocks noChangeArrowheads="1"/>
          </p:cNvSpPr>
          <p:nvPr/>
        </p:nvSpPr>
        <p:spPr bwMode="auto">
          <a:xfrm>
            <a:off x="3149600" y="3124200"/>
            <a:ext cx="28448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50000"/>
              </a:spcBef>
            </a:pPr>
            <a:r>
              <a:rPr kumimoji="0" lang="en-US" altLang="zh-TW" sz="2400" b="1"/>
              <a:t>Normal Range</a:t>
            </a:r>
            <a:r>
              <a:rPr kumimoji="0" lang="en-US" altLang="zh-TW" sz="2400" b="1">
                <a:solidFill>
                  <a:srgbClr val="FF00FF"/>
                </a:solidFill>
              </a:rPr>
              <a:t/>
            </a:r>
            <a:br>
              <a:rPr kumimoji="0" lang="en-US" altLang="zh-TW" sz="2400" b="1">
                <a:solidFill>
                  <a:srgbClr val="FF00FF"/>
                </a:solidFill>
              </a:rPr>
            </a:br>
            <a:r>
              <a:rPr kumimoji="0" lang="en-US" altLang="zh-TW" sz="2400" b="1"/>
              <a:t>“Comfort Zone”</a:t>
            </a:r>
          </a:p>
        </p:txBody>
      </p:sp>
      <p:sp>
        <p:nvSpPr>
          <p:cNvPr id="30732" name="Rectangle 12"/>
          <p:cNvSpPr>
            <a:spLocks noChangeArrowheads="1"/>
          </p:cNvSpPr>
          <p:nvPr/>
        </p:nvSpPr>
        <p:spPr bwMode="auto">
          <a:xfrm>
            <a:off x="5418138" y="4191000"/>
            <a:ext cx="1490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spcBef>
                <a:spcPct val="50000"/>
              </a:spcBef>
            </a:pPr>
            <a:r>
              <a:rPr kumimoji="0" lang="zh-TW" altLang="en-US" sz="2400" b="1">
                <a:solidFill>
                  <a:schemeClr val="tx2"/>
                </a:solidFill>
              </a:rPr>
              <a:t>“</a:t>
            </a:r>
            <a:r>
              <a:rPr kumimoji="0" lang="en-US" altLang="zh-TW" sz="2400" b="1">
                <a:solidFill>
                  <a:schemeClr val="tx2"/>
                </a:solidFill>
              </a:rPr>
              <a:t>Sick”</a:t>
            </a:r>
          </a:p>
        </p:txBody>
      </p:sp>
      <p:sp>
        <p:nvSpPr>
          <p:cNvPr id="30733" name="Line 13"/>
          <p:cNvSpPr>
            <a:spLocks noChangeShapeType="1"/>
          </p:cNvSpPr>
          <p:nvPr/>
        </p:nvSpPr>
        <p:spPr bwMode="auto">
          <a:xfrm flipV="1">
            <a:off x="1219200" y="1752600"/>
            <a:ext cx="0" cy="3429000"/>
          </a:xfrm>
          <a:prstGeom prst="line">
            <a:avLst/>
          </a:prstGeom>
          <a:noFill/>
          <a:ln w="76200">
            <a:solidFill>
              <a:srgbClr val="99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34" name="Arc 14"/>
          <p:cNvSpPr>
            <a:spLocks/>
          </p:cNvSpPr>
          <p:nvPr/>
        </p:nvSpPr>
        <p:spPr bwMode="auto">
          <a:xfrm>
            <a:off x="1258888" y="1628775"/>
            <a:ext cx="6638925" cy="3429000"/>
          </a:xfrm>
          <a:custGeom>
            <a:avLst/>
            <a:gdLst>
              <a:gd name="T0" fmla="*/ 6638925 w 21600"/>
              <a:gd name="T1" fmla="*/ 3429000 h 21600"/>
              <a:gd name="T2" fmla="*/ 0 w 21600"/>
              <a:gd name="T3" fmla="*/ 0 h 21600"/>
              <a:gd name="T4" fmla="*/ 6638925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rgbClr val="99009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35" name="Rectangle 15"/>
          <p:cNvSpPr>
            <a:spLocks noChangeArrowheads="1"/>
          </p:cNvSpPr>
          <p:nvPr/>
        </p:nvSpPr>
        <p:spPr bwMode="auto">
          <a:xfrm>
            <a:off x="1042988" y="5229225"/>
            <a:ext cx="879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50000"/>
              </a:spcBef>
            </a:pPr>
            <a:r>
              <a:rPr kumimoji="0" lang="en-US" altLang="zh-TW" sz="2000" b="1">
                <a:solidFill>
                  <a:srgbClr val="990099"/>
                </a:solidFill>
              </a:rPr>
              <a:t>0 hrs.</a:t>
            </a:r>
          </a:p>
        </p:txBody>
      </p:sp>
      <p:sp>
        <p:nvSpPr>
          <p:cNvPr id="30736" name="Rectangle 16"/>
          <p:cNvSpPr>
            <a:spLocks noChangeArrowheads="1"/>
          </p:cNvSpPr>
          <p:nvPr/>
        </p:nvSpPr>
        <p:spPr bwMode="auto">
          <a:xfrm>
            <a:off x="7380288" y="5373688"/>
            <a:ext cx="108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50000"/>
              </a:spcBef>
            </a:pPr>
            <a:r>
              <a:rPr kumimoji="0" lang="en-US" altLang="zh-TW" sz="2000" b="1">
                <a:solidFill>
                  <a:srgbClr val="990099"/>
                </a:solidFill>
              </a:rPr>
              <a:t>24 hrs.</a:t>
            </a:r>
          </a:p>
        </p:txBody>
      </p:sp>
      <p:sp>
        <p:nvSpPr>
          <p:cNvPr id="30737" name="Rectangle 17"/>
          <p:cNvSpPr>
            <a:spLocks noChangeArrowheads="1"/>
          </p:cNvSpPr>
          <p:nvPr/>
        </p:nvSpPr>
        <p:spPr bwMode="auto">
          <a:xfrm>
            <a:off x="3586163" y="3890963"/>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spcBef>
                <a:spcPct val="50000"/>
              </a:spcBef>
            </a:pPr>
            <a:r>
              <a:rPr kumimoji="0" lang="en-US" altLang="zh-TW" sz="2400" b="1">
                <a:solidFill>
                  <a:schemeClr val="tx2"/>
                </a:solidFill>
              </a:rPr>
              <a:t>Subjective w/d</a:t>
            </a:r>
          </a:p>
        </p:txBody>
      </p:sp>
      <p:sp>
        <p:nvSpPr>
          <p:cNvPr id="30738" name="Rectangle 18"/>
          <p:cNvSpPr>
            <a:spLocks noChangeArrowheads="1"/>
          </p:cNvSpPr>
          <p:nvPr/>
        </p:nvSpPr>
        <p:spPr bwMode="auto">
          <a:xfrm>
            <a:off x="6096000" y="4533900"/>
            <a:ext cx="2878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50000"/>
              </a:spcBef>
            </a:pPr>
            <a:r>
              <a:rPr kumimoji="0" lang="en-US" altLang="zh-TW" sz="2400" b="1">
                <a:solidFill>
                  <a:schemeClr val="tx2"/>
                </a:solidFill>
              </a:rPr>
              <a:t>Objective w/d </a:t>
            </a:r>
          </a:p>
        </p:txBody>
      </p:sp>
      <p:sp>
        <p:nvSpPr>
          <p:cNvPr id="30739" name="Rectangle 19"/>
          <p:cNvSpPr>
            <a:spLocks noChangeArrowheads="1"/>
          </p:cNvSpPr>
          <p:nvPr/>
        </p:nvSpPr>
        <p:spPr bwMode="auto">
          <a:xfrm>
            <a:off x="1476375" y="6021388"/>
            <a:ext cx="5408613" cy="349250"/>
          </a:xfrm>
          <a:prstGeom prst="rect">
            <a:avLst/>
          </a:prstGeom>
          <a:noFill/>
          <a:ln w="12700">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50000"/>
              </a:spcBef>
            </a:pPr>
            <a:r>
              <a:rPr kumimoji="0" lang="en-US" altLang="zh-TW" sz="1600" b="1">
                <a:solidFill>
                  <a:srgbClr val="990099"/>
                </a:solidFill>
              </a:rPr>
              <a:t>Opioid Agonist Treatment of Addiction  - Payte -  1998</a:t>
            </a:r>
          </a:p>
        </p:txBody>
      </p:sp>
      <p:sp>
        <p:nvSpPr>
          <p:cNvPr id="30740" name="Freeform 20"/>
          <p:cNvSpPr>
            <a:spLocks/>
          </p:cNvSpPr>
          <p:nvPr/>
        </p:nvSpPr>
        <p:spPr bwMode="auto">
          <a:xfrm>
            <a:off x="1258888" y="2852738"/>
            <a:ext cx="6705600" cy="939800"/>
          </a:xfrm>
          <a:custGeom>
            <a:avLst/>
            <a:gdLst>
              <a:gd name="T0" fmla="*/ 0 w 4752"/>
              <a:gd name="T1" fmla="*/ 939800 h 592"/>
              <a:gd name="T2" fmla="*/ 812800 w 4752"/>
              <a:gd name="T3" fmla="*/ 101600 h 592"/>
              <a:gd name="T4" fmla="*/ 4064000 w 4752"/>
              <a:gd name="T5" fmla="*/ 330200 h 592"/>
              <a:gd name="T6" fmla="*/ 6705600 w 4752"/>
              <a:gd name="T7" fmla="*/ 93980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2" h="592">
                <a:moveTo>
                  <a:pt x="0" y="592"/>
                </a:moveTo>
                <a:cubicBezTo>
                  <a:pt x="48" y="360"/>
                  <a:pt x="96" y="128"/>
                  <a:pt x="576" y="64"/>
                </a:cubicBezTo>
                <a:cubicBezTo>
                  <a:pt x="1056" y="0"/>
                  <a:pt x="2184" y="120"/>
                  <a:pt x="2880" y="208"/>
                </a:cubicBezTo>
                <a:cubicBezTo>
                  <a:pt x="3576" y="296"/>
                  <a:pt x="4164" y="444"/>
                  <a:pt x="4752" y="592"/>
                </a:cubicBezTo>
              </a:path>
            </a:pathLst>
          </a:custGeom>
          <a:noFill/>
          <a:ln w="762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41" name="Text Box 21"/>
          <p:cNvSpPr txBox="1">
            <a:spLocks noChangeArrowheads="1"/>
          </p:cNvSpPr>
          <p:nvPr/>
        </p:nvSpPr>
        <p:spPr bwMode="auto">
          <a:xfrm>
            <a:off x="2195513" y="4076700"/>
            <a:ext cx="1030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solidFill>
                  <a:srgbClr val="990099"/>
                </a:solidFill>
                <a:latin typeface="Times New Roman" pitchFamily="18" charset="0"/>
              </a:rPr>
              <a:t>heroin</a:t>
            </a:r>
          </a:p>
        </p:txBody>
      </p:sp>
      <p:sp>
        <p:nvSpPr>
          <p:cNvPr id="30742" name="Text Box 22"/>
          <p:cNvSpPr txBox="1">
            <a:spLocks noChangeArrowheads="1"/>
          </p:cNvSpPr>
          <p:nvPr/>
        </p:nvSpPr>
        <p:spPr bwMode="auto">
          <a:xfrm>
            <a:off x="5219700" y="2636838"/>
            <a:ext cx="96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solidFill>
                  <a:srgbClr val="FF0000"/>
                </a:solidFill>
                <a:latin typeface="Times New Roman" pitchFamily="18" charset="0"/>
              </a:rPr>
              <a:t>MMT</a:t>
            </a:r>
          </a:p>
        </p:txBody>
      </p:sp>
      <p:sp>
        <p:nvSpPr>
          <p:cNvPr id="30743" name="Line 23"/>
          <p:cNvSpPr>
            <a:spLocks noChangeShapeType="1"/>
          </p:cNvSpPr>
          <p:nvPr/>
        </p:nvSpPr>
        <p:spPr bwMode="auto">
          <a:xfrm flipV="1">
            <a:off x="2484438" y="3500438"/>
            <a:ext cx="5513387" cy="476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0744" name="Line 24"/>
          <p:cNvSpPr>
            <a:spLocks noChangeShapeType="1"/>
          </p:cNvSpPr>
          <p:nvPr/>
        </p:nvSpPr>
        <p:spPr bwMode="auto">
          <a:xfrm flipH="1">
            <a:off x="1763713" y="3500438"/>
            <a:ext cx="7620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0745" name="Arc 25"/>
          <p:cNvSpPr>
            <a:spLocks/>
          </p:cNvSpPr>
          <p:nvPr/>
        </p:nvSpPr>
        <p:spPr bwMode="auto">
          <a:xfrm flipH="1">
            <a:off x="1295400" y="3505200"/>
            <a:ext cx="457200" cy="152400"/>
          </a:xfrm>
          <a:custGeom>
            <a:avLst/>
            <a:gdLst>
              <a:gd name="T0" fmla="*/ 0 w 21600"/>
              <a:gd name="T1" fmla="*/ 0 h 21600"/>
              <a:gd name="T2" fmla="*/ 457200 w 21600"/>
              <a:gd name="T3" fmla="*/ 152400 h 21600"/>
              <a:gd name="T4" fmla="*/ 0 w 21600"/>
              <a:gd name="T5" fmla="*/ 152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46" name="Text Box 26"/>
          <p:cNvSpPr txBox="1">
            <a:spLocks noChangeArrowheads="1"/>
          </p:cNvSpPr>
          <p:nvPr/>
        </p:nvSpPr>
        <p:spPr bwMode="auto">
          <a:xfrm>
            <a:off x="8172450" y="3213100"/>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solidFill>
                  <a:srgbClr val="0000FF"/>
                </a:solidFill>
                <a:latin typeface="Times New Roman" pitchFamily="18" charset="0"/>
              </a:rPr>
              <a:t>BMT</a:t>
            </a:r>
          </a:p>
        </p:txBody>
      </p:sp>
      <p:sp>
        <p:nvSpPr>
          <p:cNvPr id="30747" name="Rectangle 27"/>
          <p:cNvSpPr>
            <a:spLocks noGrp="1" noChangeArrowheads="1"/>
          </p:cNvSpPr>
          <p:nvPr>
            <p:ph type="title" idx="4294967295"/>
          </p:nvPr>
        </p:nvSpPr>
        <p:spPr>
          <a:xfrm>
            <a:off x="1115616" y="260350"/>
            <a:ext cx="6840538" cy="865188"/>
          </a:xfrm>
        </p:spPr>
        <p:txBody>
          <a:bodyPr/>
          <a:lstStyle/>
          <a:p>
            <a:r>
              <a:rPr kumimoji="0" lang="en-US" altLang="zh-TW" sz="2400" smtClean="0">
                <a:solidFill>
                  <a:srgbClr val="CC6600"/>
                </a:solidFill>
              </a:rPr>
              <a:t>Methadone Simulated 24 Hr. Dose/Response At steady-state in tolerant patient</a:t>
            </a:r>
          </a:p>
        </p:txBody>
      </p:sp>
    </p:spTree>
    <p:custDataLst>
      <p:tags r:id="rId1"/>
    </p:custData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342619" y="352105"/>
            <a:ext cx="4673074"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美沙冬維持治療的成效</a:t>
            </a:r>
          </a:p>
        </p:txBody>
      </p:sp>
      <p:sp>
        <p:nvSpPr>
          <p:cNvPr id="31747" name="Rectangle 3"/>
          <p:cNvSpPr>
            <a:spLocks noGrp="1" noChangeArrowheads="1"/>
          </p:cNvSpPr>
          <p:nvPr>
            <p:ph type="body" idx="4294967295"/>
          </p:nvPr>
        </p:nvSpPr>
        <p:spPr>
          <a:xfrm>
            <a:off x="323850" y="1412776"/>
            <a:ext cx="8569325" cy="54452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協助個案留在治療計畫中</a:t>
            </a:r>
            <a:r>
              <a:rPr lang="en-US" altLang="zh-TW" sz="2200" b="1" kern="1200" dirty="0">
                <a:solidFill>
                  <a:srgbClr val="0070C0"/>
                </a:solidFill>
                <a:latin typeface="微軟正黑體" panose="020B0604030504040204" pitchFamily="34" charset="-120"/>
                <a:ea typeface="微軟正黑體" panose="020B0604030504040204" pitchFamily="34" charset="-120"/>
              </a:rPr>
              <a:t>(</a:t>
            </a:r>
            <a:r>
              <a:rPr lang="en-US" altLang="zh-TW" sz="2200" b="1" kern="1200" dirty="0" err="1">
                <a:solidFill>
                  <a:srgbClr val="0070C0"/>
                </a:solidFill>
                <a:latin typeface="微軟正黑體" panose="020B0604030504040204" pitchFamily="34" charset="-120"/>
                <a:ea typeface="微軟正黑體" panose="020B0604030504040204" pitchFamily="34" charset="-120"/>
              </a:rPr>
              <a:t>Svikis</a:t>
            </a:r>
            <a:r>
              <a:rPr lang="en-US" altLang="zh-TW" sz="2200" b="1" kern="1200" dirty="0">
                <a:solidFill>
                  <a:srgbClr val="0070C0"/>
                </a:solidFill>
                <a:latin typeface="微軟正黑體" panose="020B0604030504040204" pitchFamily="34" charset="-120"/>
                <a:ea typeface="微軟正黑體" panose="020B0604030504040204" pitchFamily="34" charset="-120"/>
              </a:rPr>
              <a:t> et al., 1997)</a:t>
            </a:r>
          </a:p>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降低並停止使用海洛因和古柯鹼</a:t>
            </a:r>
            <a:r>
              <a:rPr lang="en-US" altLang="zh-TW" sz="2200" b="1" kern="1200" dirty="0">
                <a:solidFill>
                  <a:srgbClr val="0070C0"/>
                </a:solidFill>
                <a:latin typeface="微軟正黑體" panose="020B0604030504040204" pitchFamily="34" charset="-120"/>
                <a:ea typeface="微軟正黑體" panose="020B0604030504040204" pitchFamily="34" charset="-120"/>
              </a:rPr>
              <a:t>(</a:t>
            </a:r>
            <a:r>
              <a:rPr lang="en-US" altLang="zh-TW" sz="2200" b="1" kern="1200" dirty="0" err="1">
                <a:solidFill>
                  <a:srgbClr val="0070C0"/>
                </a:solidFill>
                <a:latin typeface="微軟正黑體" panose="020B0604030504040204" pitchFamily="34" charset="-120"/>
                <a:ea typeface="微軟正黑體" panose="020B0604030504040204" pitchFamily="34" charset="-120"/>
              </a:rPr>
              <a:t>Gossop</a:t>
            </a:r>
            <a:r>
              <a:rPr lang="en-US" altLang="zh-TW" sz="2200" b="1" kern="1200" dirty="0">
                <a:solidFill>
                  <a:srgbClr val="0070C0"/>
                </a:solidFill>
                <a:latin typeface="微軟正黑體" panose="020B0604030504040204" pitchFamily="34" charset="-120"/>
                <a:ea typeface="微軟正黑體" panose="020B0604030504040204" pitchFamily="34" charset="-120"/>
              </a:rPr>
              <a:t> et al., 2002)</a:t>
            </a:r>
          </a:p>
          <a:p>
            <a:pPr>
              <a:lnSpc>
                <a:spcPct val="120000"/>
              </a:lnSpc>
              <a:spcBef>
                <a:spcPct val="5000"/>
              </a:spcBef>
              <a:buClr>
                <a:srgbClr val="CC0099"/>
              </a:buClr>
              <a:buChar char="l"/>
            </a:pPr>
            <a:r>
              <a:rPr lang="zh-TW" altLang="fr-FR" sz="2200" b="1" kern="1200" dirty="0">
                <a:solidFill>
                  <a:srgbClr val="0070C0"/>
                </a:solidFill>
                <a:latin typeface="微軟正黑體" panose="020B0604030504040204" pitchFamily="34" charset="-120"/>
                <a:ea typeface="微軟正黑體" panose="020B0604030504040204" pitchFamily="34" charset="-120"/>
              </a:rPr>
              <a:t>讓海洛因成癮者降低犯罪活動、降低死亡率</a:t>
            </a:r>
            <a:r>
              <a:rPr lang="fr-FR" altLang="zh-TW" sz="2200" b="1" kern="1200" dirty="0">
                <a:solidFill>
                  <a:srgbClr val="0070C0"/>
                </a:solidFill>
                <a:latin typeface="微軟正黑體" panose="020B0604030504040204" pitchFamily="34" charset="-120"/>
                <a:ea typeface="微軟正黑體" panose="020B0604030504040204" pitchFamily="34" charset="-120"/>
              </a:rPr>
              <a:t>(</a:t>
            </a:r>
            <a:r>
              <a:rPr lang="en-US" altLang="zh-TW" sz="2200" b="1" kern="1200" dirty="0">
                <a:solidFill>
                  <a:srgbClr val="0070C0"/>
                </a:solidFill>
                <a:latin typeface="微軟正黑體" panose="020B0604030504040204" pitchFamily="34" charset="-120"/>
                <a:ea typeface="微軟正黑體" panose="020B0604030504040204" pitchFamily="34" charset="-120"/>
              </a:rPr>
              <a:t>Bell &amp; </a:t>
            </a:r>
            <a:r>
              <a:rPr lang="en-US" altLang="zh-TW" sz="2200" b="1" kern="1200" dirty="0" err="1">
                <a:solidFill>
                  <a:srgbClr val="0070C0"/>
                </a:solidFill>
                <a:latin typeface="微軟正黑體" panose="020B0604030504040204" pitchFamily="34" charset="-120"/>
                <a:ea typeface="微軟正黑體" panose="020B0604030504040204" pitchFamily="34" charset="-120"/>
              </a:rPr>
              <a:t>Zador</a:t>
            </a:r>
            <a:r>
              <a:rPr lang="en-US" altLang="zh-TW" sz="2200" b="1" kern="1200" dirty="0">
                <a:solidFill>
                  <a:srgbClr val="0070C0"/>
                </a:solidFill>
                <a:latin typeface="微軟正黑體" panose="020B0604030504040204" pitchFamily="34" charset="-120"/>
                <a:ea typeface="微軟正黑體" panose="020B0604030504040204" pitchFamily="34" charset="-120"/>
              </a:rPr>
              <a:t>, 2000)</a:t>
            </a:r>
          </a:p>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減少靜脈注射毒品行為</a:t>
            </a:r>
            <a:r>
              <a:rPr lang="en-US" altLang="zh-TW" sz="2200" b="1" kern="1200" dirty="0">
                <a:solidFill>
                  <a:srgbClr val="0070C0"/>
                </a:solidFill>
                <a:latin typeface="微軟正黑體" panose="020B0604030504040204" pitchFamily="34" charset="-120"/>
                <a:ea typeface="微軟正黑體" panose="020B0604030504040204" pitchFamily="34" charset="-120"/>
              </a:rPr>
              <a:t>(Peters &amp; Reid, 1998)</a:t>
            </a:r>
          </a:p>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降低</a:t>
            </a:r>
            <a:r>
              <a:rPr lang="en-US" altLang="zh-TW" sz="2200" b="1" kern="1200" dirty="0">
                <a:solidFill>
                  <a:srgbClr val="0070C0"/>
                </a:solidFill>
                <a:latin typeface="微軟正黑體" panose="020B0604030504040204" pitchFamily="34" charset="-120"/>
                <a:ea typeface="微軟正黑體" panose="020B0604030504040204" pitchFamily="34" charset="-120"/>
              </a:rPr>
              <a:t>HIV</a:t>
            </a:r>
            <a:r>
              <a:rPr lang="zh-TW" altLang="en-US" sz="2200" b="1" kern="1200" dirty="0">
                <a:solidFill>
                  <a:srgbClr val="0070C0"/>
                </a:solidFill>
                <a:latin typeface="微軟正黑體" panose="020B0604030504040204" pitchFamily="34" charset="-120"/>
                <a:ea typeface="微軟正黑體" panose="020B0604030504040204" pitchFamily="34" charset="-120"/>
              </a:rPr>
              <a:t>病毒和肝炎病毒在毒癮者族群的傳播</a:t>
            </a:r>
            <a:r>
              <a:rPr lang="en-US" altLang="zh-TW" sz="2200" b="1" kern="1200" dirty="0">
                <a:solidFill>
                  <a:srgbClr val="0070C0"/>
                </a:solidFill>
                <a:latin typeface="微軟正黑體" panose="020B0604030504040204" pitchFamily="34" charset="-120"/>
                <a:ea typeface="微軟正黑體" panose="020B0604030504040204" pitchFamily="34" charset="-120"/>
              </a:rPr>
              <a:t>(Bell &amp; </a:t>
            </a:r>
            <a:r>
              <a:rPr lang="en-US" altLang="zh-TW" sz="2200" b="1" kern="1200" dirty="0" err="1">
                <a:solidFill>
                  <a:srgbClr val="0070C0"/>
                </a:solidFill>
                <a:latin typeface="微軟正黑體" panose="020B0604030504040204" pitchFamily="34" charset="-120"/>
                <a:ea typeface="微軟正黑體" panose="020B0604030504040204" pitchFamily="34" charset="-120"/>
              </a:rPr>
              <a:t>Zador</a:t>
            </a:r>
            <a:r>
              <a:rPr lang="en-US" altLang="zh-TW" sz="2200" b="1" kern="1200" dirty="0">
                <a:solidFill>
                  <a:srgbClr val="0070C0"/>
                </a:solidFill>
                <a:latin typeface="微軟正黑體" panose="020B0604030504040204" pitchFamily="34" charset="-120"/>
                <a:ea typeface="微軟正黑體" panose="020B0604030504040204" pitchFamily="34" charset="-120"/>
              </a:rPr>
              <a:t>, 2000)</a:t>
            </a:r>
          </a:p>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減少傳染疾病傳播的危險行為，如共用針頭、多重性伴侶、未經防護的性行為</a:t>
            </a:r>
            <a:r>
              <a:rPr lang="en-US" altLang="zh-TW" sz="2200" b="1" kern="1200" dirty="0">
                <a:solidFill>
                  <a:srgbClr val="0070C0"/>
                </a:solidFill>
                <a:latin typeface="微軟正黑體" panose="020B0604030504040204" pitchFamily="34" charset="-120"/>
                <a:ea typeface="微軟正黑體" panose="020B0604030504040204" pitchFamily="34" charset="-120"/>
              </a:rPr>
              <a:t>(Sees et al., 2000)</a:t>
            </a:r>
          </a:p>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減少為獲得金錢和毒品的性交易</a:t>
            </a:r>
            <a:r>
              <a:rPr lang="en-US" altLang="zh-TW" sz="2200" b="1" kern="1200" dirty="0">
                <a:solidFill>
                  <a:srgbClr val="0070C0"/>
                </a:solidFill>
                <a:latin typeface="微軟正黑體" panose="020B0604030504040204" pitchFamily="34" charset="-120"/>
                <a:ea typeface="微軟正黑體" panose="020B0604030504040204" pitchFamily="34" charset="-120"/>
              </a:rPr>
              <a:t>(</a:t>
            </a:r>
            <a:r>
              <a:rPr lang="en-US" altLang="zh-TW" sz="2200" b="1" kern="1200" dirty="0" err="1">
                <a:solidFill>
                  <a:srgbClr val="0070C0"/>
                </a:solidFill>
                <a:latin typeface="微軟正黑體" panose="020B0604030504040204" pitchFamily="34" charset="-120"/>
                <a:ea typeface="微軟正黑體" panose="020B0604030504040204" pitchFamily="34" charset="-120"/>
              </a:rPr>
              <a:t>Gronbladh</a:t>
            </a:r>
            <a:r>
              <a:rPr lang="en-US" altLang="zh-TW" sz="2200" b="1" kern="1200" dirty="0">
                <a:solidFill>
                  <a:srgbClr val="0070C0"/>
                </a:solidFill>
                <a:latin typeface="微軟正黑體" panose="020B0604030504040204" pitchFamily="34" charset="-120"/>
                <a:ea typeface="微軟正黑體" panose="020B0604030504040204" pitchFamily="34" charset="-120"/>
              </a:rPr>
              <a:t> &amp; </a:t>
            </a:r>
            <a:r>
              <a:rPr lang="en-US" altLang="zh-TW" sz="2200" b="1" kern="1200" dirty="0" err="1">
                <a:solidFill>
                  <a:srgbClr val="0070C0"/>
                </a:solidFill>
                <a:latin typeface="微軟正黑體" panose="020B0604030504040204" pitchFamily="34" charset="-120"/>
                <a:ea typeface="微軟正黑體" panose="020B0604030504040204" pitchFamily="34" charset="-120"/>
              </a:rPr>
              <a:t>Gunne</a:t>
            </a:r>
            <a:r>
              <a:rPr lang="en-US" altLang="zh-TW" sz="2200" b="1" kern="1200" dirty="0">
                <a:solidFill>
                  <a:srgbClr val="0070C0"/>
                </a:solidFill>
                <a:latin typeface="微軟正黑體" panose="020B0604030504040204" pitchFamily="34" charset="-120"/>
                <a:ea typeface="微軟正黑體" panose="020B0604030504040204" pitchFamily="34" charset="-120"/>
              </a:rPr>
              <a:t>, 1989)</a:t>
            </a:r>
          </a:p>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協助毒癮者提升正向人際互動</a:t>
            </a:r>
            <a:r>
              <a:rPr lang="en-US" altLang="zh-TW" sz="2200" b="1" kern="1200" dirty="0">
                <a:solidFill>
                  <a:srgbClr val="0070C0"/>
                </a:solidFill>
                <a:latin typeface="微軟正黑體" panose="020B0604030504040204" pitchFamily="34" charset="-120"/>
                <a:ea typeface="微軟正黑體" panose="020B0604030504040204" pitchFamily="34" charset="-120"/>
              </a:rPr>
              <a:t>(King et al., 2002)</a:t>
            </a:r>
          </a:p>
          <a:p>
            <a:pPr>
              <a:lnSpc>
                <a:spcPct val="120000"/>
              </a:lnSpc>
              <a:spcBef>
                <a:spcPct val="5000"/>
              </a:spcBef>
              <a:buClr>
                <a:srgbClr val="CC0099"/>
              </a:buClr>
              <a:buChar char="l"/>
            </a:pPr>
            <a:r>
              <a:rPr lang="zh-TW" altLang="en-US" sz="2200" b="1" kern="1200" dirty="0">
                <a:solidFill>
                  <a:srgbClr val="0070C0"/>
                </a:solidFill>
                <a:latin typeface="微軟正黑體" panose="020B0604030504040204" pitchFamily="34" charset="-120"/>
                <a:ea typeface="微軟正黑體" panose="020B0604030504040204" pitchFamily="34" charset="-120"/>
              </a:rPr>
              <a:t>增加就業率</a:t>
            </a:r>
            <a:r>
              <a:rPr lang="en-US" altLang="zh-TW" sz="2200" b="1" kern="1200" dirty="0">
                <a:solidFill>
                  <a:srgbClr val="0070C0"/>
                </a:solidFill>
                <a:latin typeface="微軟正黑體" panose="020B0604030504040204" pitchFamily="34" charset="-120"/>
                <a:ea typeface="微軟正黑體" panose="020B0604030504040204" pitchFamily="34" charset="-120"/>
              </a:rPr>
              <a:t>(King et al., 2002)</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fade">
                                      <p:cBhvr>
                                        <p:cTn id="32" dur="500"/>
                                        <p:tgtEl>
                                          <p:spTgt spid="317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fade">
                                      <p:cBhvr>
                                        <p:cTn id="37" dur="500"/>
                                        <p:tgtEl>
                                          <p:spTgt spid="317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7">
                                            <p:txEl>
                                              <p:pRg st="7" end="7"/>
                                            </p:txEl>
                                          </p:spTgt>
                                        </p:tgtEl>
                                        <p:attrNameLst>
                                          <p:attrName>style.visibility</p:attrName>
                                        </p:attrNameLst>
                                      </p:cBhvr>
                                      <p:to>
                                        <p:strVal val="visible"/>
                                      </p:to>
                                    </p:set>
                                    <p:animEffect transition="in" filter="fade">
                                      <p:cBhvr>
                                        <p:cTn id="42" dur="500"/>
                                        <p:tgtEl>
                                          <p:spTgt spid="317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47">
                                            <p:txEl>
                                              <p:pRg st="8" end="8"/>
                                            </p:txEl>
                                          </p:spTgt>
                                        </p:tgtEl>
                                        <p:attrNameLst>
                                          <p:attrName>style.visibility</p:attrName>
                                        </p:attrNameLst>
                                      </p:cBhvr>
                                      <p:to>
                                        <p:strVal val="visible"/>
                                      </p:to>
                                    </p:set>
                                    <p:animEffect transition="in" filter="fade">
                                      <p:cBhvr>
                                        <p:cTn id="47"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6629" name="Rectangle 5"/>
          <p:cNvSpPr>
            <a:spLocks noGrp="1" noChangeArrowheads="1"/>
          </p:cNvSpPr>
          <p:nvPr>
            <p:ph type="title" idx="4294967295"/>
          </p:nvPr>
        </p:nvSpPr>
        <p:spPr>
          <a:xfrm>
            <a:off x="2411760" y="260648"/>
            <a:ext cx="4224233"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替代治療之</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國外經驗</a:t>
            </a:r>
          </a:p>
        </p:txBody>
      </p:sp>
      <p:sp>
        <p:nvSpPr>
          <p:cNvPr id="32771" name="Rectangle 2"/>
          <p:cNvSpPr>
            <a:spLocks noGrp="1" noChangeArrowheads="1"/>
          </p:cNvSpPr>
          <p:nvPr>
            <p:ph type="body" sz="half" idx="4294967295"/>
          </p:nvPr>
        </p:nvSpPr>
        <p:spPr>
          <a:xfrm>
            <a:off x="250825" y="1268413"/>
            <a:ext cx="8497888" cy="1873250"/>
          </a:xfrm>
          <a:noFill/>
        </p:spPr>
        <p:txBody>
          <a:bodyPr/>
          <a:lstStyle/>
          <a:p>
            <a:pPr marL="266700" indent="-266700">
              <a:lnSpc>
                <a:spcPct val="120000"/>
              </a:lnSpc>
              <a:spcBef>
                <a:spcPct val="10000"/>
              </a:spcBef>
              <a:buClr>
                <a:srgbClr val="A50021"/>
              </a:buClr>
              <a:buFont typeface="Wingdings" pitchFamily="2" charset="2"/>
              <a:buChar char="v"/>
            </a:pPr>
            <a:r>
              <a:rPr lang="zh-TW" altLang="en-US" sz="2400" b="1" dirty="0" smtClean="0">
                <a:latin typeface="微軟正黑體" panose="020B0604030504040204" pitchFamily="34" charset="-120"/>
                <a:ea typeface="微軟正黑體" panose="020B0604030504040204" pitchFamily="34" charset="-120"/>
              </a:rPr>
              <a:t>美國六項美沙冬治療計畫的病人</a:t>
            </a:r>
            <a:r>
              <a:rPr lang="zh-TW" altLang="en-US" sz="2400" b="1" dirty="0" smtClean="0">
                <a:latin typeface="微軟正黑體"/>
                <a:ea typeface="微軟正黑體"/>
              </a:rPr>
              <a:t>，</a:t>
            </a:r>
            <a:r>
              <a:rPr lang="zh-TW" altLang="en-US" sz="2400" b="1" dirty="0" smtClean="0">
                <a:latin typeface="微軟正黑體" panose="020B0604030504040204" pitchFamily="34" charset="-120"/>
                <a:ea typeface="微軟正黑體" panose="020B0604030504040204" pitchFamily="34" charset="-120"/>
              </a:rPr>
              <a:t>接受治療後</a:t>
            </a:r>
            <a:r>
              <a:rPr lang="zh-TW" altLang="en-US" sz="2400" b="1" dirty="0">
                <a:latin typeface="微軟正黑體"/>
                <a:ea typeface="微軟正黑體"/>
              </a:rPr>
              <a:t>，</a:t>
            </a:r>
            <a:r>
              <a:rPr lang="zh-TW" altLang="en-US" sz="2400" b="1" dirty="0" smtClean="0">
                <a:latin typeface="微軟正黑體" panose="020B0604030504040204" pitchFamily="34" charset="-120"/>
                <a:ea typeface="微軟正黑體" panose="020B0604030504040204" pitchFamily="34" charset="-120"/>
              </a:rPr>
              <a:t>每年可能發生罪案的日數均大幅降低，</a:t>
            </a:r>
            <a:r>
              <a:rPr lang="en-US" altLang="zh-TW" sz="2400" b="1" u="sng" dirty="0" smtClean="0">
                <a:latin typeface="微軟正黑體" panose="020B0604030504040204" pitchFamily="34" charset="-120"/>
                <a:ea typeface="微軟正黑體" panose="020B0604030504040204" pitchFamily="34" charset="-120"/>
              </a:rPr>
              <a:t>Metzger(1993)</a:t>
            </a:r>
            <a:r>
              <a:rPr lang="zh-TW" altLang="en-US" sz="2400" b="1" u="sng" dirty="0" smtClean="0">
                <a:latin typeface="微軟正黑體" panose="020B0604030504040204" pitchFamily="34" charset="-120"/>
                <a:ea typeface="微軟正黑體" panose="020B0604030504040204" pitchFamily="34" charset="-120"/>
              </a:rPr>
              <a:t>報告：接受美沙冬替代治療，</a:t>
            </a:r>
            <a:r>
              <a:rPr lang="zh-TW" altLang="en-US" sz="2400" b="1" u="sng" dirty="0" smtClean="0">
                <a:solidFill>
                  <a:srgbClr val="9900FF"/>
                </a:solidFill>
                <a:latin typeface="微軟正黑體" panose="020B0604030504040204" pitchFamily="34" charset="-120"/>
                <a:ea typeface="微軟正黑體" panose="020B0604030504040204" pitchFamily="34" charset="-120"/>
              </a:rPr>
              <a:t>病人健康營養情況變好，犯罪行為減少</a:t>
            </a:r>
            <a:r>
              <a:rPr lang="en-US" altLang="zh-TW" sz="2400" b="1" u="sng" dirty="0" smtClean="0">
                <a:solidFill>
                  <a:srgbClr val="9900FF"/>
                </a:solidFill>
                <a:latin typeface="微軟正黑體" panose="020B0604030504040204" pitchFamily="34" charset="-120"/>
                <a:ea typeface="微軟正黑體" panose="020B0604030504040204" pitchFamily="34" charset="-120"/>
              </a:rPr>
              <a:t>85%</a:t>
            </a:r>
            <a:r>
              <a:rPr lang="zh-TW" altLang="en-US" sz="2400" b="1" u="sng" dirty="0" smtClean="0">
                <a:solidFill>
                  <a:srgbClr val="9900FF"/>
                </a:solidFill>
                <a:latin typeface="微軟正黑體" panose="020B0604030504040204" pitchFamily="34" charset="-120"/>
                <a:ea typeface="微軟正黑體" panose="020B0604030504040204" pitchFamily="34" charset="-120"/>
              </a:rPr>
              <a:t>，愛滋感染減少</a:t>
            </a:r>
            <a:r>
              <a:rPr lang="en-US" altLang="zh-TW" sz="2400" b="1" u="sng" dirty="0" smtClean="0">
                <a:solidFill>
                  <a:srgbClr val="9900FF"/>
                </a:solidFill>
                <a:latin typeface="微軟正黑體" panose="020B0604030504040204" pitchFamily="34" charset="-120"/>
                <a:ea typeface="微軟正黑體" panose="020B0604030504040204" pitchFamily="34" charset="-120"/>
              </a:rPr>
              <a:t>6</a:t>
            </a:r>
            <a:r>
              <a:rPr lang="zh-TW" altLang="en-US" sz="2400" b="1" u="sng" dirty="0" smtClean="0">
                <a:solidFill>
                  <a:srgbClr val="9900FF"/>
                </a:solidFill>
                <a:latin typeface="微軟正黑體" panose="020B0604030504040204" pitchFamily="34" charset="-120"/>
                <a:ea typeface="微軟正黑體" panose="020B0604030504040204" pitchFamily="34" charset="-120"/>
              </a:rPr>
              <a:t>倍。</a:t>
            </a:r>
          </a:p>
        </p:txBody>
      </p:sp>
      <p:sp>
        <p:nvSpPr>
          <p:cNvPr id="32773" name="Line 4"/>
          <p:cNvSpPr>
            <a:spLocks noChangeShapeType="1"/>
          </p:cNvSpPr>
          <p:nvPr/>
        </p:nvSpPr>
        <p:spPr bwMode="auto">
          <a:xfrm>
            <a:off x="539750" y="1196975"/>
            <a:ext cx="8018463"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6" name="群組 5"/>
          <p:cNvGrpSpPr/>
          <p:nvPr/>
        </p:nvGrpSpPr>
        <p:grpSpPr>
          <a:xfrm>
            <a:off x="611560" y="3092767"/>
            <a:ext cx="8208539" cy="3648601"/>
            <a:chOff x="611560" y="3092767"/>
            <a:chExt cx="8208539" cy="3648601"/>
          </a:xfrm>
        </p:grpSpPr>
        <p:pic>
          <p:nvPicPr>
            <p:cNvPr id="7" name="圖片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1600" y="3346796"/>
              <a:ext cx="7848499" cy="3394572"/>
            </a:xfrm>
            <a:prstGeom prst="rect">
              <a:avLst/>
            </a:prstGeom>
          </p:spPr>
        </p:pic>
        <p:sp>
          <p:nvSpPr>
            <p:cNvPr id="8" name="文字方塊 7"/>
            <p:cNvSpPr txBox="1"/>
            <p:nvPr>
              <p:custDataLst>
                <p:tags r:id="rId2"/>
              </p:custDataLst>
            </p:nvPr>
          </p:nvSpPr>
          <p:spPr>
            <a:xfrm>
              <a:off x="611560" y="3357846"/>
              <a:ext cx="1415772" cy="461665"/>
            </a:xfrm>
            <a:prstGeom prst="rect">
              <a:avLst/>
            </a:prstGeom>
            <a:noFill/>
          </p:spPr>
          <p:txBody>
            <a:bodyPr wrap="none" rtlCol="0">
              <a:spAutoFit/>
            </a:bodyPr>
            <a:lstStyle/>
            <a:p>
              <a:r>
                <a:rPr lang="zh-TW" altLang="en-US" sz="1200" b="1" dirty="0">
                  <a:latin typeface="微軟正黑體" panose="020B0604030504040204" pitchFamily="34" charset="-120"/>
                  <a:ea typeface="微軟正黑體" panose="020B0604030504040204" pitchFamily="34" charset="-120"/>
                </a:rPr>
                <a:t>每年可能發生</a:t>
              </a:r>
              <a:r>
                <a:rPr lang="zh-TW" altLang="en-US" sz="1200" b="1" dirty="0" smtClean="0">
                  <a:latin typeface="微軟正黑體" panose="020B0604030504040204" pitchFamily="34" charset="-120"/>
                  <a:ea typeface="微軟正黑體" panose="020B0604030504040204" pitchFamily="34" charset="-120"/>
                </a:rPr>
                <a:t>罪案</a:t>
              </a:r>
              <a:endParaRPr lang="en-US" altLang="zh-TW" sz="1200" b="1" dirty="0" smtClean="0">
                <a:latin typeface="微軟正黑體" panose="020B0604030504040204" pitchFamily="34" charset="-120"/>
                <a:ea typeface="微軟正黑體" panose="020B0604030504040204" pitchFamily="34" charset="-120"/>
              </a:endParaRPr>
            </a:p>
            <a:p>
              <a:r>
                <a:rPr lang="zh-TW" altLang="en-US" sz="1200" b="1" dirty="0">
                  <a:latin typeface="微軟正黑體" panose="020B0604030504040204" pitchFamily="34" charset="-120"/>
                  <a:ea typeface="微軟正黑體" panose="020B0604030504040204" pitchFamily="34" charset="-120"/>
                </a:rPr>
                <a:t>的日數</a:t>
              </a:r>
            </a:p>
          </p:txBody>
        </p:sp>
        <p:sp>
          <p:nvSpPr>
            <p:cNvPr id="9" name="文字方塊 8"/>
            <p:cNvSpPr txBox="1"/>
            <p:nvPr/>
          </p:nvSpPr>
          <p:spPr>
            <a:xfrm>
              <a:off x="1187624" y="3789894"/>
              <a:ext cx="453970" cy="276999"/>
            </a:xfrm>
            <a:prstGeom prst="rect">
              <a:avLst/>
            </a:prstGeom>
            <a:noFill/>
          </p:spPr>
          <p:txBody>
            <a:bodyPr wrap="none" rtlCol="0">
              <a:spAutoFit/>
            </a:bodyPr>
            <a:lstStyle/>
            <a:p>
              <a:r>
                <a:rPr lang="en-US" altLang="zh-TW" sz="1200" dirty="0" smtClean="0">
                  <a:latin typeface="微軟正黑體" panose="020B0604030504040204" pitchFamily="34" charset="-120"/>
                  <a:ea typeface="微軟正黑體" panose="020B0604030504040204" pitchFamily="34" charset="-120"/>
                </a:rPr>
                <a:t>300</a:t>
              </a:r>
              <a:endParaRPr lang="zh-TW" altLang="en-US" sz="12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187624" y="4088959"/>
              <a:ext cx="453970" cy="276999"/>
            </a:xfrm>
            <a:prstGeom prst="rect">
              <a:avLst/>
            </a:prstGeom>
            <a:noFill/>
          </p:spPr>
          <p:txBody>
            <a:bodyPr wrap="none" rtlCol="0">
              <a:spAutoFit/>
            </a:bodyPr>
            <a:lstStyle/>
            <a:p>
              <a:r>
                <a:rPr lang="en-US" altLang="zh-TW" sz="1200" dirty="0" smtClean="0">
                  <a:latin typeface="微軟正黑體" panose="020B0604030504040204" pitchFamily="34" charset="-120"/>
                  <a:ea typeface="微軟正黑體" panose="020B0604030504040204" pitchFamily="34" charset="-120"/>
                </a:rPr>
                <a:t>250</a:t>
              </a:r>
              <a:endParaRPr lang="zh-TW" altLang="en-US" sz="1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187624" y="4365958"/>
              <a:ext cx="453970" cy="276999"/>
            </a:xfrm>
            <a:prstGeom prst="rect">
              <a:avLst/>
            </a:prstGeom>
            <a:noFill/>
          </p:spPr>
          <p:txBody>
            <a:bodyPr wrap="none" rtlCol="0">
              <a:spAutoFit/>
            </a:bodyPr>
            <a:lstStyle/>
            <a:p>
              <a:r>
                <a:rPr lang="en-US" altLang="zh-TW" sz="1200" dirty="0" smtClean="0">
                  <a:latin typeface="微軟正黑體" panose="020B0604030504040204" pitchFamily="34" charset="-120"/>
                  <a:ea typeface="微軟正黑體" panose="020B0604030504040204" pitchFamily="34" charset="-120"/>
                </a:rPr>
                <a:t>200</a:t>
              </a:r>
              <a:endParaRPr lang="zh-TW" altLang="en-US" sz="12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181277" y="4687873"/>
              <a:ext cx="453970" cy="276999"/>
            </a:xfrm>
            <a:prstGeom prst="rect">
              <a:avLst/>
            </a:prstGeom>
            <a:noFill/>
          </p:spPr>
          <p:txBody>
            <a:bodyPr wrap="none" rtlCol="0">
              <a:spAutoFit/>
            </a:bodyPr>
            <a:lstStyle/>
            <a:p>
              <a:r>
                <a:rPr lang="en-US" altLang="zh-TW" sz="1200" dirty="0" smtClean="0">
                  <a:latin typeface="微軟正黑體" panose="020B0604030504040204" pitchFamily="34" charset="-120"/>
                  <a:ea typeface="微軟正黑體" panose="020B0604030504040204" pitchFamily="34" charset="-120"/>
                </a:rPr>
                <a:t>150</a:t>
              </a:r>
              <a:endParaRPr lang="zh-TW" altLang="en-US" sz="12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1187624" y="5025063"/>
              <a:ext cx="453970" cy="276999"/>
            </a:xfrm>
            <a:prstGeom prst="rect">
              <a:avLst/>
            </a:prstGeom>
            <a:noFill/>
          </p:spPr>
          <p:txBody>
            <a:bodyPr wrap="none" rtlCol="0">
              <a:spAutoFit/>
            </a:bodyPr>
            <a:lstStyle/>
            <a:p>
              <a:r>
                <a:rPr lang="en-US" altLang="zh-TW" sz="1200" dirty="0" smtClean="0">
                  <a:latin typeface="微軟正黑體" panose="020B0604030504040204" pitchFamily="34" charset="-120"/>
                  <a:ea typeface="微軟正黑體" panose="020B0604030504040204" pitchFamily="34" charset="-120"/>
                </a:rPr>
                <a:t>100</a:t>
              </a:r>
              <a:endParaRPr lang="zh-TW" altLang="en-US" sz="12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259632" y="5313095"/>
              <a:ext cx="364202" cy="276999"/>
            </a:xfrm>
            <a:prstGeom prst="rect">
              <a:avLst/>
            </a:prstGeom>
            <a:noFill/>
          </p:spPr>
          <p:txBody>
            <a:bodyPr wrap="none" rtlCol="0">
              <a:spAutoFit/>
            </a:bodyPr>
            <a:lstStyle/>
            <a:p>
              <a:r>
                <a:rPr lang="en-US" altLang="zh-TW" sz="1200" dirty="0">
                  <a:latin typeface="微軟正黑體" panose="020B0604030504040204" pitchFamily="34" charset="-120"/>
                  <a:ea typeface="微軟正黑體" panose="020B0604030504040204" pitchFamily="34" charset="-120"/>
                </a:rPr>
                <a:t>5</a:t>
              </a:r>
              <a:r>
                <a:rPr lang="en-US" altLang="zh-TW" sz="1200" dirty="0" smtClean="0">
                  <a:latin typeface="微軟正黑體" panose="020B0604030504040204" pitchFamily="34" charset="-120"/>
                  <a:ea typeface="微軟正黑體" panose="020B0604030504040204" pitchFamily="34" charset="-120"/>
                </a:rPr>
                <a:t>0</a:t>
              </a:r>
              <a:endParaRPr lang="zh-TW" altLang="en-US" sz="12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345238" y="5570376"/>
              <a:ext cx="274434" cy="276999"/>
            </a:xfrm>
            <a:prstGeom prst="rect">
              <a:avLst/>
            </a:prstGeom>
            <a:noFill/>
          </p:spPr>
          <p:txBody>
            <a:bodyPr wrap="none" rtlCol="0">
              <a:spAutoFit/>
            </a:bodyPr>
            <a:lstStyle/>
            <a:p>
              <a:r>
                <a:rPr lang="en-US" altLang="zh-TW" sz="1200" dirty="0" smtClean="0">
                  <a:latin typeface="微軟正黑體" panose="020B0604030504040204" pitchFamily="34" charset="-120"/>
                  <a:ea typeface="微軟正黑體" panose="020B0604030504040204" pitchFamily="34" charset="-120"/>
                </a:rPr>
                <a:t>0</a:t>
              </a:r>
              <a:endParaRPr lang="zh-TW" altLang="en-US" sz="1200" dirty="0">
                <a:latin typeface="微軟正黑體" panose="020B0604030504040204" pitchFamily="34" charset="-120"/>
                <a:ea typeface="微軟正黑體" panose="020B0604030504040204" pitchFamily="34" charset="-120"/>
              </a:endParaRPr>
            </a:p>
          </p:txBody>
        </p:sp>
        <p:sp>
          <p:nvSpPr>
            <p:cNvPr id="16" name="文字方塊 15"/>
            <p:cNvSpPr txBox="1"/>
            <p:nvPr>
              <p:custDataLst>
                <p:tags r:id="rId3"/>
              </p:custDataLst>
            </p:nvPr>
          </p:nvSpPr>
          <p:spPr>
            <a:xfrm>
              <a:off x="1805725" y="5816296"/>
              <a:ext cx="603050"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計畫</a:t>
              </a:r>
              <a:r>
                <a:rPr lang="en-US" altLang="zh-TW" sz="1200" b="1" dirty="0">
                  <a:latin typeface="微軟正黑體" panose="020B0604030504040204" pitchFamily="34" charset="-120"/>
                  <a:ea typeface="微軟正黑體" panose="020B0604030504040204" pitchFamily="34" charset="-120"/>
                </a:rPr>
                <a:t>A</a:t>
              </a:r>
              <a:endParaRPr lang="zh-TW" altLang="en-US" sz="1200" b="1" dirty="0">
                <a:latin typeface="微軟正黑體" panose="020B0604030504040204" pitchFamily="34" charset="-120"/>
                <a:ea typeface="微軟正黑體" panose="020B0604030504040204" pitchFamily="34" charset="-120"/>
              </a:endParaRPr>
            </a:p>
          </p:txBody>
        </p:sp>
        <p:sp>
          <p:nvSpPr>
            <p:cNvPr id="17" name="文字方塊 16"/>
            <p:cNvSpPr txBox="1"/>
            <p:nvPr>
              <p:custDataLst>
                <p:tags r:id="rId4"/>
              </p:custDataLst>
            </p:nvPr>
          </p:nvSpPr>
          <p:spPr>
            <a:xfrm>
              <a:off x="2611306" y="5816297"/>
              <a:ext cx="591829"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計畫</a:t>
              </a:r>
              <a:r>
                <a:rPr lang="en-US" altLang="zh-TW" sz="1200" b="1" dirty="0" smtClean="0">
                  <a:latin typeface="微軟正黑體" panose="020B0604030504040204" pitchFamily="34" charset="-120"/>
                  <a:ea typeface="微軟正黑體" panose="020B0604030504040204" pitchFamily="34" charset="-120"/>
                </a:rPr>
                <a:t>B</a:t>
              </a:r>
              <a:endParaRPr lang="zh-TW" altLang="en-US" sz="1200" b="1" dirty="0">
                <a:latin typeface="微軟正黑體" panose="020B0604030504040204" pitchFamily="34" charset="-120"/>
                <a:ea typeface="微軟正黑體" panose="020B0604030504040204" pitchFamily="34" charset="-120"/>
              </a:endParaRPr>
            </a:p>
          </p:txBody>
        </p:sp>
        <p:sp>
          <p:nvSpPr>
            <p:cNvPr id="18" name="文字方塊 17"/>
            <p:cNvSpPr txBox="1"/>
            <p:nvPr>
              <p:custDataLst>
                <p:tags r:id="rId5"/>
              </p:custDataLst>
            </p:nvPr>
          </p:nvSpPr>
          <p:spPr>
            <a:xfrm>
              <a:off x="3404932" y="5806445"/>
              <a:ext cx="595035"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計畫</a:t>
              </a:r>
              <a:r>
                <a:rPr lang="en-US" altLang="zh-TW" sz="1200" b="1" dirty="0" smtClean="0">
                  <a:latin typeface="微軟正黑體" panose="020B0604030504040204" pitchFamily="34" charset="-120"/>
                  <a:ea typeface="微軟正黑體" panose="020B0604030504040204" pitchFamily="34" charset="-120"/>
                </a:rPr>
                <a:t>C</a:t>
              </a:r>
              <a:endParaRPr lang="zh-TW" altLang="en-US" sz="1200" b="1" dirty="0">
                <a:latin typeface="微軟正黑體" panose="020B0604030504040204" pitchFamily="34" charset="-120"/>
                <a:ea typeface="微軟正黑體" panose="020B0604030504040204" pitchFamily="34" charset="-120"/>
              </a:endParaRPr>
            </a:p>
          </p:txBody>
        </p:sp>
        <p:sp>
          <p:nvSpPr>
            <p:cNvPr id="19" name="文字方塊 18"/>
            <p:cNvSpPr txBox="1"/>
            <p:nvPr>
              <p:custDataLst>
                <p:tags r:id="rId6"/>
              </p:custDataLst>
            </p:nvPr>
          </p:nvSpPr>
          <p:spPr>
            <a:xfrm>
              <a:off x="4267489" y="5806118"/>
              <a:ext cx="611065"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計畫</a:t>
              </a:r>
              <a:r>
                <a:rPr lang="en-US" altLang="zh-TW" sz="1200" b="1" dirty="0" smtClean="0">
                  <a:latin typeface="微軟正黑體" panose="020B0604030504040204" pitchFamily="34" charset="-120"/>
                  <a:ea typeface="微軟正黑體" panose="020B0604030504040204" pitchFamily="34" charset="-120"/>
                </a:rPr>
                <a:t>D</a:t>
              </a:r>
              <a:endParaRPr lang="zh-TW" altLang="en-US" sz="1200" b="1" dirty="0">
                <a:latin typeface="微軟正黑體" panose="020B0604030504040204" pitchFamily="34" charset="-120"/>
                <a:ea typeface="微軟正黑體" panose="020B0604030504040204" pitchFamily="34" charset="-120"/>
              </a:endParaRPr>
            </a:p>
          </p:txBody>
        </p:sp>
        <p:sp>
          <p:nvSpPr>
            <p:cNvPr id="20" name="文字方塊 19"/>
            <p:cNvSpPr txBox="1"/>
            <p:nvPr>
              <p:custDataLst>
                <p:tags r:id="rId7"/>
              </p:custDataLst>
            </p:nvPr>
          </p:nvSpPr>
          <p:spPr>
            <a:xfrm>
              <a:off x="5059578" y="5806118"/>
              <a:ext cx="577402"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計畫</a:t>
              </a:r>
              <a:r>
                <a:rPr lang="en-US" altLang="zh-TW" sz="1200" b="1" dirty="0" smtClean="0">
                  <a:latin typeface="微軟正黑體" panose="020B0604030504040204" pitchFamily="34" charset="-120"/>
                  <a:ea typeface="微軟正黑體" panose="020B0604030504040204" pitchFamily="34" charset="-120"/>
                </a:rPr>
                <a:t>E</a:t>
              </a:r>
              <a:endParaRPr lang="zh-TW" altLang="en-US" sz="1200" b="1" dirty="0">
                <a:latin typeface="微軟正黑體" panose="020B0604030504040204" pitchFamily="34" charset="-120"/>
                <a:ea typeface="微軟正黑體" panose="020B0604030504040204" pitchFamily="34" charset="-120"/>
              </a:endParaRPr>
            </a:p>
          </p:txBody>
        </p:sp>
        <p:sp>
          <p:nvSpPr>
            <p:cNvPr id="21" name="文字方塊 20"/>
            <p:cNvSpPr txBox="1"/>
            <p:nvPr>
              <p:custDataLst>
                <p:tags r:id="rId8"/>
              </p:custDataLst>
            </p:nvPr>
          </p:nvSpPr>
          <p:spPr>
            <a:xfrm>
              <a:off x="5940417" y="5806118"/>
              <a:ext cx="575799"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計畫</a:t>
              </a:r>
              <a:r>
                <a:rPr lang="en-US" altLang="zh-TW" sz="1200" b="1" dirty="0" smtClean="0">
                  <a:latin typeface="微軟正黑體" panose="020B0604030504040204" pitchFamily="34" charset="-120"/>
                  <a:ea typeface="微軟正黑體" panose="020B0604030504040204" pitchFamily="34" charset="-120"/>
                </a:rPr>
                <a:t>F</a:t>
              </a:r>
              <a:endParaRPr lang="zh-TW" altLang="en-US" sz="1200" b="1" dirty="0">
                <a:latin typeface="微軟正黑體" panose="020B0604030504040204" pitchFamily="34" charset="-120"/>
                <a:ea typeface="微軟正黑體" panose="020B0604030504040204" pitchFamily="34" charset="-120"/>
              </a:endParaRPr>
            </a:p>
          </p:txBody>
        </p:sp>
        <p:sp>
          <p:nvSpPr>
            <p:cNvPr id="22" name="文字方塊 21"/>
            <p:cNvSpPr txBox="1"/>
            <p:nvPr>
              <p:custDataLst>
                <p:tags r:id="rId9"/>
              </p:custDataLst>
            </p:nvPr>
          </p:nvSpPr>
          <p:spPr>
            <a:xfrm>
              <a:off x="6317630" y="4881047"/>
              <a:ext cx="1911101"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抽樣調查的病人數目</a:t>
              </a:r>
              <a:r>
                <a:rPr lang="en-US" altLang="zh-TW" sz="1200" b="1" dirty="0" smtClean="0">
                  <a:latin typeface="微軟正黑體" panose="020B0604030504040204" pitchFamily="34" charset="-120"/>
                  <a:ea typeface="微軟正黑體" panose="020B0604030504040204" pitchFamily="34" charset="-120"/>
                </a:rPr>
                <a:t>-491</a:t>
              </a:r>
              <a:endParaRPr lang="zh-TW" altLang="en-US" sz="1200" b="1" dirty="0">
                <a:latin typeface="微軟正黑體" panose="020B0604030504040204" pitchFamily="34" charset="-120"/>
                <a:ea typeface="微軟正黑體" panose="020B0604030504040204" pitchFamily="34" charset="-120"/>
              </a:endParaRPr>
            </a:p>
          </p:txBody>
        </p:sp>
        <p:sp>
          <p:nvSpPr>
            <p:cNvPr id="23" name="文字方塊 22"/>
            <p:cNvSpPr txBox="1"/>
            <p:nvPr>
              <p:custDataLst>
                <p:tags r:id="rId10"/>
              </p:custDataLst>
            </p:nvPr>
          </p:nvSpPr>
          <p:spPr>
            <a:xfrm>
              <a:off x="6084168" y="3092767"/>
              <a:ext cx="2531462" cy="1200329"/>
            </a:xfrm>
            <a:prstGeom prst="rect">
              <a:avLst/>
            </a:prstGeom>
            <a:noFill/>
            <a:ln>
              <a:solidFill>
                <a:schemeClr val="tx1"/>
              </a:solidFill>
            </a:ln>
          </p:spPr>
          <p:txBody>
            <a:bodyPr wrap="none" rtlCol="0">
              <a:spAutoFit/>
            </a:bodyPr>
            <a:lstStyle/>
            <a:p>
              <a:pPr marL="171450" indent="-171450">
                <a:buFont typeface="Wingdings" panose="05000000000000000000" pitchFamily="2" charset="2"/>
                <a:buChar char="p"/>
              </a:pPr>
              <a:r>
                <a:rPr lang="zh-TW" altLang="en-US" sz="1200" b="1" dirty="0" smtClean="0">
                  <a:latin typeface="微軟正黑體" panose="020B0604030504040204" pitchFamily="34" charset="-120"/>
                  <a:ea typeface="微軟正黑體" panose="020B0604030504040204" pitchFamily="34" charset="-120"/>
                </a:rPr>
                <a:t>治療前的犯罪活動，</a:t>
              </a:r>
              <a:r>
                <a:rPr lang="zh-TW" altLang="en-US" sz="1200" b="1" dirty="0">
                  <a:latin typeface="微軟正黑體" panose="020B0604030504040204" pitchFamily="34" charset="-120"/>
                  <a:ea typeface="微軟正黑體" panose="020B0604030504040204" pitchFamily="34" charset="-120"/>
                </a:rPr>
                <a:t>即</a:t>
              </a:r>
              <a:r>
                <a:rPr lang="zh-TW" altLang="en-US" sz="1200" b="1" dirty="0" smtClean="0">
                  <a:latin typeface="微軟正黑體" panose="020B0604030504040204" pitchFamily="34" charset="-120"/>
                  <a:ea typeface="微軟正黑體" panose="020B0604030504040204" pitchFamily="34" charset="-120"/>
                </a:rPr>
                <a:t>染上毒癮</a:t>
              </a:r>
              <a:endParaRPr lang="en-US" altLang="zh-TW" sz="1200" b="1" dirty="0" smtClean="0">
                <a:latin typeface="微軟正黑體" panose="020B0604030504040204" pitchFamily="34" charset="-120"/>
                <a:ea typeface="微軟正黑體" panose="020B0604030504040204" pitchFamily="34" charset="-120"/>
              </a:endParaRPr>
            </a:p>
            <a:p>
              <a:r>
                <a:rPr lang="zh-TW" altLang="en-US" sz="1200" b="1" dirty="0" smtClean="0">
                  <a:latin typeface="微軟正黑體" panose="020B0604030504040204" pitchFamily="34" charset="-120"/>
                  <a:ea typeface="微軟正黑體" panose="020B0604030504040204" pitchFamily="34" charset="-120"/>
                </a:rPr>
                <a:t>     後</a:t>
              </a:r>
              <a:r>
                <a:rPr lang="zh-TW" altLang="en-US" sz="1200" b="1" dirty="0">
                  <a:latin typeface="微軟正黑體" panose="020B0604030504040204" pitchFamily="34" charset="-120"/>
                  <a:ea typeface="微軟正黑體" panose="020B0604030504040204" pitchFamily="34" charset="-120"/>
                </a:rPr>
                <a:t>每年的犯罪日</a:t>
              </a:r>
              <a:r>
                <a:rPr lang="zh-TW" altLang="en-US" sz="1200" b="1" dirty="0" smtClean="0">
                  <a:latin typeface="微軟正黑體" panose="020B0604030504040204" pitchFamily="34" charset="-120"/>
                  <a:ea typeface="微軟正黑體" panose="020B0604030504040204" pitchFamily="34" charset="-120"/>
                </a:rPr>
                <a:t>數</a:t>
              </a:r>
              <a:endParaRPr lang="en-US" altLang="zh-TW" sz="1200" b="1" dirty="0" smtClean="0">
                <a:latin typeface="微軟正黑體" panose="020B0604030504040204" pitchFamily="34" charset="-120"/>
                <a:ea typeface="微軟正黑體" panose="020B0604030504040204" pitchFamily="34" charset="-120"/>
              </a:endParaRPr>
            </a:p>
            <a:p>
              <a:endParaRPr lang="en-US" altLang="zh-TW" sz="1200" b="1" dirty="0">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Char char="p"/>
              </a:pPr>
              <a:r>
                <a:rPr lang="zh-TW" altLang="en-US" sz="1200" b="1" dirty="0" smtClean="0">
                  <a:latin typeface="微軟正黑體" panose="020B0604030504040204" pitchFamily="34" charset="-120"/>
                  <a:ea typeface="微軟正黑體" panose="020B0604030504040204" pitchFamily="34" charset="-120"/>
                </a:rPr>
                <a:t>治療期間的犯罪活動，即接受六</a:t>
              </a:r>
              <a:endParaRPr lang="en-US" altLang="zh-TW" sz="1200" b="1" dirty="0" smtClean="0">
                <a:latin typeface="微軟正黑體" panose="020B0604030504040204" pitchFamily="34" charset="-120"/>
                <a:ea typeface="微軟正黑體" panose="020B0604030504040204" pitchFamily="34" charset="-120"/>
              </a:endParaRPr>
            </a:p>
            <a:p>
              <a:r>
                <a:rPr lang="zh-TW" altLang="en-US" sz="1200" b="1" dirty="0" smtClean="0">
                  <a:latin typeface="微軟正黑體" panose="020B0604030504040204" pitchFamily="34" charset="-120"/>
                  <a:ea typeface="微軟正黑體" panose="020B0604030504040204" pitchFamily="34" charset="-120"/>
                </a:rPr>
                <a:t>     個月或以上的治療後每年的犯罪</a:t>
              </a:r>
              <a:endParaRPr lang="en-US" altLang="zh-TW" sz="1200" b="1" dirty="0" smtClean="0">
                <a:latin typeface="微軟正黑體" panose="020B0604030504040204" pitchFamily="34" charset="-120"/>
                <a:ea typeface="微軟正黑體" panose="020B0604030504040204" pitchFamily="34" charset="-120"/>
              </a:endParaRPr>
            </a:p>
            <a:p>
              <a:r>
                <a:rPr lang="zh-TW" altLang="en-US" sz="1200" b="1" dirty="0" smtClean="0">
                  <a:latin typeface="微軟正黑體" panose="020B0604030504040204" pitchFamily="34" charset="-120"/>
                  <a:ea typeface="微軟正黑體" panose="020B0604030504040204" pitchFamily="34" charset="-120"/>
                </a:rPr>
                <a:t>日數</a:t>
              </a:r>
              <a:endParaRPr lang="zh-TW" altLang="en-US" sz="1200" b="1" dirty="0">
                <a:latin typeface="微軟正黑體" panose="020B0604030504040204" pitchFamily="34" charset="-120"/>
                <a:ea typeface="微軟正黑體" panose="020B0604030504040204" pitchFamily="34" charset="-120"/>
              </a:endParaRPr>
            </a:p>
          </p:txBody>
        </p:sp>
        <p:sp>
          <p:nvSpPr>
            <p:cNvPr id="24" name="文字方塊 23"/>
            <p:cNvSpPr txBox="1"/>
            <p:nvPr>
              <p:custDataLst>
                <p:tags r:id="rId11"/>
              </p:custDataLst>
            </p:nvPr>
          </p:nvSpPr>
          <p:spPr>
            <a:xfrm>
              <a:off x="1365328" y="6207695"/>
              <a:ext cx="6590587" cy="461665"/>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資料來源</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Ball and Ross </a:t>
              </a:r>
              <a:r>
                <a:rPr lang="en-US" altLang="zh-TW" sz="1200" i="1" dirty="0" smtClean="0">
                  <a:latin typeface="微軟正黑體" panose="020B0604030504040204" pitchFamily="34" charset="-120"/>
                  <a:ea typeface="微軟正黑體" panose="020B0604030504040204" pitchFamily="34" charset="-120"/>
                </a:rPr>
                <a:t>The Effectiveness of Methadone Maintenance  Treatment: Patients.</a:t>
              </a:r>
            </a:p>
            <a:p>
              <a:r>
                <a:rPr lang="en-US" altLang="zh-TW" sz="1200" i="1" dirty="0" err="1" smtClean="0">
                  <a:latin typeface="微軟正黑體" panose="020B0604030504040204" pitchFamily="34" charset="-120"/>
                  <a:ea typeface="微軟正黑體" panose="020B0604030504040204" pitchFamily="34" charset="-120"/>
                </a:rPr>
                <a:t>Programmes</a:t>
              </a:r>
              <a:r>
                <a:rPr lang="en-US" altLang="zh-TW" sz="1200" i="1" dirty="0" smtClean="0">
                  <a:latin typeface="微軟正黑體" panose="020B0604030504040204" pitchFamily="34" charset="-120"/>
                  <a:ea typeface="微軟正黑體" panose="020B0604030504040204" pitchFamily="34" charset="-120"/>
                </a:rPr>
                <a:t>. Services., and Outcomes. </a:t>
              </a:r>
              <a:r>
                <a:rPr lang="en-US" altLang="zh-TW" sz="1200" dirty="0" smtClean="0">
                  <a:latin typeface="微軟正黑體" panose="020B0604030504040204" pitchFamily="34" charset="-120"/>
                  <a:ea typeface="微軟正黑體" panose="020B0604030504040204" pitchFamily="34" charset="-120"/>
                </a:rPr>
                <a:t>New York : Springer-Verlag.1991</a:t>
              </a:r>
              <a:endParaRPr lang="zh-TW" altLang="en-US" sz="1200" dirty="0">
                <a:latin typeface="微軟正黑體" panose="020B0604030504040204" pitchFamily="34" charset="-120"/>
                <a:ea typeface="微軟正黑體" panose="020B0604030504040204" pitchFamily="34" charset="-120"/>
              </a:endParaRPr>
            </a:p>
          </p:txBody>
        </p:sp>
      </p:grpSp>
    </p:spTree>
    <p:custDataLst>
      <p:tags r:id="rId1"/>
    </p:custData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5815" y="180946"/>
            <a:ext cx="8345106" cy="1052596"/>
          </a:xfrm>
          <a:noFill/>
        </p:spPr>
        <p:txBody>
          <a:bodyPr wrap="none">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美沙冬維持治療</a:t>
            </a:r>
            <a:r>
              <a:rPr lang="zh-TW" altLang="en-US" sz="3200" kern="1200" spc="3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zh-TW" altLang="en-US" sz="3200" kern="1200" spc="3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2000" kern="1200" spc="300" dirty="0">
                <a:solidFill>
                  <a:srgbClr val="955901"/>
                </a:solidFill>
                <a:latin typeface="華康粗圓體(P)" panose="020F0700000000000000" pitchFamily="34" charset="-120"/>
                <a:ea typeface="華康粗圓體(P)" panose="020F0700000000000000" pitchFamily="34" charset="-120"/>
                <a:cs typeface="+mn-cs"/>
              </a:rPr>
              <a:t>Methadone Maintenance Treatment Program, MMTP</a:t>
            </a:r>
          </a:p>
        </p:txBody>
      </p:sp>
      <p:sp>
        <p:nvSpPr>
          <p:cNvPr id="14339" name="Rectangle 3"/>
          <p:cNvSpPr>
            <a:spLocks noGrp="1" noChangeArrowheads="1"/>
          </p:cNvSpPr>
          <p:nvPr>
            <p:ph type="body" idx="1"/>
          </p:nvPr>
        </p:nvSpPr>
        <p:spPr>
          <a:xfrm>
            <a:off x="4067944" y="1773238"/>
            <a:ext cx="4824536" cy="4679950"/>
          </a:xfrm>
        </p:spPr>
        <p:txBody>
          <a:bodyPr/>
          <a:lstStyle/>
          <a:p>
            <a:pPr>
              <a:lnSpc>
                <a:spcPct val="120000"/>
              </a:lnSpc>
              <a:spcBef>
                <a:spcPct val="5000"/>
              </a:spcBef>
              <a:buClr>
                <a:srgbClr val="CC0099"/>
              </a:buClr>
              <a:buFont typeface="Wingdings" panose="05000000000000000000" pitchFamily="2" charset="2"/>
              <a:buChar char="l"/>
            </a:pP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1963</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年紐約洛克斐勒醫學院</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Dole</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與</a:t>
            </a:r>
            <a:r>
              <a:rPr lang="en-US" altLang="zh-TW" sz="2400" b="1" kern="1200" dirty="0" err="1">
                <a:solidFill>
                  <a:schemeClr val="bg1">
                    <a:lumMod val="50000"/>
                  </a:schemeClr>
                </a:solidFill>
                <a:latin typeface="微軟正黑體" panose="020B0604030504040204" pitchFamily="34" charset="-120"/>
                <a:ea typeface="微軟正黑體" panose="020B0604030504040204" pitchFamily="34" charset="-120"/>
              </a:rPr>
              <a:t>Nyswander</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開創發展出來的藥物維持治療模式。</a:t>
            </a:r>
          </a:p>
          <a:p>
            <a:pPr>
              <a:lnSpc>
                <a:spcPct val="120000"/>
              </a:lnSpc>
              <a:spcBef>
                <a:spcPct val="5000"/>
              </a:spcBef>
              <a:buClr>
                <a:srgbClr val="CC0099"/>
              </a:buClr>
              <a:buFont typeface="Wingdings" panose="05000000000000000000" pitchFamily="2" charset="2"/>
              <a:buChar char="l"/>
            </a:pPr>
            <a:r>
              <a:rPr lang="zh-TW" altLang="en-US" sz="2400" b="1" kern="1200" dirty="0">
                <a:solidFill>
                  <a:srgbClr val="CC3399"/>
                </a:solidFill>
                <a:latin typeface="微軟正黑體" panose="020B0604030504040204" pitchFamily="34" charset="-120"/>
                <a:ea typeface="微軟正黑體" panose="020B0604030504040204" pitchFamily="34" charset="-120"/>
              </a:rPr>
              <a:t>目標為復健而非戒除，採開放而非住院模式，先選用嗎啡，因發現效果不佳而改用美沙冬。</a:t>
            </a:r>
          </a:p>
          <a:p>
            <a:pPr>
              <a:lnSpc>
                <a:spcPct val="120000"/>
              </a:lnSpc>
              <a:buClr>
                <a:srgbClr val="CC0099"/>
              </a:buClr>
              <a:buFont typeface="Wingdings" panose="05000000000000000000" pitchFamily="2" charset="2"/>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幫助吸毒者解毒，直至完全無須依賴毒品。</a:t>
            </a:r>
          </a:p>
        </p:txBody>
      </p:sp>
      <p:pic>
        <p:nvPicPr>
          <p:cNvPr id="14340" name="Picture 4"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765" y="1916113"/>
            <a:ext cx="35861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350253" y="5949280"/>
            <a:ext cx="3605474" cy="246221"/>
          </a:xfrm>
          <a:prstGeom prst="rect">
            <a:avLst/>
          </a:prstGeom>
          <a:noFill/>
        </p:spPr>
        <p:txBody>
          <a:bodyPr wrap="none" rtlCol="0">
            <a:spAutoFit/>
          </a:bodyPr>
          <a:lstStyle/>
          <a:p>
            <a:r>
              <a:rPr lang="zh-TW" altLang="en-US" sz="1000" dirty="0" smtClean="0"/>
              <a:t>圖片來源</a:t>
            </a:r>
            <a:r>
              <a:rPr lang="zh-TW" altLang="en-US" sz="1000" dirty="0" smtClean="0">
                <a:latin typeface="微軟正黑體"/>
                <a:ea typeface="微軟正黑體"/>
              </a:rPr>
              <a:t>：</a:t>
            </a:r>
            <a:r>
              <a:rPr lang="en-US" altLang="zh-TW" sz="1000" dirty="0"/>
              <a:t>AP Photo/Rockefeller University, </a:t>
            </a:r>
            <a:r>
              <a:rPr lang="en-US" altLang="zh-TW" sz="1000" dirty="0" err="1"/>
              <a:t>Ingbert</a:t>
            </a:r>
            <a:r>
              <a:rPr lang="en-US" altLang="zh-TW" sz="1000" dirty="0"/>
              <a:t> </a:t>
            </a:r>
            <a:r>
              <a:rPr lang="en-US" altLang="zh-TW" sz="1000" dirty="0" err="1"/>
              <a:t>Gruttner</a:t>
            </a:r>
            <a:endParaRPr lang="zh-TW" altLang="en-US" sz="1000" dirty="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68313" y="980579"/>
            <a:ext cx="8675687" cy="1584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5000"/>
              </a:lnSpc>
              <a:buClr>
                <a:srgbClr val="CC3399"/>
              </a:buClr>
              <a:buFont typeface="Wingdings" panose="05000000000000000000" pitchFamily="2" charset="2"/>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病人參與美沙冬治療計畫的時間越長，</a:t>
            </a:r>
            <a:r>
              <a:rPr lang="zh-TW" altLang="en-US" sz="2400" b="1" u="sng" dirty="0" smtClean="0">
                <a:solidFill>
                  <a:srgbClr val="CC0066"/>
                </a:solidFill>
                <a:latin typeface="微軟正黑體" panose="020B0604030504040204" pitchFamily="34" charset="-120"/>
                <a:ea typeface="微軟正黑體" panose="020B0604030504040204" pitchFamily="34" charset="-120"/>
              </a:rPr>
              <a:t>能夠戒除毒癮及不再參與犯罪活動的比率就越高</a:t>
            </a:r>
            <a:r>
              <a:rPr lang="zh-TW" altLang="en-US" sz="2400" b="1" dirty="0" smtClean="0">
                <a:solidFill>
                  <a:schemeClr val="accent2"/>
                </a:solidFill>
                <a:latin typeface="微軟正黑體" panose="020B0604030504040204" pitchFamily="34" charset="-120"/>
                <a:ea typeface="微軟正黑體" panose="020B0604030504040204" pitchFamily="34" charset="-120"/>
              </a:rPr>
              <a:t> </a:t>
            </a:r>
            <a:r>
              <a:rPr lang="en-US" altLang="zh-TW" sz="2400" b="1" kern="1200" dirty="0">
                <a:solidFill>
                  <a:srgbClr val="0070C0"/>
                </a:solidFill>
                <a:latin typeface="微軟正黑體" panose="020B0604030504040204" pitchFamily="34" charset="-120"/>
                <a:ea typeface="微軟正黑體" panose="020B0604030504040204" pitchFamily="34" charset="-120"/>
              </a:rPr>
              <a:t>(1991,</a:t>
            </a:r>
            <a:r>
              <a:rPr lang="zh-TW" altLang="en-US" sz="2400" b="1" kern="1200" dirty="0">
                <a:solidFill>
                  <a:srgbClr val="0070C0"/>
                </a:solidFill>
                <a:latin typeface="微軟正黑體" panose="020B0604030504040204" pitchFamily="34" charset="-120"/>
                <a:ea typeface="微軟正黑體" panose="020B0604030504040204" pitchFamily="34" charset="-120"/>
              </a:rPr>
              <a:t>美國</a:t>
            </a:r>
            <a:r>
              <a:rPr lang="en-US" altLang="zh-TW" sz="2400" b="1" kern="1200" dirty="0">
                <a:solidFill>
                  <a:srgbClr val="0070C0"/>
                </a:solidFill>
                <a:latin typeface="微軟正黑體" panose="020B0604030504040204" pitchFamily="34" charset="-120"/>
                <a:ea typeface="微軟正黑體" panose="020B0604030504040204" pitchFamily="34" charset="-120"/>
              </a:rPr>
              <a:t>)</a:t>
            </a:r>
          </a:p>
        </p:txBody>
      </p:sp>
      <p:sp>
        <p:nvSpPr>
          <p:cNvPr id="4" name="Rectangle 5"/>
          <p:cNvSpPr>
            <a:spLocks noGrp="1" noChangeArrowheads="1"/>
          </p:cNvSpPr>
          <p:nvPr>
            <p:ph type="title" idx="4294967295"/>
          </p:nvPr>
        </p:nvSpPr>
        <p:spPr>
          <a:xfrm>
            <a:off x="2411760" y="260648"/>
            <a:ext cx="4224233"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替代治療之</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國外經驗</a:t>
            </a:r>
          </a:p>
        </p:txBody>
      </p:sp>
      <p:grpSp>
        <p:nvGrpSpPr>
          <p:cNvPr id="5" name="群組 4"/>
          <p:cNvGrpSpPr/>
          <p:nvPr/>
        </p:nvGrpSpPr>
        <p:grpSpPr>
          <a:xfrm>
            <a:off x="216222" y="2205038"/>
            <a:ext cx="8604250" cy="3960812"/>
            <a:chOff x="0" y="2205038"/>
            <a:chExt cx="8604250" cy="3960812"/>
          </a:xfrm>
        </p:grpSpPr>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2205038"/>
              <a:ext cx="79200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custDataLst>
                <p:tags r:id="rId2"/>
              </p:custDataLst>
            </p:nvPr>
          </p:nvSpPr>
          <p:spPr>
            <a:xfrm>
              <a:off x="0" y="2996952"/>
              <a:ext cx="2497935" cy="1477328"/>
            </a:xfrm>
            <a:prstGeom prst="rect">
              <a:avLst/>
            </a:prstGeom>
            <a:solidFill>
              <a:schemeClr val="bg1"/>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在治療結束後首</a:t>
              </a:r>
              <a:r>
                <a:rPr lang="zh-TW" altLang="en-US" b="1" dirty="0" smtClean="0">
                  <a:latin typeface="微軟正黑體" panose="020B0604030504040204" pitchFamily="34" charset="-120"/>
                  <a:ea typeface="微軟正黑體" panose="020B0604030504040204" pitchFamily="34" charset="-120"/>
                </a:rPr>
                <a:t>年並</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無吸食毒品及</a:t>
              </a:r>
              <a:r>
                <a:rPr lang="zh-TW" altLang="en-US" b="1" dirty="0" smtClean="0">
                  <a:latin typeface="微軟正黑體" panose="020B0604030504040204" pitchFamily="34" charset="-120"/>
                  <a:ea typeface="微軟正黑體" panose="020B0604030504040204" pitchFamily="34" charset="-120"/>
                </a:rPr>
                <a:t>不再參</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與犯罪活動的病人</a:t>
              </a:r>
              <a:r>
                <a:rPr lang="zh-TW" altLang="en-US" b="1" dirty="0" smtClean="0">
                  <a:latin typeface="微軟正黑體" panose="020B0604030504040204" pitchFamily="34" charset="-120"/>
                  <a:ea typeface="微軟正黑體" panose="020B0604030504040204" pitchFamily="34" charset="-120"/>
                </a:rPr>
                <a:t>所</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占的百分率</a:t>
              </a:r>
              <a:endParaRPr lang="en-US" altLang="zh-TW" b="1" dirty="0" smtClean="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221898" y="2276872"/>
              <a:ext cx="506228" cy="369332"/>
            </a:xfrm>
            <a:prstGeom prst="rect">
              <a:avLst/>
            </a:prstGeom>
            <a:solidFill>
              <a:schemeClr val="bg1"/>
            </a:solid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40</a:t>
              </a:r>
            </a:p>
          </p:txBody>
        </p:sp>
        <p:sp>
          <p:nvSpPr>
            <p:cNvPr id="9" name="文字方塊 8"/>
            <p:cNvSpPr txBox="1"/>
            <p:nvPr/>
          </p:nvSpPr>
          <p:spPr>
            <a:xfrm>
              <a:off x="2221898" y="2739212"/>
              <a:ext cx="506228" cy="369332"/>
            </a:xfrm>
            <a:prstGeom prst="rect">
              <a:avLst/>
            </a:prstGeom>
            <a:solidFill>
              <a:schemeClr val="bg1"/>
            </a:solid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35</a:t>
              </a:r>
            </a:p>
          </p:txBody>
        </p:sp>
        <p:sp>
          <p:nvSpPr>
            <p:cNvPr id="10" name="文字方塊 9"/>
            <p:cNvSpPr txBox="1"/>
            <p:nvPr/>
          </p:nvSpPr>
          <p:spPr>
            <a:xfrm>
              <a:off x="2221898" y="3212976"/>
              <a:ext cx="495406" cy="369332"/>
            </a:xfrm>
            <a:prstGeom prst="rect">
              <a:avLst/>
            </a:prstGeom>
            <a:solidFill>
              <a:schemeClr val="bg1"/>
            </a:solid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3</a:t>
              </a:r>
              <a:r>
                <a:rPr lang="en-US" altLang="zh-TW" b="1" dirty="0" smtClean="0">
                  <a:latin typeface="微軟正黑體" panose="020B0604030504040204" pitchFamily="34" charset="-120"/>
                  <a:ea typeface="微軟正黑體" panose="020B0604030504040204" pitchFamily="34" charset="-120"/>
                </a:rPr>
                <a:t>0</a:t>
              </a:r>
            </a:p>
          </p:txBody>
        </p:sp>
        <p:sp>
          <p:nvSpPr>
            <p:cNvPr id="11" name="文字方塊 10"/>
            <p:cNvSpPr txBox="1"/>
            <p:nvPr/>
          </p:nvSpPr>
          <p:spPr>
            <a:xfrm>
              <a:off x="2232720" y="3707740"/>
              <a:ext cx="460382" cy="369332"/>
            </a:xfrm>
            <a:prstGeom prst="rect">
              <a:avLst/>
            </a:prstGeom>
            <a:solidFill>
              <a:schemeClr val="bg1"/>
            </a:solid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25</a:t>
              </a:r>
            </a:p>
          </p:txBody>
        </p:sp>
        <p:sp>
          <p:nvSpPr>
            <p:cNvPr id="12" name="文字方塊 11"/>
            <p:cNvSpPr txBox="1"/>
            <p:nvPr/>
          </p:nvSpPr>
          <p:spPr>
            <a:xfrm>
              <a:off x="2232720" y="4139788"/>
              <a:ext cx="460382" cy="369332"/>
            </a:xfrm>
            <a:prstGeom prst="rect">
              <a:avLst/>
            </a:prstGeom>
            <a:solidFill>
              <a:schemeClr val="bg1"/>
            </a:solid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20</a:t>
              </a:r>
            </a:p>
          </p:txBody>
        </p:sp>
        <p:sp>
          <p:nvSpPr>
            <p:cNvPr id="13" name="文字方塊 12"/>
            <p:cNvSpPr txBox="1"/>
            <p:nvPr/>
          </p:nvSpPr>
          <p:spPr>
            <a:xfrm>
              <a:off x="2239410" y="4653136"/>
              <a:ext cx="460382" cy="369332"/>
            </a:xfrm>
            <a:prstGeom prst="rect">
              <a:avLst/>
            </a:prstGeom>
            <a:solidFill>
              <a:schemeClr val="bg1"/>
            </a:solid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15</a:t>
              </a:r>
            </a:p>
          </p:txBody>
        </p:sp>
        <p:sp>
          <p:nvSpPr>
            <p:cNvPr id="14" name="文字方塊 13"/>
            <p:cNvSpPr txBox="1"/>
            <p:nvPr/>
          </p:nvSpPr>
          <p:spPr>
            <a:xfrm>
              <a:off x="2239410" y="5157192"/>
              <a:ext cx="460382" cy="369332"/>
            </a:xfrm>
            <a:prstGeom prst="rect">
              <a:avLst/>
            </a:prstGeom>
            <a:solidFill>
              <a:schemeClr val="bg1"/>
            </a:solidFill>
          </p:spPr>
          <p:txBody>
            <a:bodyPr wrap="none" rtlCol="0">
              <a:spAutoFit/>
            </a:bodyPr>
            <a:lstStyle/>
            <a:p>
              <a:r>
                <a:rPr lang="en-US" altLang="zh-TW" b="1" dirty="0">
                  <a:latin typeface="微軟正黑體" panose="020B0604030504040204" pitchFamily="34" charset="-120"/>
                  <a:ea typeface="微軟正黑體" panose="020B0604030504040204" pitchFamily="34" charset="-120"/>
                </a:rPr>
                <a:t>1</a:t>
              </a:r>
              <a:r>
                <a:rPr lang="en-US" altLang="zh-TW" b="1" dirty="0" smtClean="0">
                  <a:latin typeface="微軟正黑體" panose="020B0604030504040204" pitchFamily="34" charset="-120"/>
                  <a:ea typeface="微軟正黑體" panose="020B0604030504040204" pitchFamily="34" charset="-120"/>
                </a:rPr>
                <a:t>0</a:t>
              </a:r>
            </a:p>
          </p:txBody>
        </p:sp>
        <p:sp>
          <p:nvSpPr>
            <p:cNvPr id="15" name="文字方塊 14"/>
            <p:cNvSpPr txBox="1"/>
            <p:nvPr>
              <p:custDataLst>
                <p:tags r:id="rId3"/>
              </p:custDataLst>
            </p:nvPr>
          </p:nvSpPr>
          <p:spPr>
            <a:xfrm>
              <a:off x="3023306" y="5517232"/>
              <a:ext cx="1476686" cy="369332"/>
            </a:xfrm>
            <a:prstGeom prst="rect">
              <a:avLst/>
            </a:prstGeom>
            <a:solidFill>
              <a:schemeClr val="bg1"/>
            </a:solid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個月或以下</a:t>
              </a:r>
              <a:endParaRPr lang="en-US" altLang="zh-TW" b="1" dirty="0" smtClean="0">
                <a:latin typeface="微軟正黑體" panose="020B0604030504040204" pitchFamily="34" charset="-120"/>
                <a:ea typeface="微軟正黑體" panose="020B0604030504040204" pitchFamily="34" charset="-120"/>
              </a:endParaRPr>
            </a:p>
          </p:txBody>
        </p:sp>
        <p:sp>
          <p:nvSpPr>
            <p:cNvPr id="16" name="文字方塊 15"/>
            <p:cNvSpPr txBox="1"/>
            <p:nvPr>
              <p:custDataLst>
                <p:tags r:id="rId4"/>
              </p:custDataLst>
            </p:nvPr>
          </p:nvSpPr>
          <p:spPr>
            <a:xfrm>
              <a:off x="5009454" y="5558388"/>
              <a:ext cx="1290738" cy="369332"/>
            </a:xfrm>
            <a:prstGeom prst="rect">
              <a:avLst/>
            </a:prstGeom>
            <a:solidFill>
              <a:schemeClr val="bg1"/>
            </a:solid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至</a:t>
              </a:r>
              <a:r>
                <a:rPr lang="en-US" altLang="zh-TW" b="1" dirty="0" smtClean="0">
                  <a:latin typeface="微軟正黑體" panose="020B0604030504040204" pitchFamily="34" charset="-120"/>
                  <a:ea typeface="微軟正黑體" panose="020B0604030504040204" pitchFamily="34" charset="-120"/>
                </a:rPr>
                <a:t>12</a:t>
              </a:r>
              <a:r>
                <a:rPr lang="zh-TW" altLang="en-US" b="1" dirty="0" smtClean="0">
                  <a:latin typeface="微軟正黑體" panose="020B0604030504040204" pitchFamily="34" charset="-120"/>
                  <a:ea typeface="微軟正黑體" panose="020B0604030504040204" pitchFamily="34" charset="-120"/>
                </a:rPr>
                <a:t>個月</a:t>
              </a:r>
              <a:endParaRPr lang="en-US" altLang="zh-TW" b="1" dirty="0" smtClean="0">
                <a:latin typeface="微軟正黑體" panose="020B0604030504040204" pitchFamily="34" charset="-120"/>
                <a:ea typeface="微軟正黑體" panose="020B0604030504040204" pitchFamily="34" charset="-120"/>
              </a:endParaRPr>
            </a:p>
          </p:txBody>
        </p:sp>
        <p:sp>
          <p:nvSpPr>
            <p:cNvPr id="17" name="文字方塊 16"/>
            <p:cNvSpPr txBox="1"/>
            <p:nvPr>
              <p:custDataLst>
                <p:tags r:id="rId5"/>
              </p:custDataLst>
            </p:nvPr>
          </p:nvSpPr>
          <p:spPr>
            <a:xfrm>
              <a:off x="6948264" y="5558388"/>
              <a:ext cx="1383712" cy="369332"/>
            </a:xfrm>
            <a:prstGeom prst="rect">
              <a:avLst/>
            </a:prstGeom>
            <a:solidFill>
              <a:schemeClr val="bg1"/>
            </a:solid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12</a:t>
              </a:r>
              <a:r>
                <a:rPr lang="zh-TW" altLang="en-US" b="1" dirty="0" smtClean="0">
                  <a:latin typeface="微軟正黑體" panose="020B0604030504040204" pitchFamily="34" charset="-120"/>
                  <a:ea typeface="微軟正黑體" panose="020B0604030504040204" pitchFamily="34" charset="-120"/>
                </a:rPr>
                <a:t>個月以上</a:t>
              </a:r>
              <a:endParaRPr lang="en-US" altLang="zh-TW" b="1" dirty="0" smtClean="0">
                <a:latin typeface="微軟正黑體" panose="020B0604030504040204" pitchFamily="34" charset="-120"/>
                <a:ea typeface="微軟正黑體" panose="020B0604030504040204" pitchFamily="34" charset="-120"/>
              </a:endParaRPr>
            </a:p>
          </p:txBody>
        </p:sp>
      </p:gr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500"/>
                                        <p:tgtEl>
                                          <p:spTgt spid="33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468313" y="1268413"/>
            <a:ext cx="8280400" cy="2232025"/>
          </a:xfrm>
          <a:noFill/>
        </p:spPr>
        <p:txBody>
          <a:bodyPr/>
          <a:lstStyle/>
          <a:p>
            <a:pPr marL="266700" indent="-266700">
              <a:lnSpc>
                <a:spcPct val="120000"/>
              </a:lnSpc>
              <a:spcBef>
                <a:spcPct val="15000"/>
              </a:spcBef>
              <a:buClr>
                <a:srgbClr val="A50021"/>
              </a:buClr>
              <a:buFont typeface="Wingdings" pitchFamily="2" charset="2"/>
              <a:buChar char="v"/>
            </a:pPr>
            <a:r>
              <a:rPr lang="zh-TW" altLang="en-US" sz="2400" b="1" dirty="0" smtClean="0">
                <a:solidFill>
                  <a:srgbClr val="990099"/>
                </a:solidFill>
                <a:latin typeface="微軟正黑體" panose="020B0604030504040204" pitchFamily="34" charset="-120"/>
                <a:ea typeface="微軟正黑體" panose="020B0604030504040204" pitchFamily="34" charset="-120"/>
              </a:rPr>
              <a:t>美國研究美沙冬治療成本效益，所需的平均</a:t>
            </a:r>
            <a:r>
              <a:rPr lang="zh-TW" altLang="en-US" sz="2400" b="1" dirty="0">
                <a:solidFill>
                  <a:srgbClr val="990099"/>
                </a:solidFill>
                <a:latin typeface="微軟正黑體" panose="020B0604030504040204" pitchFamily="34" charset="-120"/>
                <a:ea typeface="微軟正黑體" panose="020B0604030504040204" pitchFamily="34" charset="-120"/>
              </a:rPr>
              <a:t>成本，約</a:t>
            </a:r>
            <a:r>
              <a:rPr lang="zh-TW" altLang="en-US" sz="2400" b="1" dirty="0" smtClean="0">
                <a:solidFill>
                  <a:srgbClr val="990099"/>
                </a:solidFill>
                <a:latin typeface="微軟正黑體" panose="020B0604030504040204" pitchFamily="34" charset="-120"/>
                <a:ea typeface="微軟正黑體" panose="020B0604030504040204" pitchFamily="34" charset="-120"/>
              </a:rPr>
              <a:t>為每人每年</a:t>
            </a:r>
            <a:r>
              <a:rPr lang="en-US" altLang="zh-TW" sz="2400" b="1" dirty="0" smtClean="0">
                <a:solidFill>
                  <a:srgbClr val="990099"/>
                </a:solidFill>
                <a:latin typeface="微軟正黑體" panose="020B0604030504040204" pitchFamily="34" charset="-120"/>
                <a:ea typeface="微軟正黑體" panose="020B0604030504040204" pitchFamily="34" charset="-120"/>
              </a:rPr>
              <a:t>5,000</a:t>
            </a:r>
            <a:r>
              <a:rPr lang="zh-TW" altLang="en-US" sz="2400" b="1" dirty="0" smtClean="0">
                <a:solidFill>
                  <a:srgbClr val="990099"/>
                </a:solidFill>
                <a:latin typeface="微軟正黑體" panose="020B0604030504040204" pitchFamily="34" charset="-120"/>
                <a:ea typeface="微軟正黑體" panose="020B0604030504040204" pitchFamily="34" charset="-120"/>
              </a:rPr>
              <a:t>美元，並詳細衡量罪案活動的比率，及各種罪行令社會承擔的代價。計畫的成本與經濟效益的比率為</a:t>
            </a:r>
            <a:r>
              <a:rPr lang="en-US" altLang="zh-TW" sz="2400" b="1" dirty="0" smtClean="0">
                <a:solidFill>
                  <a:srgbClr val="990099"/>
                </a:solidFill>
                <a:latin typeface="微軟正黑體" panose="020B0604030504040204" pitchFamily="34" charset="-120"/>
                <a:ea typeface="微軟正黑體" panose="020B0604030504040204" pitchFamily="34" charset="-120"/>
              </a:rPr>
              <a:t>1</a:t>
            </a:r>
            <a:r>
              <a:rPr lang="zh-TW" altLang="en-US" sz="2400" b="1" dirty="0" smtClean="0">
                <a:solidFill>
                  <a:srgbClr val="990099"/>
                </a:solidFill>
                <a:latin typeface="微軟正黑體" panose="020B0604030504040204" pitchFamily="34" charset="-120"/>
                <a:ea typeface="微軟正黑體" panose="020B0604030504040204" pitchFamily="34" charset="-120"/>
              </a:rPr>
              <a:t>比</a:t>
            </a:r>
            <a:r>
              <a:rPr lang="en-US" altLang="zh-TW" sz="2400" b="1" dirty="0" smtClean="0">
                <a:solidFill>
                  <a:srgbClr val="990099"/>
                </a:solidFill>
                <a:latin typeface="微軟正黑體" panose="020B0604030504040204" pitchFamily="34" charset="-120"/>
                <a:ea typeface="微軟正黑體" panose="020B0604030504040204" pitchFamily="34" charset="-120"/>
              </a:rPr>
              <a:t>4</a:t>
            </a:r>
            <a:r>
              <a:rPr lang="zh-TW" altLang="en-US" sz="2400" b="1" dirty="0" smtClean="0">
                <a:solidFill>
                  <a:srgbClr val="990099"/>
                </a:solidFill>
                <a:latin typeface="微軟正黑體" panose="020B0604030504040204" pitchFamily="34" charset="-120"/>
                <a:ea typeface="微軟正黑體" panose="020B0604030504040204" pitchFamily="34" charset="-120"/>
              </a:rPr>
              <a:t>，即每花費一元於美沙冬</a:t>
            </a:r>
            <a:r>
              <a:rPr lang="zh-TW" altLang="en-US" sz="2400" b="1" dirty="0">
                <a:solidFill>
                  <a:srgbClr val="990099"/>
                </a:solidFill>
                <a:latin typeface="微軟正黑體" panose="020B0604030504040204" pitchFamily="34" charset="-120"/>
                <a:ea typeface="微軟正黑體" panose="020B0604030504040204" pitchFamily="34" charset="-120"/>
              </a:rPr>
              <a:t>治療，便</a:t>
            </a:r>
            <a:r>
              <a:rPr lang="zh-TW" altLang="en-US" sz="2400" b="1" dirty="0" smtClean="0">
                <a:solidFill>
                  <a:srgbClr val="990099"/>
                </a:solidFill>
                <a:latin typeface="微軟正黑體" panose="020B0604030504040204" pitchFamily="34" charset="-120"/>
                <a:ea typeface="微軟正黑體" panose="020B0604030504040204" pitchFamily="34" charset="-120"/>
              </a:rPr>
              <a:t>可帶來四元的經濟利益。分析結果如下圖：</a:t>
            </a:r>
            <a:r>
              <a:rPr lang="zh-TW" altLang="en-US" sz="2400" b="1" dirty="0" smtClean="0">
                <a:solidFill>
                  <a:srgbClr val="3333FF"/>
                </a:solidFill>
                <a:latin typeface="微軟正黑體" panose="020B0604030504040204" pitchFamily="34" charset="-120"/>
                <a:ea typeface="微軟正黑體" panose="020B0604030504040204" pitchFamily="34" charset="-120"/>
              </a:rPr>
              <a:t>  </a:t>
            </a:r>
          </a:p>
        </p:txBody>
      </p:sp>
      <p:sp>
        <p:nvSpPr>
          <p:cNvPr id="34819" name="Line 3"/>
          <p:cNvSpPr>
            <a:spLocks noChangeShapeType="1"/>
          </p:cNvSpPr>
          <p:nvPr/>
        </p:nvSpPr>
        <p:spPr bwMode="auto">
          <a:xfrm>
            <a:off x="1042988" y="1125538"/>
            <a:ext cx="7367587"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469" name="Rectangle 5"/>
          <p:cNvSpPr>
            <a:spLocks noGrp="1" noChangeArrowheads="1"/>
          </p:cNvSpPr>
          <p:nvPr>
            <p:ph type="title" idx="4294967295"/>
          </p:nvPr>
        </p:nvSpPr>
        <p:spPr>
          <a:xfrm>
            <a:off x="2411760" y="188640"/>
            <a:ext cx="4224233"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替代治療之</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國外經驗</a:t>
            </a:r>
          </a:p>
        </p:txBody>
      </p:sp>
      <p:grpSp>
        <p:nvGrpSpPr>
          <p:cNvPr id="6" name="群組 5"/>
          <p:cNvGrpSpPr/>
          <p:nvPr/>
        </p:nvGrpSpPr>
        <p:grpSpPr>
          <a:xfrm>
            <a:off x="611758" y="3574757"/>
            <a:ext cx="8064500" cy="3045643"/>
            <a:chOff x="611758" y="3574757"/>
            <a:chExt cx="8064500" cy="3045643"/>
          </a:xfrm>
        </p:grpSpPr>
        <p:pic>
          <p:nvPicPr>
            <p:cNvPr id="7"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758" y="3645024"/>
              <a:ext cx="8064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custDataLst>
                <p:tags r:id="rId2"/>
              </p:custDataLst>
            </p:nvPr>
          </p:nvSpPr>
          <p:spPr>
            <a:xfrm>
              <a:off x="683568" y="3574757"/>
              <a:ext cx="1800493" cy="738664"/>
            </a:xfrm>
            <a:prstGeom prst="rect">
              <a:avLst/>
            </a:prstGeom>
            <a:solidFill>
              <a:schemeClr val="bg1"/>
            </a:solid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每名吸食海洛因人士</a:t>
              </a:r>
              <a:endParaRPr lang="en-US" altLang="zh-TW" sz="1400" b="1" dirty="0" smtClean="0">
                <a:latin typeface="微軟正黑體" panose="020B0604030504040204" pitchFamily="34" charset="-120"/>
                <a:ea typeface="微軟正黑體" panose="020B0604030504040204" pitchFamily="34" charset="-120"/>
              </a:endParaRPr>
            </a:p>
            <a:p>
              <a:r>
                <a:rPr lang="zh-TW" altLang="en-US" sz="1400" b="1" dirty="0">
                  <a:latin typeface="微軟正黑體" panose="020B0604030504040204" pitchFamily="34" charset="-120"/>
                  <a:ea typeface="微軟正黑體" panose="020B0604030504040204" pitchFamily="34" charset="-120"/>
                </a:rPr>
                <a:t>每年的平均</a:t>
              </a:r>
              <a:r>
                <a:rPr lang="zh-TW" altLang="en-US" sz="1400" b="1" dirty="0" smtClean="0">
                  <a:latin typeface="微軟正黑體" panose="020B0604030504040204" pitchFamily="34" charset="-120"/>
                  <a:ea typeface="微軟正黑體" panose="020B0604030504040204" pitchFamily="34" charset="-120"/>
                </a:rPr>
                <a:t>成本</a:t>
              </a:r>
              <a:endParaRPr lang="en-US" altLang="zh-TW" sz="1400" b="1" dirty="0" smtClean="0">
                <a:latin typeface="微軟正黑體" panose="020B0604030504040204" pitchFamily="34" charset="-120"/>
                <a:ea typeface="微軟正黑體" panose="020B0604030504040204" pitchFamily="34" charset="-120"/>
              </a:endParaRPr>
            </a:p>
            <a:p>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單位</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美元</a:t>
              </a:r>
              <a:r>
                <a:rPr lang="en-US" altLang="zh-TW" sz="1400" b="1" dirty="0" smtClean="0">
                  <a:latin typeface="微軟正黑體" panose="020B0604030504040204" pitchFamily="34" charset="-120"/>
                  <a:ea typeface="微軟正黑體" panose="020B0604030504040204" pitchFamily="34" charset="-120"/>
                </a:rPr>
                <a:t>)</a:t>
              </a:r>
            </a:p>
          </p:txBody>
        </p:sp>
        <p:sp>
          <p:nvSpPr>
            <p:cNvPr id="9" name="文字方塊 8"/>
            <p:cNvSpPr txBox="1"/>
            <p:nvPr>
              <p:custDataLst>
                <p:tags r:id="rId3"/>
              </p:custDataLst>
            </p:nvPr>
          </p:nvSpPr>
          <p:spPr>
            <a:xfrm>
              <a:off x="4608934" y="5013176"/>
              <a:ext cx="864096" cy="646331"/>
            </a:xfrm>
            <a:prstGeom prst="rect">
              <a:avLst/>
            </a:prstGeom>
            <a:solidFill>
              <a:schemeClr val="bg1"/>
            </a:solid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拘留或監獄及</a:t>
              </a:r>
              <a:r>
                <a:rPr lang="zh-TW" altLang="en-US" sz="1200" b="1" dirty="0">
                  <a:latin typeface="微軟正黑體" panose="020B0604030504040204" pitchFamily="34" charset="-120"/>
                  <a:ea typeface="微軟正黑體" panose="020B0604030504040204" pitchFamily="34" charset="-120"/>
                </a:rPr>
                <a:t>法院費用</a:t>
              </a:r>
              <a:endParaRPr lang="en-US" altLang="zh-TW" sz="1200" b="1" dirty="0" smtClean="0">
                <a:latin typeface="微軟正黑體" panose="020B0604030504040204" pitchFamily="34" charset="-120"/>
                <a:ea typeface="微軟正黑體" panose="020B0604030504040204" pitchFamily="34" charset="-120"/>
              </a:endParaRPr>
            </a:p>
          </p:txBody>
        </p:sp>
        <p:sp>
          <p:nvSpPr>
            <p:cNvPr id="10" name="文字方塊 9"/>
            <p:cNvSpPr txBox="1"/>
            <p:nvPr>
              <p:custDataLst>
                <p:tags r:id="rId4"/>
              </p:custDataLst>
            </p:nvPr>
          </p:nvSpPr>
          <p:spPr>
            <a:xfrm>
              <a:off x="2267744" y="4607550"/>
              <a:ext cx="864096" cy="261610"/>
            </a:xfrm>
            <a:prstGeom prst="rect">
              <a:avLst/>
            </a:prstGeom>
            <a:solidFill>
              <a:schemeClr val="bg1"/>
            </a:solidFill>
          </p:spPr>
          <p:txBody>
            <a:bodyPr wrap="square" rtlCol="0">
              <a:spAutoFit/>
            </a:bodyPr>
            <a:lstStyle/>
            <a:p>
              <a:r>
                <a:rPr lang="zh-TW" altLang="en-US" sz="1100" b="1" dirty="0">
                  <a:latin typeface="微軟正黑體" panose="020B0604030504040204" pitchFamily="34" charset="-120"/>
                  <a:ea typeface="微軟正黑體" panose="020B0604030504040204" pitchFamily="34" charset="-120"/>
                </a:rPr>
                <a:t>保安</a:t>
              </a:r>
              <a:endParaRPr lang="en-US" altLang="zh-TW" sz="1100" b="1" dirty="0" smtClean="0">
                <a:latin typeface="微軟正黑體" panose="020B0604030504040204" pitchFamily="34" charset="-120"/>
                <a:ea typeface="微軟正黑體" panose="020B0604030504040204" pitchFamily="34" charset="-120"/>
              </a:endParaRPr>
            </a:p>
          </p:txBody>
        </p:sp>
        <p:sp>
          <p:nvSpPr>
            <p:cNvPr id="11" name="文字方塊 10"/>
            <p:cNvSpPr txBox="1"/>
            <p:nvPr>
              <p:custDataLst>
                <p:tags r:id="rId5"/>
              </p:custDataLst>
            </p:nvPr>
          </p:nvSpPr>
          <p:spPr>
            <a:xfrm>
              <a:off x="2267744" y="5014227"/>
              <a:ext cx="864096" cy="261610"/>
            </a:xfrm>
            <a:prstGeom prst="rect">
              <a:avLst/>
            </a:prstGeom>
            <a:solidFill>
              <a:schemeClr val="bg1"/>
            </a:solidFill>
          </p:spPr>
          <p:txBody>
            <a:bodyPr wrap="square" rtlCol="0">
              <a:spAutoFit/>
            </a:bodyPr>
            <a:lstStyle/>
            <a:p>
              <a:r>
                <a:rPr lang="zh-TW" altLang="en-US" sz="1100" b="1" dirty="0" smtClean="0">
                  <a:latin typeface="微軟正黑體" panose="020B0604030504040204" pitchFamily="34" charset="-120"/>
                  <a:ea typeface="微軟正黑體" panose="020B0604030504040204" pitchFamily="34" charset="-120"/>
                </a:rPr>
                <a:t>盜竊等</a:t>
              </a:r>
              <a:endParaRPr lang="en-US" altLang="zh-TW" sz="1100" b="1" dirty="0" smtClean="0">
                <a:latin typeface="微軟正黑體" panose="020B0604030504040204" pitchFamily="34" charset="-120"/>
                <a:ea typeface="微軟正黑體" panose="020B0604030504040204" pitchFamily="34" charset="-120"/>
              </a:endParaRPr>
            </a:p>
          </p:txBody>
        </p:sp>
        <p:sp>
          <p:nvSpPr>
            <p:cNvPr id="12" name="文字方塊 11"/>
            <p:cNvSpPr txBox="1"/>
            <p:nvPr>
              <p:custDataLst>
                <p:tags r:id="rId6"/>
              </p:custDataLst>
            </p:nvPr>
          </p:nvSpPr>
          <p:spPr>
            <a:xfrm>
              <a:off x="2267744" y="5733256"/>
              <a:ext cx="864096" cy="261610"/>
            </a:xfrm>
            <a:prstGeom prst="rect">
              <a:avLst/>
            </a:prstGeom>
            <a:solidFill>
              <a:schemeClr val="bg1"/>
            </a:solidFill>
          </p:spPr>
          <p:txBody>
            <a:bodyPr wrap="square" rtlCol="0">
              <a:spAutoFit/>
            </a:bodyPr>
            <a:lstStyle/>
            <a:p>
              <a:r>
                <a:rPr lang="zh-TW" altLang="en-US" sz="1100" b="1" dirty="0" smtClean="0">
                  <a:latin typeface="微軟正黑體" panose="020B0604030504040204" pitchFamily="34" charset="-120"/>
                  <a:ea typeface="微軟正黑體" panose="020B0604030504040204" pitchFamily="34" charset="-120"/>
                </a:rPr>
                <a:t>海洛因</a:t>
              </a:r>
              <a:endParaRPr lang="en-US" altLang="zh-TW" sz="1100" b="1" dirty="0" smtClean="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754956" y="4315420"/>
              <a:ext cx="648692" cy="261610"/>
            </a:xfrm>
            <a:prstGeom prst="rect">
              <a:avLst/>
            </a:prstGeom>
            <a:solidFill>
              <a:schemeClr val="bg1"/>
            </a:solidFill>
          </p:spPr>
          <p:txBody>
            <a:bodyPr wrap="square" rtlCol="0">
              <a:spAutoFit/>
            </a:bodyPr>
            <a:lstStyle/>
            <a:p>
              <a:r>
                <a:rPr lang="en-US" altLang="zh-TW" sz="1100" b="1" dirty="0" smtClean="0">
                  <a:latin typeface="微軟正黑體" panose="020B0604030504040204" pitchFamily="34" charset="-120"/>
                  <a:ea typeface="微軟正黑體" panose="020B0604030504040204" pitchFamily="34" charset="-120"/>
                </a:rPr>
                <a:t>50000</a:t>
              </a:r>
            </a:p>
          </p:txBody>
        </p:sp>
        <p:sp>
          <p:nvSpPr>
            <p:cNvPr id="14" name="文字方塊 13"/>
            <p:cNvSpPr txBox="1"/>
            <p:nvPr/>
          </p:nvSpPr>
          <p:spPr>
            <a:xfrm>
              <a:off x="754956" y="4612580"/>
              <a:ext cx="648692" cy="261610"/>
            </a:xfrm>
            <a:prstGeom prst="rect">
              <a:avLst/>
            </a:prstGeom>
            <a:solidFill>
              <a:schemeClr val="bg1"/>
            </a:solidFill>
          </p:spPr>
          <p:txBody>
            <a:bodyPr wrap="square" rtlCol="0">
              <a:spAutoFit/>
            </a:bodyPr>
            <a:lstStyle/>
            <a:p>
              <a:r>
                <a:rPr lang="en-US" altLang="zh-TW" sz="1100" b="1" dirty="0">
                  <a:latin typeface="微軟正黑體" panose="020B0604030504040204" pitchFamily="34" charset="-120"/>
                  <a:ea typeface="微軟正黑體" panose="020B0604030504040204" pitchFamily="34" charset="-120"/>
                </a:rPr>
                <a:t>4</a:t>
              </a:r>
              <a:r>
                <a:rPr lang="en-US" altLang="zh-TW" sz="1100" b="1" dirty="0" smtClean="0">
                  <a:latin typeface="微軟正黑體" panose="020B0604030504040204" pitchFamily="34" charset="-120"/>
                  <a:ea typeface="微軟正黑體" panose="020B0604030504040204" pitchFamily="34" charset="-120"/>
                </a:rPr>
                <a:t>0000</a:t>
              </a:r>
            </a:p>
          </p:txBody>
        </p:sp>
        <p:sp>
          <p:nvSpPr>
            <p:cNvPr id="15" name="文字方塊 14"/>
            <p:cNvSpPr txBox="1"/>
            <p:nvPr/>
          </p:nvSpPr>
          <p:spPr>
            <a:xfrm>
              <a:off x="755576" y="5014227"/>
              <a:ext cx="648692" cy="261610"/>
            </a:xfrm>
            <a:prstGeom prst="rect">
              <a:avLst/>
            </a:prstGeom>
            <a:solidFill>
              <a:schemeClr val="bg1"/>
            </a:solidFill>
          </p:spPr>
          <p:txBody>
            <a:bodyPr wrap="square" rtlCol="0">
              <a:spAutoFit/>
            </a:bodyPr>
            <a:lstStyle/>
            <a:p>
              <a:r>
                <a:rPr lang="en-US" altLang="zh-TW" sz="1100" b="1" dirty="0">
                  <a:latin typeface="微軟正黑體" panose="020B0604030504040204" pitchFamily="34" charset="-120"/>
                  <a:ea typeface="微軟正黑體" panose="020B0604030504040204" pitchFamily="34" charset="-120"/>
                </a:rPr>
                <a:t>3</a:t>
              </a:r>
              <a:r>
                <a:rPr lang="en-US" altLang="zh-TW" sz="1100" b="1" dirty="0" smtClean="0">
                  <a:latin typeface="微軟正黑體" panose="020B0604030504040204" pitchFamily="34" charset="-120"/>
                  <a:ea typeface="微軟正黑體" panose="020B0604030504040204" pitchFamily="34" charset="-120"/>
                </a:rPr>
                <a:t>0000</a:t>
              </a:r>
            </a:p>
          </p:txBody>
        </p:sp>
        <p:sp>
          <p:nvSpPr>
            <p:cNvPr id="16" name="文字方塊 15"/>
            <p:cNvSpPr txBox="1"/>
            <p:nvPr/>
          </p:nvSpPr>
          <p:spPr>
            <a:xfrm>
              <a:off x="755576" y="5423851"/>
              <a:ext cx="648692" cy="261610"/>
            </a:xfrm>
            <a:prstGeom prst="rect">
              <a:avLst/>
            </a:prstGeom>
            <a:solidFill>
              <a:schemeClr val="bg1"/>
            </a:solidFill>
          </p:spPr>
          <p:txBody>
            <a:bodyPr wrap="square" rtlCol="0">
              <a:spAutoFit/>
            </a:bodyPr>
            <a:lstStyle/>
            <a:p>
              <a:r>
                <a:rPr lang="en-US" altLang="zh-TW" sz="1100" b="1" dirty="0">
                  <a:latin typeface="微軟正黑體" panose="020B0604030504040204" pitchFamily="34" charset="-120"/>
                  <a:ea typeface="微軟正黑體" panose="020B0604030504040204" pitchFamily="34" charset="-120"/>
                </a:rPr>
                <a:t>2</a:t>
              </a:r>
              <a:r>
                <a:rPr lang="en-US" altLang="zh-TW" sz="1100" b="1" dirty="0" smtClean="0">
                  <a:latin typeface="微軟正黑體" panose="020B0604030504040204" pitchFamily="34" charset="-120"/>
                  <a:ea typeface="微軟正黑體" panose="020B0604030504040204" pitchFamily="34" charset="-120"/>
                </a:rPr>
                <a:t>0000</a:t>
              </a:r>
            </a:p>
          </p:txBody>
        </p:sp>
        <p:sp>
          <p:nvSpPr>
            <p:cNvPr id="17" name="文字方塊 16"/>
            <p:cNvSpPr txBox="1"/>
            <p:nvPr/>
          </p:nvSpPr>
          <p:spPr>
            <a:xfrm>
              <a:off x="755576" y="5733256"/>
              <a:ext cx="648692" cy="261610"/>
            </a:xfrm>
            <a:prstGeom prst="rect">
              <a:avLst/>
            </a:prstGeom>
            <a:solidFill>
              <a:schemeClr val="bg1"/>
            </a:solidFill>
          </p:spPr>
          <p:txBody>
            <a:bodyPr wrap="square" rtlCol="0">
              <a:spAutoFit/>
            </a:bodyPr>
            <a:lstStyle/>
            <a:p>
              <a:r>
                <a:rPr lang="en-US" altLang="zh-TW" sz="1100" b="1" dirty="0">
                  <a:latin typeface="微軟正黑體" panose="020B0604030504040204" pitchFamily="34" charset="-120"/>
                  <a:ea typeface="微軟正黑體" panose="020B0604030504040204" pitchFamily="34" charset="-120"/>
                </a:rPr>
                <a:t>1</a:t>
              </a:r>
              <a:r>
                <a:rPr lang="en-US" altLang="zh-TW" sz="1100" b="1" dirty="0" smtClean="0">
                  <a:latin typeface="微軟正黑體" panose="020B0604030504040204" pitchFamily="34" charset="-120"/>
                  <a:ea typeface="微軟正黑體" panose="020B0604030504040204" pitchFamily="34" charset="-120"/>
                </a:rPr>
                <a:t>0000</a:t>
              </a:r>
            </a:p>
          </p:txBody>
        </p:sp>
        <p:sp>
          <p:nvSpPr>
            <p:cNvPr id="18" name="文字方塊 17"/>
            <p:cNvSpPr txBox="1"/>
            <p:nvPr/>
          </p:nvSpPr>
          <p:spPr>
            <a:xfrm>
              <a:off x="772528" y="6093296"/>
              <a:ext cx="648692" cy="261610"/>
            </a:xfrm>
            <a:prstGeom prst="rect">
              <a:avLst/>
            </a:prstGeom>
            <a:solidFill>
              <a:schemeClr val="bg1"/>
            </a:solidFill>
          </p:spPr>
          <p:txBody>
            <a:bodyPr wrap="square" rtlCol="0">
              <a:spAutoFit/>
            </a:bodyPr>
            <a:lstStyle/>
            <a:p>
              <a:r>
                <a:rPr lang="en-US" altLang="zh-TW" sz="1100" b="1" dirty="0">
                  <a:latin typeface="微軟正黑體" panose="020B0604030504040204" pitchFamily="34" charset="-120"/>
                  <a:ea typeface="微軟正黑體" panose="020B0604030504040204" pitchFamily="34" charset="-120"/>
                </a:rPr>
                <a:t> </a:t>
              </a:r>
              <a:r>
                <a:rPr lang="en-US" altLang="zh-TW" sz="1100" b="1" dirty="0" smtClean="0">
                  <a:latin typeface="微軟正黑體" panose="020B0604030504040204" pitchFamily="34" charset="-120"/>
                  <a:ea typeface="微軟正黑體" panose="020B0604030504040204" pitchFamily="34" charset="-120"/>
                </a:rPr>
                <a:t>        0</a:t>
              </a:r>
            </a:p>
          </p:txBody>
        </p:sp>
        <p:sp>
          <p:nvSpPr>
            <p:cNvPr id="19" name="文字方塊 18"/>
            <p:cNvSpPr txBox="1"/>
            <p:nvPr>
              <p:custDataLst>
                <p:tags r:id="rId7"/>
              </p:custDataLst>
            </p:nvPr>
          </p:nvSpPr>
          <p:spPr>
            <a:xfrm>
              <a:off x="2221905" y="6336104"/>
              <a:ext cx="981943" cy="261610"/>
            </a:xfrm>
            <a:prstGeom prst="rect">
              <a:avLst/>
            </a:prstGeom>
            <a:solidFill>
              <a:schemeClr val="bg1"/>
            </a:solidFill>
          </p:spPr>
          <p:txBody>
            <a:bodyPr wrap="square" rtlCol="0">
              <a:spAutoFit/>
            </a:bodyPr>
            <a:lstStyle/>
            <a:p>
              <a:r>
                <a:rPr lang="zh-TW" altLang="en-US" sz="1100" b="1" dirty="0">
                  <a:latin typeface="微軟正黑體" panose="020B0604030504040204" pitchFamily="34" charset="-120"/>
                  <a:ea typeface="微軟正黑體" panose="020B0604030504040204" pitchFamily="34" charset="-120"/>
                </a:rPr>
                <a:t>流落街頭者</a:t>
              </a:r>
              <a:endParaRPr lang="en-US" altLang="zh-TW" sz="1100" b="1" dirty="0" smtClean="0">
                <a:latin typeface="微軟正黑體" panose="020B0604030504040204" pitchFamily="34" charset="-120"/>
                <a:ea typeface="微軟正黑體" panose="020B0604030504040204" pitchFamily="34" charset="-120"/>
              </a:endParaRPr>
            </a:p>
          </p:txBody>
        </p:sp>
        <p:sp>
          <p:nvSpPr>
            <p:cNvPr id="20" name="文字方塊 19"/>
            <p:cNvSpPr txBox="1"/>
            <p:nvPr>
              <p:custDataLst>
                <p:tags r:id="rId8"/>
              </p:custDataLst>
            </p:nvPr>
          </p:nvSpPr>
          <p:spPr>
            <a:xfrm>
              <a:off x="4644008" y="6358790"/>
              <a:ext cx="981943" cy="261610"/>
            </a:xfrm>
            <a:prstGeom prst="rect">
              <a:avLst/>
            </a:prstGeom>
            <a:solidFill>
              <a:schemeClr val="bg1"/>
            </a:solidFill>
          </p:spPr>
          <p:txBody>
            <a:bodyPr wrap="square" rtlCol="0">
              <a:spAutoFit/>
            </a:bodyPr>
            <a:lstStyle/>
            <a:p>
              <a:r>
                <a:rPr lang="zh-TW" altLang="en-US" sz="1100" b="1" dirty="0" smtClean="0">
                  <a:latin typeface="微軟正黑體" panose="020B0604030504040204" pitchFamily="34" charset="-120"/>
                  <a:ea typeface="微軟正黑體" panose="020B0604030504040204" pitchFamily="34" charset="-120"/>
                </a:rPr>
                <a:t>被監禁者</a:t>
              </a:r>
              <a:endParaRPr lang="en-US" altLang="zh-TW" sz="1100" b="1" dirty="0" smtClean="0">
                <a:latin typeface="微軟正黑體" panose="020B0604030504040204" pitchFamily="34" charset="-120"/>
                <a:ea typeface="微軟正黑體" panose="020B0604030504040204" pitchFamily="34" charset="-120"/>
              </a:endParaRPr>
            </a:p>
          </p:txBody>
        </p:sp>
        <p:sp>
          <p:nvSpPr>
            <p:cNvPr id="21" name="文字方塊 20"/>
            <p:cNvSpPr txBox="1"/>
            <p:nvPr>
              <p:custDataLst>
                <p:tags r:id="rId9"/>
              </p:custDataLst>
            </p:nvPr>
          </p:nvSpPr>
          <p:spPr>
            <a:xfrm>
              <a:off x="6300192" y="6310183"/>
              <a:ext cx="2016224" cy="261610"/>
            </a:xfrm>
            <a:prstGeom prst="rect">
              <a:avLst/>
            </a:prstGeom>
            <a:solidFill>
              <a:schemeClr val="bg1"/>
            </a:solidFill>
          </p:spPr>
          <p:txBody>
            <a:bodyPr wrap="square" rtlCol="0">
              <a:spAutoFit/>
            </a:bodyPr>
            <a:lstStyle/>
            <a:p>
              <a:r>
                <a:rPr lang="zh-TW" altLang="en-US" sz="1100" b="1" dirty="0" smtClean="0">
                  <a:latin typeface="微軟正黑體" panose="020B0604030504040204" pitchFamily="34" charset="-120"/>
                  <a:ea typeface="微軟正黑體" panose="020B0604030504040204" pitchFamily="34" charset="-120"/>
                </a:rPr>
                <a:t>接受美沙冬代用治療者</a:t>
              </a:r>
              <a:endParaRPr lang="en-US" altLang="zh-TW" sz="1100" b="1" dirty="0" smtClean="0">
                <a:latin typeface="微軟正黑體" panose="020B0604030504040204" pitchFamily="34" charset="-120"/>
                <a:ea typeface="微軟正黑體" panose="020B0604030504040204" pitchFamily="34" charset="-120"/>
              </a:endParaRPr>
            </a:p>
          </p:txBody>
        </p:sp>
      </p:grpSp>
    </p:spTree>
    <p:custDataLst>
      <p:tags r:id="rId1"/>
    </p:custData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500"/>
                                        <p:tgtEl>
                                          <p:spTgt spid="348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652462" y="332656"/>
            <a:ext cx="5727850"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美沙冬之效果</a:t>
            </a:r>
            <a:r>
              <a:rPr lang="en-US" altLang="zh-TW"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增加維持治療</a:t>
            </a:r>
          </a:p>
        </p:txBody>
      </p:sp>
      <p:pic>
        <p:nvPicPr>
          <p:cNvPr id="358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1628775"/>
            <a:ext cx="90963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Line 4"/>
          <p:cNvSpPr>
            <a:spLocks noChangeShapeType="1"/>
          </p:cNvSpPr>
          <p:nvPr/>
        </p:nvSpPr>
        <p:spPr bwMode="auto">
          <a:xfrm>
            <a:off x="4572000" y="2060575"/>
            <a:ext cx="17526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5845" name="Rectangle 5"/>
          <p:cNvSpPr>
            <a:spLocks noChangeArrowheads="1"/>
          </p:cNvSpPr>
          <p:nvPr/>
        </p:nvSpPr>
        <p:spPr bwMode="auto">
          <a:xfrm>
            <a:off x="611188" y="5949950"/>
            <a:ext cx="7131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dirty="0" err="1">
                <a:latin typeface="Verdana" pitchFamily="34" charset="0"/>
              </a:rPr>
              <a:t>Mattick</a:t>
            </a:r>
            <a:r>
              <a:rPr lang="en-US" altLang="zh-TW" sz="1400" b="1" dirty="0">
                <a:latin typeface="Verdana" pitchFamily="34" charset="0"/>
              </a:rPr>
              <a:t> RP, Methadone maintenance therapy versus no opioid</a:t>
            </a:r>
          </a:p>
          <a:p>
            <a:pPr eaLnBrk="1" hangingPunct="1"/>
            <a:r>
              <a:rPr lang="en-US" altLang="zh-TW" sz="1400" b="1" dirty="0">
                <a:latin typeface="Verdana" pitchFamily="34" charset="0"/>
              </a:rPr>
              <a:t>replacement therapy for opioid dependence, </a:t>
            </a:r>
            <a:r>
              <a:rPr lang="en-US" altLang="zh-TW" sz="1400" i="1" dirty="0">
                <a:latin typeface="Verdana" pitchFamily="34" charset="0"/>
              </a:rPr>
              <a:t>The Cochrane Library 2003</a:t>
            </a:r>
            <a:endParaRPr lang="en-US" altLang="zh-TW" sz="1400" b="1" dirty="0">
              <a:latin typeface="Verdana" pitchFamily="34" charset="0"/>
            </a:endParaRPr>
          </a:p>
        </p:txBody>
      </p:sp>
      <p:sp>
        <p:nvSpPr>
          <p:cNvPr id="35846" name="Rectangle 6"/>
          <p:cNvSpPr>
            <a:spLocks noChangeArrowheads="1"/>
          </p:cNvSpPr>
          <p:nvPr/>
        </p:nvSpPr>
        <p:spPr bwMode="auto">
          <a:xfrm>
            <a:off x="7380288" y="3357563"/>
            <a:ext cx="1371600" cy="1295400"/>
          </a:xfrm>
          <a:prstGeom prst="rect">
            <a:avLst/>
          </a:prstGeom>
          <a:solidFill>
            <a:srgbClr val="FF0066">
              <a:alpha val="0"/>
            </a:srgbClr>
          </a:solidFill>
          <a:ln w="254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47" name="Line 7"/>
          <p:cNvSpPr>
            <a:spLocks noChangeShapeType="1"/>
          </p:cNvSpPr>
          <p:nvPr/>
        </p:nvSpPr>
        <p:spPr bwMode="auto">
          <a:xfrm>
            <a:off x="7524750" y="4581525"/>
            <a:ext cx="10668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fade">
                                      <p:cBhvr>
                                        <p:cTn id="10" dur="500"/>
                                        <p:tgtEl>
                                          <p:spTgt spid="358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fade">
                                      <p:cBhvr>
                                        <p:cTn id="13" dur="500"/>
                                        <p:tgtEl>
                                          <p:spTgt spid="358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46"/>
                                        </p:tgtEl>
                                        <p:attrNameLst>
                                          <p:attrName>style.visibility</p:attrName>
                                        </p:attrNameLst>
                                      </p:cBhvr>
                                      <p:to>
                                        <p:strVal val="visible"/>
                                      </p:to>
                                    </p:set>
                                    <p:animEffect transition="in" filter="fade">
                                      <p:cBhvr>
                                        <p:cTn id="16" dur="500"/>
                                        <p:tgtEl>
                                          <p:spTgt spid="358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845"/>
                                        </p:tgtEl>
                                        <p:attrNameLst>
                                          <p:attrName>style.visibility</p:attrName>
                                        </p:attrNameLst>
                                      </p:cBhvr>
                                      <p:to>
                                        <p:strVal val="visible"/>
                                      </p:to>
                                    </p:set>
                                    <p:animEffect transition="in" filter="fade">
                                      <p:cBhvr>
                                        <p:cTn id="21"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p:bldP spid="35846" grpId="0" animBg="1"/>
      <p:bldP spid="358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43608" y="-27384"/>
            <a:ext cx="7140096" cy="127419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美沙冬之效果</a:t>
            </a: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3200" kern="1200" spc="3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3200" kern="1200" spc="3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Retention rate in in Europe</a:t>
            </a:r>
          </a:p>
        </p:txBody>
      </p:sp>
      <p:pic>
        <p:nvPicPr>
          <p:cNvPr id="368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700213"/>
            <a:ext cx="7272338"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Rectangle 4"/>
          <p:cNvSpPr>
            <a:spLocks noChangeArrowheads="1"/>
          </p:cNvSpPr>
          <p:nvPr/>
        </p:nvSpPr>
        <p:spPr bwMode="auto">
          <a:xfrm>
            <a:off x="684213" y="6092825"/>
            <a:ext cx="7127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a:t>Soyka et al., International Journal of Neuropsychopharmacology (2008), 11, 641–653.</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500"/>
                                        <p:tgtEl>
                                          <p:spTgt spid="368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fade">
                                      <p:cBhvr>
                                        <p:cTn id="10"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1628775"/>
            <a:ext cx="9137650"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3"/>
          <p:cNvSpPr>
            <a:spLocks noChangeArrowheads="1"/>
          </p:cNvSpPr>
          <p:nvPr/>
        </p:nvSpPr>
        <p:spPr bwMode="auto">
          <a:xfrm>
            <a:off x="755650" y="5876925"/>
            <a:ext cx="7200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a:latin typeface="Verdana" pitchFamily="34" charset="0"/>
              </a:rPr>
              <a:t>Mattick RP, Methadone maintenance therapy versus no opioid</a:t>
            </a:r>
          </a:p>
          <a:p>
            <a:pPr eaLnBrk="1" hangingPunct="1"/>
            <a:r>
              <a:rPr lang="en-US" altLang="zh-TW" sz="1400" b="1">
                <a:latin typeface="Verdana" pitchFamily="34" charset="0"/>
              </a:rPr>
              <a:t>replacement therapy for opioid dependence, </a:t>
            </a:r>
            <a:r>
              <a:rPr lang="en-US" altLang="zh-TW" sz="1400" i="1">
                <a:latin typeface="Verdana" pitchFamily="34" charset="0"/>
              </a:rPr>
              <a:t>The Cochrane Library 2003</a:t>
            </a:r>
            <a:endParaRPr lang="en-US" altLang="zh-TW" sz="1400" b="1">
              <a:latin typeface="Verdana" pitchFamily="34" charset="0"/>
            </a:endParaRPr>
          </a:p>
        </p:txBody>
      </p:sp>
      <p:sp>
        <p:nvSpPr>
          <p:cNvPr id="37892" name="Rectangle 4"/>
          <p:cNvSpPr>
            <a:spLocks noChangeArrowheads="1"/>
          </p:cNvSpPr>
          <p:nvPr/>
        </p:nvSpPr>
        <p:spPr bwMode="auto">
          <a:xfrm>
            <a:off x="7164388" y="3573463"/>
            <a:ext cx="1371600" cy="1066800"/>
          </a:xfrm>
          <a:prstGeom prst="rect">
            <a:avLst/>
          </a:prstGeom>
          <a:solidFill>
            <a:schemeClr val="accent1">
              <a:alpha val="0"/>
            </a:schemeClr>
          </a:solidFill>
          <a:ln w="254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7893" name="Line 5"/>
          <p:cNvSpPr>
            <a:spLocks noChangeShapeType="1"/>
          </p:cNvSpPr>
          <p:nvPr/>
        </p:nvSpPr>
        <p:spPr bwMode="auto">
          <a:xfrm>
            <a:off x="7315200" y="4572000"/>
            <a:ext cx="10668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7894" name="Line 6"/>
          <p:cNvSpPr>
            <a:spLocks noChangeShapeType="1"/>
          </p:cNvSpPr>
          <p:nvPr/>
        </p:nvSpPr>
        <p:spPr bwMode="auto">
          <a:xfrm>
            <a:off x="4419600" y="2492896"/>
            <a:ext cx="123252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7895" name="Rectangle 7"/>
          <p:cNvSpPr>
            <a:spLocks noGrp="1" noChangeArrowheads="1"/>
          </p:cNvSpPr>
          <p:nvPr>
            <p:ph type="title" idx="4294967295"/>
          </p:nvPr>
        </p:nvSpPr>
        <p:spPr>
          <a:xfrm>
            <a:off x="1796478" y="332656"/>
            <a:ext cx="5727850"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美沙冬之效果</a:t>
            </a:r>
            <a:r>
              <a:rPr lang="en-US" altLang="zh-TW"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減少尿中嗎啡</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fade">
                                      <p:cBhvr>
                                        <p:cTn id="10" dur="500"/>
                                        <p:tgtEl>
                                          <p:spTgt spid="378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2"/>
                                        </p:tgtEl>
                                        <p:attrNameLst>
                                          <p:attrName>style.visibility</p:attrName>
                                        </p:attrNameLst>
                                      </p:cBhvr>
                                      <p:to>
                                        <p:strVal val="visible"/>
                                      </p:to>
                                    </p:set>
                                    <p:animEffect transition="in" filter="fade">
                                      <p:cBhvr>
                                        <p:cTn id="13" dur="500"/>
                                        <p:tgtEl>
                                          <p:spTgt spid="378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3"/>
                                        </p:tgtEl>
                                        <p:attrNameLst>
                                          <p:attrName>style.visibility</p:attrName>
                                        </p:attrNameLst>
                                      </p:cBhvr>
                                      <p:to>
                                        <p:strVal val="visible"/>
                                      </p:to>
                                    </p:set>
                                    <p:animEffect transition="in" filter="fade">
                                      <p:cBhvr>
                                        <p:cTn id="16" dur="500"/>
                                        <p:tgtEl>
                                          <p:spTgt spid="378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894"/>
                                        </p:tgtEl>
                                        <p:attrNameLst>
                                          <p:attrName>style.visibility</p:attrName>
                                        </p:attrNameLst>
                                      </p:cBhvr>
                                      <p:to>
                                        <p:strVal val="visible"/>
                                      </p:to>
                                    </p:set>
                                    <p:animEffect transition="in" filter="fade">
                                      <p:cBhvr>
                                        <p:cTn id="19" dur="500"/>
                                        <p:tgtEl>
                                          <p:spTgt spid="378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895"/>
                                        </p:tgtEl>
                                        <p:attrNameLst>
                                          <p:attrName>style.visibility</p:attrName>
                                        </p:attrNameLst>
                                      </p:cBhvr>
                                      <p:to>
                                        <p:strVal val="visible"/>
                                      </p:to>
                                    </p:set>
                                    <p:animEffect transition="in" filter="fade">
                                      <p:cBhvr>
                                        <p:cTn id="22"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animBg="1"/>
      <p:bldP spid="37893" grpId="0" animBg="1"/>
      <p:bldP spid="37894" grpId="0" animBg="1"/>
      <p:bldP spid="3789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676400"/>
            <a:ext cx="90709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3"/>
          <p:cNvSpPr>
            <a:spLocks noChangeArrowheads="1"/>
          </p:cNvSpPr>
          <p:nvPr/>
        </p:nvSpPr>
        <p:spPr bwMode="auto">
          <a:xfrm>
            <a:off x="7308850" y="3573463"/>
            <a:ext cx="1371600" cy="1295400"/>
          </a:xfrm>
          <a:prstGeom prst="rect">
            <a:avLst/>
          </a:prstGeom>
          <a:solidFill>
            <a:schemeClr val="accent1">
              <a:alpha val="0"/>
            </a:schemeClr>
          </a:solidFill>
          <a:ln w="254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8916" name="Line 4"/>
          <p:cNvSpPr>
            <a:spLocks noChangeShapeType="1"/>
          </p:cNvSpPr>
          <p:nvPr/>
        </p:nvSpPr>
        <p:spPr bwMode="auto">
          <a:xfrm>
            <a:off x="7467600" y="4724400"/>
            <a:ext cx="10668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8917" name="Line 5"/>
          <p:cNvSpPr>
            <a:spLocks noChangeShapeType="1"/>
          </p:cNvSpPr>
          <p:nvPr/>
        </p:nvSpPr>
        <p:spPr bwMode="auto">
          <a:xfrm>
            <a:off x="4495800" y="2209800"/>
            <a:ext cx="194840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8918" name="Rectangle 6"/>
          <p:cNvSpPr>
            <a:spLocks noChangeArrowheads="1"/>
          </p:cNvSpPr>
          <p:nvPr/>
        </p:nvSpPr>
        <p:spPr bwMode="auto">
          <a:xfrm>
            <a:off x="1206500" y="6288088"/>
            <a:ext cx="7696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a:latin typeface="Verdana" pitchFamily="34" charset="0"/>
              </a:rPr>
              <a:t>Mattick RP, Methadone maintenance therapy versus no opioid</a:t>
            </a:r>
          </a:p>
          <a:p>
            <a:pPr eaLnBrk="1" hangingPunct="1"/>
            <a:r>
              <a:rPr lang="en-US" altLang="zh-TW" sz="1400" b="1">
                <a:latin typeface="Verdana" pitchFamily="34" charset="0"/>
              </a:rPr>
              <a:t>replacement therapy for opioid dependence, </a:t>
            </a:r>
            <a:r>
              <a:rPr lang="en-US" altLang="zh-TW" sz="1400" i="1">
                <a:latin typeface="Verdana" pitchFamily="34" charset="0"/>
              </a:rPr>
              <a:t>The Cochrane Library 2003</a:t>
            </a:r>
            <a:endParaRPr lang="en-US" altLang="zh-TW" sz="1400" b="1">
              <a:latin typeface="Verdana" pitchFamily="34" charset="0"/>
            </a:endParaRPr>
          </a:p>
        </p:txBody>
      </p:sp>
      <p:sp>
        <p:nvSpPr>
          <p:cNvPr id="38919" name="Rectangle 7"/>
          <p:cNvSpPr>
            <a:spLocks noGrp="1" noChangeArrowheads="1"/>
          </p:cNvSpPr>
          <p:nvPr>
            <p:ph type="title" idx="4294967295"/>
          </p:nvPr>
        </p:nvSpPr>
        <p:spPr>
          <a:xfrm>
            <a:off x="1475656" y="332656"/>
            <a:ext cx="6176691"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美沙冬之效果</a:t>
            </a:r>
            <a:r>
              <a:rPr lang="en-US" altLang="zh-TW"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減少海洛因使用</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fade">
                                      <p:cBhvr>
                                        <p:cTn id="10" dur="500"/>
                                        <p:tgtEl>
                                          <p:spTgt spid="389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fade">
                                      <p:cBhvr>
                                        <p:cTn id="13" dur="500"/>
                                        <p:tgtEl>
                                          <p:spTgt spid="389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fade">
                                      <p:cBhvr>
                                        <p:cTn id="16"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800000"/>
              </a:buClr>
              <a:buFont typeface="Wingdings" pitchFamily="2" charset="2"/>
              <a:buBlip>
                <a:blip r:embed="rId5"/>
              </a:buBlip>
              <a:defRPr kumimoji="1" sz="3200">
                <a:solidFill>
                  <a:srgbClr val="008000"/>
                </a:solidFill>
                <a:latin typeface="Arial" charset="0"/>
                <a:ea typeface="標楷體" pitchFamily="65" charset="-120"/>
                <a:cs typeface="新細明體" pitchFamily="18" charset="-120"/>
              </a:defRPr>
            </a:lvl1pPr>
            <a:lvl2pPr marL="742950" indent="-285750" eaLnBrk="0" hangingPunct="0">
              <a:spcBef>
                <a:spcPct val="20000"/>
              </a:spcBef>
              <a:buBlip>
                <a:blip r:embed="rId6"/>
              </a:buBlip>
              <a:defRPr kumimoji="1" sz="2800">
                <a:solidFill>
                  <a:srgbClr val="800000"/>
                </a:solidFill>
                <a:latin typeface="Arial" charset="0"/>
                <a:ea typeface="標楷體" pitchFamily="65" charset="-120"/>
                <a:cs typeface="新細明體" pitchFamily="18" charset="-120"/>
              </a:defRPr>
            </a:lvl2pPr>
            <a:lvl3pPr marL="1143000" indent="-228600" eaLnBrk="0" hangingPunct="0">
              <a:spcBef>
                <a:spcPct val="20000"/>
              </a:spcBef>
              <a:buChar char="•"/>
              <a:defRPr kumimoji="1" sz="2400">
                <a:solidFill>
                  <a:schemeClr val="tx1"/>
                </a:solidFill>
                <a:latin typeface="Arial" charset="0"/>
                <a:ea typeface="標楷體" pitchFamily="65" charset="-120"/>
                <a:cs typeface="新細明體" pitchFamily="18" charset="-120"/>
              </a:defRPr>
            </a:lvl3pPr>
            <a:lvl4pPr marL="16002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4pPr>
            <a:lvl5pPr marL="20574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9pPr>
          </a:lstStyle>
          <a:p>
            <a:pPr algn="ctr" eaLnBrk="1" hangingPunct="1">
              <a:spcBef>
                <a:spcPct val="0"/>
              </a:spcBef>
              <a:buClrTx/>
              <a:buFontTx/>
              <a:buNone/>
            </a:pPr>
            <a:endParaRPr lang="zh-TW" altLang="zh-TW" sz="4400" b="1">
              <a:solidFill>
                <a:srgbClr val="000066"/>
              </a:solidFill>
            </a:endParaRPr>
          </a:p>
        </p:txBody>
      </p:sp>
      <p:sp>
        <p:nvSpPr>
          <p:cNvPr id="39939" name="Rectangle 3"/>
          <p:cNvSpPr>
            <a:spLocks noChangeArrowheads="1"/>
          </p:cNvSpPr>
          <p:nvPr/>
        </p:nvSpPr>
        <p:spPr bwMode="auto">
          <a:xfrm>
            <a:off x="457200" y="2027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spcBef>
                <a:spcPct val="20000"/>
              </a:spcBef>
              <a:buClr>
                <a:srgbClr val="800000"/>
              </a:buClr>
              <a:buFont typeface="Wingdings" pitchFamily="2" charset="2"/>
              <a:buBlip>
                <a:blip r:embed="rId5"/>
              </a:buBlip>
              <a:defRPr kumimoji="1" sz="3200">
                <a:solidFill>
                  <a:srgbClr val="008000"/>
                </a:solidFill>
                <a:latin typeface="Arial" charset="0"/>
                <a:ea typeface="標楷體" pitchFamily="65" charset="-120"/>
                <a:cs typeface="新細明體" pitchFamily="18" charset="-120"/>
              </a:defRPr>
            </a:lvl1pPr>
            <a:lvl2pPr marL="742950" indent="-285750" eaLnBrk="0" hangingPunct="0">
              <a:spcBef>
                <a:spcPct val="20000"/>
              </a:spcBef>
              <a:buBlip>
                <a:blip r:embed="rId6"/>
              </a:buBlip>
              <a:defRPr kumimoji="1" sz="2800">
                <a:solidFill>
                  <a:srgbClr val="800000"/>
                </a:solidFill>
                <a:latin typeface="Arial" charset="0"/>
                <a:ea typeface="標楷體" pitchFamily="65" charset="-120"/>
                <a:cs typeface="新細明體" pitchFamily="18" charset="-120"/>
              </a:defRPr>
            </a:lvl2pPr>
            <a:lvl3pPr marL="1143000" indent="-228600" eaLnBrk="0" hangingPunct="0">
              <a:spcBef>
                <a:spcPct val="20000"/>
              </a:spcBef>
              <a:buChar char="•"/>
              <a:defRPr kumimoji="1" sz="2400">
                <a:solidFill>
                  <a:schemeClr val="tx1"/>
                </a:solidFill>
                <a:latin typeface="Arial" charset="0"/>
                <a:ea typeface="標楷體" pitchFamily="65" charset="-120"/>
                <a:cs typeface="新細明體" pitchFamily="18" charset="-120"/>
              </a:defRPr>
            </a:lvl3pPr>
            <a:lvl4pPr marL="16002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4pPr>
            <a:lvl5pPr marL="20574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9pPr>
          </a:lstStyle>
          <a:p>
            <a:pPr eaLnBrk="1" hangingPunct="1"/>
            <a:endParaRPr lang="zh-TW" altLang="zh-TW" sz="3600"/>
          </a:p>
        </p:txBody>
      </p:sp>
      <p:sp>
        <p:nvSpPr>
          <p:cNvPr id="39940" name="Rectangle 4"/>
          <p:cNvSpPr>
            <a:spLocks noGrp="1" noChangeArrowheads="1"/>
          </p:cNvSpPr>
          <p:nvPr>
            <p:ph type="title" idx="4294967295"/>
          </p:nvPr>
        </p:nvSpPr>
        <p:spPr>
          <a:xfrm>
            <a:off x="2829624" y="332656"/>
            <a:ext cx="3326552"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美沙冬維持治療</a:t>
            </a:r>
          </a:p>
        </p:txBody>
      </p:sp>
      <p:sp>
        <p:nvSpPr>
          <p:cNvPr id="39941" name="Rectangle 5"/>
          <p:cNvSpPr>
            <a:spLocks noGrp="1" noChangeArrowheads="1"/>
          </p:cNvSpPr>
          <p:nvPr>
            <p:ph type="body" idx="4294967295"/>
          </p:nvPr>
        </p:nvSpPr>
        <p:spPr>
          <a:xfrm>
            <a:off x="468313" y="1628973"/>
            <a:ext cx="8229600" cy="1223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定時、定點給予藥物</a:t>
            </a:r>
          </a:p>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各種治療的平台</a:t>
            </a:r>
          </a:p>
        </p:txBody>
      </p:sp>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708920"/>
            <a:ext cx="3272668"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N31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5092" y="2708920"/>
            <a:ext cx="320648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fade">
                                      <p:cBhvr>
                                        <p:cTn id="7" dur="500"/>
                                        <p:tgtEl>
                                          <p:spTgt spid="39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fade">
                                      <p:cBhvr>
                                        <p:cTn id="12" dur="500"/>
                                        <p:tgtEl>
                                          <p:spTgt spid="399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816710" y="3212976"/>
            <a:ext cx="7366119"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美沙冬／丁基原啡因替代治療之指引</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323850" y="1412776"/>
            <a:ext cx="8566150" cy="51848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000" b="1" kern="1200" dirty="0">
                <a:solidFill>
                  <a:srgbClr val="0070C0"/>
                </a:solidFill>
                <a:latin typeface="微軟正黑體" panose="020B0604030504040204" pitchFamily="34" charset="-120"/>
                <a:ea typeface="微軟正黑體" panose="020B0604030504040204" pitchFamily="34" charset="-120"/>
              </a:rPr>
              <a:t>美沙</a:t>
            </a:r>
            <a:r>
              <a:rPr lang="zh-TW" altLang="en-US" sz="2000" b="1" kern="1200" dirty="0" smtClean="0">
                <a:solidFill>
                  <a:srgbClr val="0070C0"/>
                </a:solidFill>
                <a:latin typeface="微軟正黑體" panose="020B0604030504040204" pitchFamily="34" charset="-120"/>
                <a:ea typeface="微軟正黑體" panose="020B0604030504040204" pitchFamily="34" charset="-120"/>
              </a:rPr>
              <a:t>冬替代治療治</a:t>
            </a:r>
            <a:r>
              <a:rPr lang="zh-TW" altLang="en-US" sz="2000" b="1" kern="1200" dirty="0">
                <a:solidFill>
                  <a:srgbClr val="0070C0"/>
                </a:solidFill>
                <a:latin typeface="微軟正黑體" panose="020B0604030504040204" pitchFamily="34" charset="-120"/>
                <a:ea typeface="微軟正黑體" panose="020B0604030504040204" pitchFamily="34" charset="-120"/>
              </a:rPr>
              <a:t>療指引 </a:t>
            </a:r>
          </a:p>
          <a:p>
            <a:pPr lvl="1"/>
            <a:r>
              <a:rPr lang="en-US" altLang="zh-TW" sz="2000" b="1" dirty="0">
                <a:latin typeface="微軟正黑體" panose="020B0604030504040204" pitchFamily="34" charset="-120"/>
                <a:ea typeface="微軟正黑體" panose="020B0604030504040204" pitchFamily="34" charset="-120"/>
              </a:rPr>
              <a:t>96</a:t>
            </a:r>
            <a:r>
              <a:rPr lang="zh-TW" altLang="en-US" sz="2000" b="1" dirty="0">
                <a:latin typeface="微軟正黑體" panose="020B0604030504040204" pitchFamily="34" charset="-120"/>
                <a:ea typeface="微軟正黑體" panose="020B0604030504040204" pitchFamily="34" charset="-120"/>
              </a:rPr>
              <a:t>年</a:t>
            </a: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第一版</a:t>
            </a:r>
            <a:r>
              <a:rPr lang="en-US" altLang="zh-TW" sz="2000" b="1" dirty="0">
                <a:latin typeface="微軟正黑體" panose="020B0604030504040204" pitchFamily="34" charset="-120"/>
                <a:ea typeface="微軟正黑體" panose="020B0604030504040204" pitchFamily="34" charset="-120"/>
              </a:rPr>
              <a:t>, 71 </a:t>
            </a:r>
            <a:r>
              <a:rPr lang="en-US" altLang="zh-TW" sz="2000" b="1" dirty="0" err="1">
                <a:latin typeface="微軟正黑體" panose="020B0604030504040204" pitchFamily="34" charset="-120"/>
                <a:ea typeface="微軟正黑體" panose="020B0604030504040204" pitchFamily="34" charset="-120"/>
              </a:rPr>
              <a:t>ps</a:t>
            </a:r>
            <a:r>
              <a:rPr lang="en-US" altLang="zh-TW" sz="2000" b="1" dirty="0">
                <a:latin typeface="微軟正黑體" panose="020B0604030504040204" pitchFamily="34" charset="-120"/>
                <a:ea typeface="微軟正黑體" panose="020B0604030504040204" pitchFamily="34" charset="-120"/>
              </a:rPr>
              <a:t>, CDC Taiwan</a:t>
            </a:r>
          </a:p>
          <a:p>
            <a:pPr lvl="1"/>
            <a:r>
              <a:rPr lang="en-US" altLang="zh-TW" sz="2000" b="1" dirty="0">
                <a:latin typeface="微軟正黑體" panose="020B0604030504040204" pitchFamily="34" charset="-120"/>
                <a:ea typeface="微軟正黑體" panose="020B0604030504040204" pitchFamily="34" charset="-120"/>
              </a:rPr>
              <a:t>Ref.: Methadone Guidelines, Australia, September 2000 </a:t>
            </a:r>
          </a:p>
          <a:p>
            <a:pPr>
              <a:lnSpc>
                <a:spcPct val="120000"/>
              </a:lnSpc>
              <a:spcBef>
                <a:spcPct val="5000"/>
              </a:spcBef>
              <a:buClr>
                <a:srgbClr val="CC0099"/>
              </a:buClr>
              <a:buChar char="l"/>
            </a:pPr>
            <a:r>
              <a:rPr lang="zh-TW" altLang="en-US" sz="2000" b="1" kern="1200" dirty="0">
                <a:solidFill>
                  <a:srgbClr val="0070C0"/>
                </a:solidFill>
                <a:latin typeface="微軟正黑體" panose="020B0604030504040204" pitchFamily="34" charset="-120"/>
                <a:ea typeface="微軟正黑體" panose="020B0604030504040204" pitchFamily="34" charset="-120"/>
              </a:rPr>
              <a:t>鴉片</a:t>
            </a:r>
            <a:r>
              <a:rPr lang="zh-TW" altLang="en-US" sz="2000" b="1" kern="1200" dirty="0" smtClean="0">
                <a:solidFill>
                  <a:srgbClr val="0070C0"/>
                </a:solidFill>
                <a:latin typeface="微軟正黑體" panose="020B0604030504040204" pitchFamily="34" charset="-120"/>
                <a:ea typeface="微軟正黑體" panose="020B0604030504040204" pitchFamily="34" charset="-120"/>
              </a:rPr>
              <a:t>類替代治療治</a:t>
            </a:r>
            <a:r>
              <a:rPr lang="zh-TW" altLang="en-US" sz="2000" b="1" kern="1200" dirty="0">
                <a:solidFill>
                  <a:srgbClr val="0070C0"/>
                </a:solidFill>
                <a:latin typeface="微軟正黑體" panose="020B0604030504040204" pitchFamily="34" charset="-120"/>
                <a:ea typeface="微軟正黑體" panose="020B0604030504040204" pitchFamily="34" charset="-120"/>
              </a:rPr>
              <a:t>療指引 </a:t>
            </a:r>
          </a:p>
          <a:p>
            <a:pPr lvl="1"/>
            <a:r>
              <a:rPr lang="en-US" altLang="zh-TW" sz="2000" b="1" dirty="0">
                <a:latin typeface="微軟正黑體" panose="020B0604030504040204" pitchFamily="34" charset="-120"/>
                <a:ea typeface="微軟正黑體" panose="020B0604030504040204" pitchFamily="34" charset="-120"/>
              </a:rPr>
              <a:t>98</a:t>
            </a:r>
            <a:r>
              <a:rPr lang="zh-TW" altLang="en-US" sz="2000" b="1" dirty="0">
                <a:latin typeface="微軟正黑體" panose="020B0604030504040204" pitchFamily="34" charset="-120"/>
                <a:ea typeface="微軟正黑體" panose="020B0604030504040204" pitchFamily="34" charset="-120"/>
              </a:rPr>
              <a:t>年</a:t>
            </a:r>
            <a:r>
              <a:rPr lang="en-US" altLang="zh-TW" sz="2000" b="1" dirty="0">
                <a:latin typeface="微軟正黑體" panose="020B0604030504040204" pitchFamily="34" charset="-120"/>
                <a:ea typeface="微軟正黑體" panose="020B0604030504040204" pitchFamily="34" charset="-120"/>
              </a:rPr>
              <a:t>12</a:t>
            </a:r>
            <a:r>
              <a:rPr lang="zh-TW" altLang="en-US" sz="2000" b="1" dirty="0">
                <a:latin typeface="微軟正黑體" panose="020B0604030504040204" pitchFamily="34" charset="-120"/>
                <a:ea typeface="微軟正黑體" panose="020B0604030504040204" pitchFamily="34" charset="-120"/>
              </a:rPr>
              <a:t>月</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第二版</a:t>
            </a:r>
            <a:r>
              <a:rPr lang="zh-TW" altLang="en-US" sz="2000" b="1" dirty="0" smtClean="0">
                <a:latin typeface="微軟正黑體" panose="020B0604030504040204" pitchFamily="34" charset="-120"/>
                <a:ea typeface="微軟正黑體" panose="020B0604030504040204" pitchFamily="34" charset="-120"/>
              </a:rPr>
              <a:t>。</a:t>
            </a:r>
            <a:r>
              <a:rPr lang="en-US" altLang="zh-TW" sz="2000" b="1" dirty="0" smtClean="0">
                <a:latin typeface="微軟正黑體" panose="020B0604030504040204" pitchFamily="34" charset="-120"/>
                <a:ea typeface="微軟正黑體" panose="020B0604030504040204" pitchFamily="34" charset="-120"/>
              </a:rPr>
              <a:t> </a:t>
            </a:r>
            <a:endParaRPr lang="en-US" altLang="zh-TW" sz="2000" b="1" dirty="0">
              <a:latin typeface="微軟正黑體" panose="020B0604030504040204" pitchFamily="34" charset="-120"/>
              <a:ea typeface="微軟正黑體" panose="020B0604030504040204" pitchFamily="34" charset="-120"/>
            </a:endParaRPr>
          </a:p>
          <a:p>
            <a:pPr lvl="1"/>
            <a:r>
              <a:rPr lang="en-US" altLang="zh-TW" sz="2000" b="1" dirty="0">
                <a:latin typeface="微軟正黑體" panose="020B0604030504040204" pitchFamily="34" charset="-120"/>
                <a:ea typeface="微軟正黑體" panose="020B0604030504040204" pitchFamily="34" charset="-120"/>
              </a:rPr>
              <a:t>Ref.: </a:t>
            </a:r>
          </a:p>
          <a:p>
            <a:pPr lvl="1"/>
            <a:r>
              <a:rPr lang="en-US" altLang="zh-TW" sz="2000" b="1" dirty="0">
                <a:latin typeface="微軟正黑體" panose="020B0604030504040204" pitchFamily="34" charset="-120"/>
                <a:ea typeface="微軟正黑體" panose="020B0604030504040204" pitchFamily="34" charset="-120"/>
              </a:rPr>
              <a:t>1.National Clinical Guidelines and Procedures for the Use of Buprenorphine in the Treatment of Opioid Dependence , Australia</a:t>
            </a:r>
          </a:p>
          <a:p>
            <a:pPr lvl="1"/>
            <a:r>
              <a:rPr lang="en-US" altLang="zh-TW" sz="2000" b="1" dirty="0">
                <a:latin typeface="微軟正黑體" panose="020B0604030504040204" pitchFamily="34" charset="-120"/>
                <a:ea typeface="微軟正黑體" panose="020B0604030504040204" pitchFamily="34" charset="-120"/>
              </a:rPr>
              <a:t>2. Clinical Guidelines for the Use of Buprenorphine in the Treatment of Opioid Addiction, A Treatment Improvement Protocol TIP 40</a:t>
            </a:r>
          </a:p>
          <a:p>
            <a:pPr lvl="1"/>
            <a:r>
              <a:rPr lang="en-US" altLang="zh-TW" sz="2000" b="1" dirty="0">
                <a:latin typeface="微軟正黑體" panose="020B0604030504040204" pitchFamily="34" charset="-120"/>
                <a:ea typeface="微軟正黑體" panose="020B0604030504040204" pitchFamily="34" charset="-120"/>
              </a:rPr>
              <a:t>3. Methadone Guidelines, Australia, September 2000.</a:t>
            </a:r>
          </a:p>
          <a:p>
            <a:pPr>
              <a:lnSpc>
                <a:spcPct val="120000"/>
              </a:lnSpc>
              <a:spcBef>
                <a:spcPct val="5000"/>
              </a:spcBef>
              <a:buClr>
                <a:srgbClr val="CC0099"/>
              </a:buClr>
              <a:buChar char="l"/>
            </a:pPr>
            <a:r>
              <a:rPr lang="zh-TW" altLang="en-US" sz="2000" b="1" kern="1200" dirty="0">
                <a:solidFill>
                  <a:srgbClr val="0070C0"/>
                </a:solidFill>
                <a:latin typeface="微軟正黑體" panose="020B0604030504040204" pitchFamily="34" charset="-120"/>
                <a:ea typeface="微軟正黑體" panose="020B0604030504040204" pitchFamily="34" charset="-120"/>
              </a:rPr>
              <a:t>鴉片類成癮物質替代治療臨床指引</a:t>
            </a:r>
            <a:endParaRPr lang="en-US" altLang="zh-TW" sz="2000" b="1" kern="1200" dirty="0">
              <a:solidFill>
                <a:srgbClr val="0070C0"/>
              </a:solidFill>
              <a:latin typeface="微軟正黑體" panose="020B0604030504040204" pitchFamily="34" charset="-120"/>
              <a:ea typeface="微軟正黑體" panose="020B0604030504040204" pitchFamily="34" charset="-120"/>
            </a:endParaRPr>
          </a:p>
          <a:p>
            <a:pPr lvl="1"/>
            <a:r>
              <a:rPr lang="en-US" altLang="zh-TW" sz="2000" b="1" dirty="0">
                <a:latin typeface="微軟正黑體" panose="020B0604030504040204" pitchFamily="34" charset="-120"/>
                <a:ea typeface="微軟正黑體" panose="020B0604030504040204" pitchFamily="34" charset="-120"/>
              </a:rPr>
              <a:t>101</a:t>
            </a:r>
            <a:r>
              <a:rPr lang="zh-TW" altLang="en-US" sz="2000" b="1" dirty="0">
                <a:latin typeface="微軟正黑體" panose="020B0604030504040204" pitchFamily="34" charset="-120"/>
                <a:ea typeface="微軟正黑體" panose="020B0604030504040204" pitchFamily="34" charset="-120"/>
              </a:rPr>
              <a:t>年</a:t>
            </a:r>
            <a:r>
              <a:rPr lang="en-US" altLang="zh-TW" sz="2000" b="1" dirty="0">
                <a:latin typeface="微軟正黑體" panose="020B0604030504040204" pitchFamily="34" charset="-120"/>
                <a:ea typeface="微軟正黑體" panose="020B0604030504040204" pitchFamily="34" charset="-120"/>
              </a:rPr>
              <a:t>6</a:t>
            </a:r>
            <a:r>
              <a:rPr lang="zh-TW" altLang="en-US" sz="2000" b="1" dirty="0">
                <a:latin typeface="微軟正黑體" panose="020B0604030504040204" pitchFamily="34" charset="-120"/>
                <a:ea typeface="微軟正黑體" panose="020B0604030504040204" pitchFamily="34" charset="-120"/>
              </a:rPr>
              <a:t>月</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第一版。</a:t>
            </a:r>
          </a:p>
        </p:txBody>
      </p:sp>
      <p:sp>
        <p:nvSpPr>
          <p:cNvPr id="41987" name="Rectangle 3"/>
          <p:cNvSpPr>
            <a:spLocks noGrp="1" noChangeArrowheads="1"/>
          </p:cNvSpPr>
          <p:nvPr>
            <p:ph type="title" idx="4294967295"/>
          </p:nvPr>
        </p:nvSpPr>
        <p:spPr>
          <a:xfrm>
            <a:off x="3581192" y="188640"/>
            <a:ext cx="1980029"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資料來源</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fade">
                                      <p:cBhvr>
                                        <p:cTn id="7" dur="500"/>
                                        <p:tgtEl>
                                          <p:spTgt spid="4198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6">
                                            <p:txEl>
                                              <p:pRg st="1" end="1"/>
                                            </p:txEl>
                                          </p:spTgt>
                                        </p:tgtEl>
                                        <p:attrNameLst>
                                          <p:attrName>style.visibility</p:attrName>
                                        </p:attrNameLst>
                                      </p:cBhvr>
                                      <p:to>
                                        <p:strVal val="visible"/>
                                      </p:to>
                                    </p:set>
                                    <p:animEffect transition="in" filter="fade">
                                      <p:cBhvr>
                                        <p:cTn id="10" dur="500"/>
                                        <p:tgtEl>
                                          <p:spTgt spid="4198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Effect transition="in" filter="fade">
                                      <p:cBhvr>
                                        <p:cTn id="13" dur="500"/>
                                        <p:tgtEl>
                                          <p:spTgt spid="4198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986">
                                            <p:txEl>
                                              <p:pRg st="3" end="3"/>
                                            </p:txEl>
                                          </p:spTgt>
                                        </p:tgtEl>
                                        <p:attrNameLst>
                                          <p:attrName>style.visibility</p:attrName>
                                        </p:attrNameLst>
                                      </p:cBhvr>
                                      <p:to>
                                        <p:strVal val="visible"/>
                                      </p:to>
                                    </p:set>
                                    <p:animEffect transition="in" filter="fade">
                                      <p:cBhvr>
                                        <p:cTn id="18" dur="500"/>
                                        <p:tgtEl>
                                          <p:spTgt spid="4198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986">
                                            <p:txEl>
                                              <p:pRg st="4" end="4"/>
                                            </p:txEl>
                                          </p:spTgt>
                                        </p:tgtEl>
                                        <p:attrNameLst>
                                          <p:attrName>style.visibility</p:attrName>
                                        </p:attrNameLst>
                                      </p:cBhvr>
                                      <p:to>
                                        <p:strVal val="visible"/>
                                      </p:to>
                                    </p:set>
                                    <p:animEffect transition="in" filter="fade">
                                      <p:cBhvr>
                                        <p:cTn id="21" dur="500"/>
                                        <p:tgtEl>
                                          <p:spTgt spid="4198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986">
                                            <p:txEl>
                                              <p:pRg st="5" end="5"/>
                                            </p:txEl>
                                          </p:spTgt>
                                        </p:tgtEl>
                                        <p:attrNameLst>
                                          <p:attrName>style.visibility</p:attrName>
                                        </p:attrNameLst>
                                      </p:cBhvr>
                                      <p:to>
                                        <p:strVal val="visible"/>
                                      </p:to>
                                    </p:set>
                                    <p:animEffect transition="in" filter="fade">
                                      <p:cBhvr>
                                        <p:cTn id="24" dur="500"/>
                                        <p:tgtEl>
                                          <p:spTgt spid="4198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986">
                                            <p:txEl>
                                              <p:pRg st="6" end="6"/>
                                            </p:txEl>
                                          </p:spTgt>
                                        </p:tgtEl>
                                        <p:attrNameLst>
                                          <p:attrName>style.visibility</p:attrName>
                                        </p:attrNameLst>
                                      </p:cBhvr>
                                      <p:to>
                                        <p:strVal val="visible"/>
                                      </p:to>
                                    </p:set>
                                    <p:animEffect transition="in" filter="fade">
                                      <p:cBhvr>
                                        <p:cTn id="27" dur="500"/>
                                        <p:tgtEl>
                                          <p:spTgt spid="4198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986">
                                            <p:txEl>
                                              <p:pRg st="7" end="7"/>
                                            </p:txEl>
                                          </p:spTgt>
                                        </p:tgtEl>
                                        <p:attrNameLst>
                                          <p:attrName>style.visibility</p:attrName>
                                        </p:attrNameLst>
                                      </p:cBhvr>
                                      <p:to>
                                        <p:strVal val="visible"/>
                                      </p:to>
                                    </p:set>
                                    <p:animEffect transition="in" filter="fade">
                                      <p:cBhvr>
                                        <p:cTn id="30" dur="500"/>
                                        <p:tgtEl>
                                          <p:spTgt spid="4198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986">
                                            <p:txEl>
                                              <p:pRg st="8" end="8"/>
                                            </p:txEl>
                                          </p:spTgt>
                                        </p:tgtEl>
                                        <p:attrNameLst>
                                          <p:attrName>style.visibility</p:attrName>
                                        </p:attrNameLst>
                                      </p:cBhvr>
                                      <p:to>
                                        <p:strVal val="visible"/>
                                      </p:to>
                                    </p:set>
                                    <p:animEffect transition="in" filter="fade">
                                      <p:cBhvr>
                                        <p:cTn id="33" dur="500"/>
                                        <p:tgtEl>
                                          <p:spTgt spid="4198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986">
                                            <p:txEl>
                                              <p:pRg st="9" end="9"/>
                                            </p:txEl>
                                          </p:spTgt>
                                        </p:tgtEl>
                                        <p:attrNameLst>
                                          <p:attrName>style.visibility</p:attrName>
                                        </p:attrNameLst>
                                      </p:cBhvr>
                                      <p:to>
                                        <p:strVal val="visible"/>
                                      </p:to>
                                    </p:set>
                                    <p:animEffect transition="in" filter="fade">
                                      <p:cBhvr>
                                        <p:cTn id="38" dur="500"/>
                                        <p:tgtEl>
                                          <p:spTgt spid="4198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986">
                                            <p:txEl>
                                              <p:pRg st="10" end="10"/>
                                            </p:txEl>
                                          </p:spTgt>
                                        </p:tgtEl>
                                        <p:attrNameLst>
                                          <p:attrName>style.visibility</p:attrName>
                                        </p:attrNameLst>
                                      </p:cBhvr>
                                      <p:to>
                                        <p:strVal val="visible"/>
                                      </p:to>
                                    </p:set>
                                    <p:animEffect transition="in" filter="fade">
                                      <p:cBhvr>
                                        <p:cTn id="41" dur="500"/>
                                        <p:tgtEl>
                                          <p:spTgt spid="419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659105" y="340089"/>
            <a:ext cx="3897222"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節：前言 </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一</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43011" name="Rectangle 3"/>
          <p:cNvSpPr>
            <a:spLocks noGrp="1" noChangeArrowheads="1"/>
          </p:cNvSpPr>
          <p:nvPr>
            <p:ph type="body" idx="4294967295"/>
          </p:nvPr>
        </p:nvSpPr>
        <p:spPr>
          <a:xfrm>
            <a:off x="468313" y="1628775"/>
            <a:ext cx="8345487" cy="4824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許多長期的海洛因吸食者，能透過解毒</a:t>
            </a:r>
            <a:r>
              <a:rPr lang="en-US" altLang="zh-TW" sz="2400" b="1" kern="1200" dirty="0">
                <a:solidFill>
                  <a:srgbClr val="0070C0"/>
                </a:solidFill>
                <a:latin typeface="微軟正黑體" panose="020B0604030504040204" pitchFamily="34" charset="-120"/>
                <a:ea typeface="微軟正黑體" panose="020B0604030504040204" pitchFamily="34" charset="-120"/>
              </a:rPr>
              <a:t>(detoxification)</a:t>
            </a:r>
            <a:r>
              <a:rPr lang="zh-TW" altLang="en-US" sz="2400" b="1" kern="1200" dirty="0">
                <a:solidFill>
                  <a:srgbClr val="0070C0"/>
                </a:solidFill>
                <a:latin typeface="微軟正黑體" panose="020B0604030504040204" pitchFamily="34" charset="-120"/>
                <a:ea typeface="微軟正黑體" panose="020B0604030504040204" pitchFamily="34" charset="-120"/>
              </a:rPr>
              <a:t>與戒除</a:t>
            </a:r>
            <a:r>
              <a:rPr lang="en-US" altLang="zh-TW" sz="2400" b="1" kern="1200" dirty="0">
                <a:solidFill>
                  <a:srgbClr val="0070C0"/>
                </a:solidFill>
                <a:latin typeface="微軟正黑體" panose="020B0604030504040204" pitchFamily="34" charset="-120"/>
                <a:ea typeface="微軟正黑體" panose="020B0604030504040204" pitchFamily="34" charset="-120"/>
              </a:rPr>
              <a:t>(abstinence)</a:t>
            </a:r>
            <a:r>
              <a:rPr lang="zh-TW" altLang="en-US" sz="2400" b="1" kern="1200" dirty="0">
                <a:solidFill>
                  <a:srgbClr val="0070C0"/>
                </a:solidFill>
                <a:latin typeface="微軟正黑體" panose="020B0604030504040204" pitchFamily="34" charset="-120"/>
                <a:ea typeface="微軟正黑體" panose="020B0604030504040204" pitchFamily="34" charset="-120"/>
              </a:rPr>
              <a:t>療法成功獲得治療，但研究顯示，高達</a:t>
            </a:r>
            <a:r>
              <a:rPr lang="en-US" altLang="zh-TW" sz="2400" b="1" kern="1200" dirty="0">
                <a:solidFill>
                  <a:srgbClr val="0070C0"/>
                </a:solidFill>
                <a:latin typeface="微軟正黑體" panose="020B0604030504040204" pitchFamily="34" charset="-120"/>
                <a:ea typeface="微軟正黑體" panose="020B0604030504040204" pitchFamily="34" charset="-120"/>
              </a:rPr>
              <a:t>70%</a:t>
            </a:r>
            <a:r>
              <a:rPr lang="zh-TW" altLang="en-US" sz="2400" b="1" kern="1200" dirty="0">
                <a:solidFill>
                  <a:srgbClr val="0070C0"/>
                </a:solidFill>
                <a:latin typeface="微軟正黑體" panose="020B0604030504040204" pitchFamily="34" charset="-120"/>
                <a:ea typeface="微軟正黑體" panose="020B0604030504040204" pitchFamily="34" charset="-120"/>
              </a:rPr>
              <a:t>以上的患者，將於一到兩年內復犯</a:t>
            </a:r>
            <a:r>
              <a:rPr lang="en-US" altLang="zh-TW" sz="2400" b="1" kern="1200" dirty="0">
                <a:solidFill>
                  <a:srgbClr val="0070C0"/>
                </a:solidFill>
                <a:latin typeface="微軟正黑體" panose="020B0604030504040204" pitchFamily="34" charset="-120"/>
                <a:ea typeface="微軟正黑體" panose="020B0604030504040204" pitchFamily="34" charset="-120"/>
              </a:rPr>
              <a:t>(relapse)</a:t>
            </a:r>
            <a:r>
              <a:rPr lang="zh-TW" altLang="en-US" sz="2400" b="1" kern="1200" dirty="0">
                <a:solidFill>
                  <a:srgbClr val="0070C0"/>
                </a:solidFill>
                <a:latin typeface="微軟正黑體" panose="020B0604030504040204" pitchFamily="34" charset="-120"/>
                <a:ea typeface="微軟正黑體" panose="020B0604030504040204" pitchFamily="34" charset="-120"/>
              </a:rPr>
              <a:t>並使用違禁鴉片。 </a:t>
            </a:r>
          </a:p>
          <a:p>
            <a:pPr>
              <a:lnSpc>
                <a:spcPct val="120000"/>
              </a:lnSpc>
              <a:spcBef>
                <a:spcPct val="5000"/>
              </a:spcBef>
              <a:buClr>
                <a:srgbClr val="CC0099"/>
              </a:buClr>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鴉片成癮一類的病狀屬於慢性病，需要每天加以治療，如果沒有切實進行療程，副作用的風險甚高。 </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85627" y="357470"/>
            <a:ext cx="6019598" cy="63363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美沙冬替代治療與減害的觀念</a:t>
            </a:r>
          </a:p>
        </p:txBody>
      </p:sp>
      <p:sp>
        <p:nvSpPr>
          <p:cNvPr id="15363" name="Rectangle 3"/>
          <p:cNvSpPr>
            <a:spLocks noGrp="1" noChangeArrowheads="1"/>
          </p:cNvSpPr>
          <p:nvPr>
            <p:ph type="body" idx="1"/>
          </p:nvPr>
        </p:nvSpPr>
        <p:spPr>
          <a:xfrm>
            <a:off x="323850" y="1412875"/>
            <a:ext cx="8362950" cy="51847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以長效的鴉片促動劑藥物，維持藥癮個案的生理功能正常，減少個案對自己及對社會的</a:t>
            </a: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損害</a:t>
            </a:r>
            <a:r>
              <a:rPr lang="zh-TW" altLang="en-US" sz="2400" b="1" kern="1200" dirty="0">
                <a:solidFill>
                  <a:schemeClr val="bg1">
                    <a:lumMod val="50000"/>
                  </a:schemeClr>
                </a:solidFill>
                <a:latin typeface="微軟正黑體"/>
                <a:ea typeface="微軟正黑體"/>
              </a:rPr>
              <a:t>。</a:t>
            </a:r>
            <a:endPar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減害計畫：起源於</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1982</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之歐洲，以減輕傷害為出發的一種治療方式，提供有效且足夠劑量的藥物，以取代非法鴉片類藥物的</a:t>
            </a: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使用</a:t>
            </a:r>
            <a:r>
              <a:rPr lang="zh-TW" altLang="en-US" sz="2400" b="1" kern="1200" dirty="0" smtClean="0">
                <a:solidFill>
                  <a:schemeClr val="bg1">
                    <a:lumMod val="50000"/>
                  </a:schemeClr>
                </a:solidFill>
                <a:latin typeface="微軟正黑體"/>
                <a:ea typeface="微軟正黑體"/>
              </a:rPr>
              <a:t>。</a:t>
            </a:r>
            <a:endPar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endParaRPr>
          </a:p>
          <a:p>
            <a:pPr lvl="1">
              <a:lnSpc>
                <a:spcPct val="120000"/>
              </a:lnSpc>
              <a:buFont typeface="Wingdings" panose="05000000000000000000" pitchFamily="2" charset="2"/>
              <a:buChar char="l"/>
            </a:pPr>
            <a:r>
              <a:rPr lang="zh-TW" altLang="en-US" sz="2400" b="1" kern="1200" dirty="0">
                <a:solidFill>
                  <a:srgbClr val="CC3399"/>
                </a:solidFill>
                <a:latin typeface="微軟正黑體" panose="020B0604030504040204" pitchFamily="34" charset="-120"/>
                <a:ea typeface="微軟正黑體" panose="020B0604030504040204" pitchFamily="34" charset="-120"/>
              </a:rPr>
              <a:t>吸毒者無須因購買毒品而作出犯罪或不法的行為，能如正常人般工作和生活。</a:t>
            </a:r>
          </a:p>
          <a:p>
            <a:pPr lvl="1">
              <a:lnSpc>
                <a:spcPct val="120000"/>
              </a:lnSpc>
              <a:buFont typeface="Wingdings" panose="05000000000000000000" pitchFamily="2" charset="2"/>
              <a:buChar char="l"/>
            </a:pPr>
            <a:r>
              <a:rPr lang="zh-TW" altLang="en-US" sz="2400" b="1" kern="1200" dirty="0">
                <a:solidFill>
                  <a:srgbClr val="CC3399"/>
                </a:solidFill>
                <a:latin typeface="微軟正黑體" panose="020B0604030504040204" pitchFamily="34" charset="-120"/>
                <a:ea typeface="微軟正黑體" panose="020B0604030504040204" pitchFamily="34" charset="-120"/>
              </a:rPr>
              <a:t>減少因注射毒品而共用針頭，以防治愛滋病、</a:t>
            </a:r>
            <a:r>
              <a:rPr lang="en-US" altLang="zh-TW" sz="2400" b="1" kern="1200" dirty="0">
                <a:solidFill>
                  <a:srgbClr val="CC3399"/>
                </a:solidFill>
                <a:latin typeface="微軟正黑體" panose="020B0604030504040204" pitchFamily="34" charset="-120"/>
                <a:ea typeface="微軟正黑體" panose="020B0604030504040204" pitchFamily="34" charset="-120"/>
              </a:rPr>
              <a:t>B</a:t>
            </a:r>
            <a:r>
              <a:rPr lang="zh-TW" altLang="en-US" sz="2400" b="1" kern="1200" dirty="0">
                <a:solidFill>
                  <a:srgbClr val="CC3399"/>
                </a:solidFill>
                <a:latin typeface="微軟正黑體" panose="020B0604030504040204" pitchFamily="34" charset="-120"/>
                <a:ea typeface="微軟正黑體" panose="020B0604030504040204" pitchFamily="34" charset="-120"/>
              </a:rPr>
              <a:t>或</a:t>
            </a:r>
            <a:r>
              <a:rPr lang="en-US" altLang="zh-TW" sz="2400" b="1" kern="1200" dirty="0">
                <a:solidFill>
                  <a:srgbClr val="CC3399"/>
                </a:solidFill>
                <a:latin typeface="微軟正黑體" panose="020B0604030504040204" pitchFamily="34" charset="-120"/>
                <a:ea typeface="微軟正黑體" panose="020B0604030504040204" pitchFamily="34" charset="-120"/>
              </a:rPr>
              <a:t>C</a:t>
            </a:r>
            <a:r>
              <a:rPr lang="zh-TW" altLang="en-US" sz="2400" b="1" kern="1200" dirty="0">
                <a:solidFill>
                  <a:srgbClr val="CC3399"/>
                </a:solidFill>
                <a:latin typeface="微軟正黑體" panose="020B0604030504040204" pitchFamily="34" charset="-120"/>
                <a:ea typeface="微軟正黑體" panose="020B0604030504040204" pitchFamily="34" charset="-120"/>
              </a:rPr>
              <a:t>型肝炎及破傷風等傳播。</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fade">
                                      <p:cBhvr>
                                        <p:cTn id="18"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251520" y="1557338"/>
            <a:ext cx="8640960" cy="4895850"/>
          </a:xfrm>
        </p:spPr>
        <p:txBody>
          <a:bodyPr/>
          <a:lstStyle/>
          <a:p>
            <a:pPr>
              <a:lnSpc>
                <a:spcPct val="120000"/>
              </a:lnSpc>
              <a:spcBef>
                <a:spcPct val="0"/>
              </a:spcBef>
              <a:buClr>
                <a:srgbClr val="CC3399"/>
              </a:buClr>
              <a:buFont typeface="Wingdings" panose="05000000000000000000" pitchFamily="2" charset="2"/>
              <a:buChar char="l"/>
            </a:pPr>
            <a:r>
              <a:rPr lang="zh-TW" altLang="en-US" sz="2400" b="1" kern="1200" dirty="0" smtClean="0">
                <a:solidFill>
                  <a:srgbClr val="0070C0"/>
                </a:solidFill>
                <a:latin typeface="微軟正黑體" panose="020B0604030504040204" pitchFamily="34" charset="-120"/>
                <a:ea typeface="微軟正黑體" panose="020B0604030504040204" pitchFamily="34" charset="-120"/>
              </a:rPr>
              <a:t>美</a:t>
            </a:r>
            <a:r>
              <a:rPr lang="zh-TW" altLang="en-US" sz="2400" b="1" kern="1200" dirty="0">
                <a:solidFill>
                  <a:srgbClr val="0070C0"/>
                </a:solidFill>
                <a:latin typeface="微軟正黑體" panose="020B0604030504040204" pitchFamily="34" charset="-120"/>
                <a:ea typeface="微軟正黑體" panose="020B0604030504040204" pitchFamily="34" charset="-120"/>
              </a:rPr>
              <a:t>沙冬以及丁基原啡因計畫的相關風險</a:t>
            </a:r>
          </a:p>
          <a:p>
            <a:pPr marL="628650" lvl="1" indent="-171450">
              <a:lnSpc>
                <a:spcPct val="120000"/>
              </a:lnSpc>
              <a:spcBef>
                <a:spcPct val="0"/>
              </a:spcBef>
            </a:pPr>
            <a:r>
              <a:rPr lang="zh-TW" altLang="en-US" sz="2400" b="1" dirty="0" smtClean="0">
                <a:solidFill>
                  <a:srgbClr val="0000FF"/>
                </a:solidFill>
                <a:latin typeface="微軟正黑體" panose="020B0604030504040204" pitchFamily="34" charset="-120"/>
                <a:ea typeface="微軟正黑體" panose="020B0604030504040204" pitchFamily="34" charset="-120"/>
              </a:rPr>
              <a:t>美沙冬及丁基原啡因屬鴉片類藥物，不僅具有毒性，還可能遭到濫用。 </a:t>
            </a:r>
          </a:p>
          <a:p>
            <a:pPr marL="628650" lvl="1" indent="-171450">
              <a:lnSpc>
                <a:spcPct val="120000"/>
              </a:lnSpc>
              <a:spcBef>
                <a:spcPct val="0"/>
              </a:spcBef>
            </a:pPr>
            <a:r>
              <a:rPr lang="zh-TW" altLang="en-US" sz="2400" b="1" dirty="0" smtClean="0">
                <a:solidFill>
                  <a:srgbClr val="0000FF"/>
                </a:solidFill>
                <a:latin typeface="微軟正黑體" panose="020B0604030504040204" pitchFamily="34" charset="-120"/>
                <a:ea typeface="微軟正黑體" panose="020B0604030504040204" pitchFamily="34" charset="-120"/>
              </a:rPr>
              <a:t>高風險人口濫用處方藥物及酒精的情況甚為普遍。</a:t>
            </a:r>
          </a:p>
          <a:p>
            <a:pPr marL="628650" lvl="1" indent="-171450">
              <a:lnSpc>
                <a:spcPct val="120000"/>
              </a:lnSpc>
              <a:spcBef>
                <a:spcPct val="0"/>
              </a:spcBef>
            </a:pPr>
            <a:r>
              <a:rPr lang="zh-TW" altLang="en-US" sz="2400" b="1" dirty="0" smtClean="0">
                <a:solidFill>
                  <a:srgbClr val="0000FF"/>
                </a:solidFill>
                <a:latin typeface="微軟正黑體" panose="020B0604030504040204" pitchFamily="34" charset="-120"/>
                <a:ea typeface="微軟正黑體" panose="020B0604030504040204" pitchFamily="34" charset="-120"/>
              </a:rPr>
              <a:t>降低這些風險的措施</a:t>
            </a:r>
          </a:p>
          <a:p>
            <a:pPr marL="1085850" lvl="2" indent="-171450">
              <a:lnSpc>
                <a:spcPct val="120000"/>
              </a:lnSpc>
              <a:spcBef>
                <a:spcPct val="0"/>
              </a:spcBef>
              <a:buFont typeface="Wingdings" pitchFamily="2" charset="2"/>
              <a:buChar char="p"/>
            </a:pPr>
            <a:r>
              <a:rPr lang="zh-TW" altLang="en-US" b="1" dirty="0" smtClean="0">
                <a:solidFill>
                  <a:srgbClr val="CC0099"/>
                </a:solidFill>
                <a:latin typeface="微軟正黑體" panose="020B0604030504040204" pitchFamily="34" charset="-120"/>
                <a:ea typeface="微軟正黑體" panose="020B0604030504040204" pitchFamily="34" charset="-120"/>
              </a:rPr>
              <a:t>訓練開立處方醫師</a:t>
            </a:r>
            <a:r>
              <a:rPr lang="en-US" altLang="zh-TW" b="1" dirty="0" smtClean="0">
                <a:solidFill>
                  <a:srgbClr val="CC0099"/>
                </a:solidFill>
                <a:latin typeface="微軟正黑體" panose="020B0604030504040204" pitchFamily="34" charset="-120"/>
                <a:ea typeface="微軟正黑體" panose="020B0604030504040204" pitchFamily="34" charset="-120"/>
              </a:rPr>
              <a:t>/</a:t>
            </a:r>
            <a:r>
              <a:rPr lang="zh-TW" altLang="en-US" b="1" dirty="0" smtClean="0">
                <a:solidFill>
                  <a:srgbClr val="CC0099"/>
                </a:solidFill>
                <a:latin typeface="微軟正黑體" panose="020B0604030504040204" pitchFamily="34" charset="-120"/>
                <a:ea typeface="微軟正黑體" panose="020B0604030504040204" pitchFamily="34" charset="-120"/>
              </a:rPr>
              <a:t>藥師</a:t>
            </a:r>
            <a:r>
              <a:rPr lang="en-US" altLang="zh-TW" b="1" dirty="0" smtClean="0">
                <a:solidFill>
                  <a:srgbClr val="CC0099"/>
                </a:solidFill>
                <a:latin typeface="微軟正黑體" panose="020B0604030504040204" pitchFamily="34" charset="-120"/>
                <a:ea typeface="微軟正黑體" panose="020B0604030504040204" pitchFamily="34" charset="-120"/>
              </a:rPr>
              <a:t>/</a:t>
            </a:r>
            <a:r>
              <a:rPr lang="zh-TW" altLang="en-US" b="1" dirty="0" smtClean="0">
                <a:solidFill>
                  <a:srgbClr val="CC0099"/>
                </a:solidFill>
                <a:latin typeface="微軟正黑體" panose="020B0604030504040204" pitchFamily="34" charset="-120"/>
                <a:ea typeface="微軟正黑體" panose="020B0604030504040204" pitchFamily="34" charset="-120"/>
              </a:rPr>
              <a:t>個管師</a:t>
            </a:r>
          </a:p>
          <a:p>
            <a:pPr marL="1085850" lvl="2" indent="-171450">
              <a:lnSpc>
                <a:spcPct val="120000"/>
              </a:lnSpc>
              <a:spcBef>
                <a:spcPct val="0"/>
              </a:spcBef>
              <a:buFont typeface="Wingdings" pitchFamily="2" charset="2"/>
              <a:buChar char="p"/>
            </a:pPr>
            <a:r>
              <a:rPr lang="zh-TW" altLang="en-US" b="1" dirty="0" smtClean="0">
                <a:solidFill>
                  <a:srgbClr val="CC0099"/>
                </a:solidFill>
                <a:latin typeface="微軟正黑體" panose="020B0604030504040204" pitchFamily="34" charset="-120"/>
                <a:ea typeface="微軟正黑體" panose="020B0604030504040204" pitchFamily="34" charset="-120"/>
              </a:rPr>
              <a:t>核准制度</a:t>
            </a:r>
          </a:p>
          <a:p>
            <a:pPr marL="1085850" lvl="2" indent="-171450">
              <a:lnSpc>
                <a:spcPct val="120000"/>
              </a:lnSpc>
              <a:spcBef>
                <a:spcPct val="0"/>
              </a:spcBef>
              <a:buFont typeface="Wingdings" pitchFamily="2" charset="2"/>
              <a:buChar char="p"/>
            </a:pPr>
            <a:r>
              <a:rPr lang="zh-TW" altLang="en-US" b="1" dirty="0" smtClean="0">
                <a:solidFill>
                  <a:srgbClr val="CC0099"/>
                </a:solidFill>
                <a:latin typeface="微軟正黑體" panose="020B0604030504040204" pitchFamily="34" charset="-120"/>
                <a:ea typeface="微軟正黑體" panose="020B0604030504040204" pitchFamily="34" charset="-120"/>
              </a:rPr>
              <a:t>監督給藥計畫</a:t>
            </a:r>
          </a:p>
          <a:p>
            <a:pPr marL="1085850" lvl="2" indent="-171450">
              <a:lnSpc>
                <a:spcPct val="120000"/>
              </a:lnSpc>
              <a:spcBef>
                <a:spcPct val="0"/>
              </a:spcBef>
              <a:buFont typeface="Wingdings" pitchFamily="2" charset="2"/>
              <a:buChar char="p"/>
            </a:pPr>
            <a:r>
              <a:rPr lang="zh-TW" altLang="en-US" b="1" dirty="0" smtClean="0">
                <a:solidFill>
                  <a:srgbClr val="CC0099"/>
                </a:solidFill>
                <a:latin typeface="微軟正黑體" panose="020B0604030504040204" pitchFamily="34" charset="-120"/>
                <a:ea typeface="微軟正黑體" panose="020B0604030504040204" pitchFamily="34" charset="-120"/>
              </a:rPr>
              <a:t>留意中毒跡象並時常檢查患者</a:t>
            </a:r>
          </a:p>
          <a:p>
            <a:pPr marL="1085850" lvl="2" indent="-171450">
              <a:lnSpc>
                <a:spcPct val="120000"/>
              </a:lnSpc>
              <a:spcBef>
                <a:spcPct val="0"/>
              </a:spcBef>
              <a:buFont typeface="Wingdings" pitchFamily="2" charset="2"/>
              <a:buChar char="p"/>
            </a:pPr>
            <a:r>
              <a:rPr lang="zh-TW" altLang="en-US" b="1" dirty="0" smtClean="0">
                <a:solidFill>
                  <a:srgbClr val="CC0099"/>
                </a:solidFill>
                <a:latin typeface="微軟正黑體" panose="020B0604030504040204" pitchFamily="34" charset="-120"/>
                <a:ea typeface="微軟正黑體" panose="020B0604030504040204" pitchFamily="34" charset="-120"/>
              </a:rPr>
              <a:t>告知使用劑量穩定前及調整劑量期間的開車風險</a:t>
            </a:r>
          </a:p>
          <a:p>
            <a:pPr marL="1085850" lvl="2" indent="-171450">
              <a:lnSpc>
                <a:spcPct val="120000"/>
              </a:lnSpc>
              <a:spcBef>
                <a:spcPct val="0"/>
              </a:spcBef>
              <a:buFont typeface="Wingdings" pitchFamily="2" charset="2"/>
              <a:buChar char="p"/>
            </a:pPr>
            <a:r>
              <a:rPr lang="zh-TW" altLang="en-US" b="1" dirty="0" smtClean="0">
                <a:solidFill>
                  <a:srgbClr val="CC0099"/>
                </a:solidFill>
                <a:latin typeface="微軟正黑體" panose="020B0604030504040204" pitchFamily="34" charset="-120"/>
                <a:ea typeface="微軟正黑體" panose="020B0604030504040204" pitchFamily="34" charset="-120"/>
              </a:rPr>
              <a:t>評估自殺風險</a:t>
            </a:r>
          </a:p>
        </p:txBody>
      </p:sp>
      <p:sp>
        <p:nvSpPr>
          <p:cNvPr id="4" name="Rectangle 2"/>
          <p:cNvSpPr txBox="1">
            <a:spLocks noChangeArrowheads="1"/>
          </p:cNvSpPr>
          <p:nvPr/>
        </p:nvSpPr>
        <p:spPr bwMode="auto">
          <a:xfrm>
            <a:off x="2659104" y="340089"/>
            <a:ext cx="3897222" cy="683264"/>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節：前言 </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二</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500"/>
                                        <p:tgtEl>
                                          <p:spTgt spid="440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fade">
                                      <p:cBhvr>
                                        <p:cTn id="13" dur="500"/>
                                        <p:tgtEl>
                                          <p:spTgt spid="440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fade">
                                      <p:cBhvr>
                                        <p:cTn id="16" dur="500"/>
                                        <p:tgtEl>
                                          <p:spTgt spid="4403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fade">
                                      <p:cBhvr>
                                        <p:cTn id="19" dur="500"/>
                                        <p:tgtEl>
                                          <p:spTgt spid="4403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fade">
                                      <p:cBhvr>
                                        <p:cTn id="22" dur="500"/>
                                        <p:tgtEl>
                                          <p:spTgt spid="4403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Effect transition="in" filter="fade">
                                      <p:cBhvr>
                                        <p:cTn id="25" dur="500"/>
                                        <p:tgtEl>
                                          <p:spTgt spid="4403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035">
                                            <p:txEl>
                                              <p:pRg st="7" end="7"/>
                                            </p:txEl>
                                          </p:spTgt>
                                        </p:tgtEl>
                                        <p:attrNameLst>
                                          <p:attrName>style.visibility</p:attrName>
                                        </p:attrNameLst>
                                      </p:cBhvr>
                                      <p:to>
                                        <p:strVal val="visible"/>
                                      </p:to>
                                    </p:set>
                                    <p:animEffect transition="in" filter="fade">
                                      <p:cBhvr>
                                        <p:cTn id="28" dur="500"/>
                                        <p:tgtEl>
                                          <p:spTgt spid="4403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Effect transition="in" filter="fade">
                                      <p:cBhvr>
                                        <p:cTn id="31" dur="500"/>
                                        <p:tgtEl>
                                          <p:spTgt spid="4403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035">
                                            <p:txEl>
                                              <p:pRg st="9" end="9"/>
                                            </p:txEl>
                                          </p:spTgt>
                                        </p:tgtEl>
                                        <p:attrNameLst>
                                          <p:attrName>style.visibility</p:attrName>
                                        </p:attrNameLst>
                                      </p:cBhvr>
                                      <p:to>
                                        <p:strVal val="visible"/>
                                      </p:to>
                                    </p:set>
                                    <p:animEffect transition="in" filter="fade">
                                      <p:cBhvr>
                                        <p:cTn id="34" dur="500"/>
                                        <p:tgtEl>
                                          <p:spTgt spid="440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5059" name="Rectangle 3"/>
          <p:cNvSpPr>
            <a:spLocks noGrp="1" noChangeArrowheads="1"/>
          </p:cNvSpPr>
          <p:nvPr>
            <p:ph type="body" idx="4294967295"/>
          </p:nvPr>
        </p:nvSpPr>
        <p:spPr>
          <a:xfrm>
            <a:off x="323850" y="1557338"/>
            <a:ext cx="8489950" cy="4895850"/>
          </a:xfrm>
        </p:spPr>
        <p:txBody>
          <a:bodyPr/>
          <a:lstStyle/>
          <a:p>
            <a:pPr>
              <a:lnSpc>
                <a:spcPct val="120000"/>
              </a:lnSpc>
              <a:spcBef>
                <a:spcPct val="0"/>
              </a:spcBef>
              <a:buClr>
                <a:srgbClr val="CC3399"/>
              </a:buClr>
              <a:buFont typeface="Wingdings" panose="05000000000000000000" pitchFamily="2" charset="2"/>
              <a:buChar char="l"/>
            </a:pPr>
            <a:r>
              <a:rPr lang="zh-TW" altLang="en-US" sz="2400" b="1" kern="1200" dirty="0">
                <a:solidFill>
                  <a:srgbClr val="0070C0"/>
                </a:solidFill>
                <a:latin typeface="微軟正黑體" panose="020B0604030504040204" pitchFamily="34" charset="-120"/>
                <a:ea typeface="微軟正黑體" panose="020B0604030504040204" pitchFamily="34" charset="-120"/>
              </a:rPr>
              <a:t>戒斷療法：</a:t>
            </a:r>
          </a:p>
          <a:p>
            <a:pPr lvl="1">
              <a:lnSpc>
                <a:spcPct val="120000"/>
              </a:lnSpc>
              <a:spcBef>
                <a:spcPct val="0"/>
              </a:spcBef>
            </a:pPr>
            <a:r>
              <a:rPr lang="zh-TW" altLang="en-US" sz="2400" b="1" dirty="0" smtClean="0">
                <a:latin typeface="微軟正黑體" panose="020B0604030504040204" pitchFamily="34" charset="-120"/>
                <a:ea typeface="微軟正黑體" panose="020B0604030504040204" pitchFamily="34" charset="-120"/>
              </a:rPr>
              <a:t>戒除鴉片類藥物成癮症狀。</a:t>
            </a:r>
          </a:p>
          <a:p>
            <a:pPr lvl="1">
              <a:lnSpc>
                <a:spcPct val="120000"/>
              </a:lnSpc>
              <a:spcBef>
                <a:spcPct val="0"/>
              </a:spcBef>
            </a:pPr>
            <a:r>
              <a:rPr lang="zh-TW" altLang="en-US" sz="2400" b="1" dirty="0" smtClean="0">
                <a:latin typeface="微軟正黑體" panose="020B0604030504040204" pitchFamily="34" charset="-120"/>
                <a:ea typeface="微軟正黑體" panose="020B0604030504040204" pitchFamily="34" charset="-120"/>
              </a:rPr>
              <a:t>為期</a:t>
            </a:r>
            <a:r>
              <a:rPr lang="en-US" altLang="zh-TW" sz="2400" b="1" dirty="0" smtClean="0">
                <a:solidFill>
                  <a:srgbClr val="CC0099"/>
                </a:solidFill>
                <a:latin typeface="微軟正黑體" panose="020B0604030504040204" pitchFamily="34" charset="-120"/>
                <a:ea typeface="微軟正黑體" panose="020B0604030504040204" pitchFamily="34" charset="-120"/>
              </a:rPr>
              <a:t>10</a:t>
            </a:r>
            <a:r>
              <a:rPr lang="zh-TW" altLang="en-US" sz="2400" b="1" dirty="0" smtClean="0">
                <a:solidFill>
                  <a:srgbClr val="CC0099"/>
                </a:solidFill>
                <a:latin typeface="微軟正黑體" panose="020B0604030504040204" pitchFamily="34" charset="-120"/>
                <a:ea typeface="微軟正黑體" panose="020B0604030504040204" pitchFamily="34" charset="-120"/>
              </a:rPr>
              <a:t>至</a:t>
            </a:r>
            <a:r>
              <a:rPr lang="en-US" altLang="zh-TW" sz="2400" b="1" dirty="0" smtClean="0">
                <a:solidFill>
                  <a:srgbClr val="CC0099"/>
                </a:solidFill>
                <a:latin typeface="微軟正黑體" panose="020B0604030504040204" pitchFamily="34" charset="-120"/>
                <a:ea typeface="微軟正黑體" panose="020B0604030504040204" pitchFamily="34" charset="-120"/>
              </a:rPr>
              <a:t>15</a:t>
            </a:r>
            <a:r>
              <a:rPr lang="zh-TW" altLang="en-US" sz="2400" b="1" dirty="0" smtClean="0">
                <a:solidFill>
                  <a:srgbClr val="CC0099"/>
                </a:solidFill>
                <a:latin typeface="微軟正黑體" panose="020B0604030504040204" pitchFamily="34" charset="-120"/>
                <a:ea typeface="微軟正黑體" panose="020B0604030504040204" pitchFamily="34" charset="-120"/>
              </a:rPr>
              <a:t>天</a:t>
            </a:r>
          </a:p>
          <a:p>
            <a:pPr lvl="1">
              <a:lnSpc>
                <a:spcPct val="120000"/>
              </a:lnSpc>
              <a:spcBef>
                <a:spcPct val="0"/>
              </a:spcBef>
            </a:pPr>
            <a:r>
              <a:rPr lang="zh-TW" altLang="en-US" sz="2400" b="1" dirty="0" smtClean="0">
                <a:latin typeface="微軟正黑體" panose="020B0604030504040204" pitchFamily="34" charset="-120"/>
                <a:ea typeface="微軟正黑體" panose="020B0604030504040204" pitchFamily="34" charset="-120"/>
              </a:rPr>
              <a:t>使用</a:t>
            </a:r>
            <a:r>
              <a:rPr lang="zh-TW" altLang="en-US" sz="2400" b="1" dirty="0" smtClean="0">
                <a:solidFill>
                  <a:srgbClr val="0000FF"/>
                </a:solidFill>
                <a:latin typeface="微軟正黑體" panose="020B0604030504040204" pitchFamily="34" charset="-120"/>
                <a:ea typeface="微軟正黑體" panose="020B0604030504040204" pitchFamily="34" charset="-120"/>
              </a:rPr>
              <a:t>劑量遞減</a:t>
            </a:r>
            <a:r>
              <a:rPr lang="zh-TW" altLang="en-US" sz="2400" b="1" dirty="0" smtClean="0">
                <a:latin typeface="微軟正黑體" panose="020B0604030504040204" pitchFamily="34" charset="-120"/>
                <a:ea typeface="微軟正黑體" panose="020B0604030504040204" pitchFamily="34" charset="-120"/>
              </a:rPr>
              <a:t>的調劑計畫，有助於協助減輕戒斷症狀</a:t>
            </a:r>
            <a:r>
              <a:rPr lang="zh-TW" altLang="en-US" sz="2400" b="1" dirty="0" smtClean="0">
                <a:latin typeface="微軟正黑體"/>
                <a:ea typeface="微軟正黑體"/>
              </a:rPr>
              <a:t>。</a:t>
            </a:r>
            <a:endParaRPr lang="zh-TW" altLang="en-US" sz="2400" b="1" dirty="0" smtClean="0">
              <a:latin typeface="微軟正黑體" panose="020B0604030504040204" pitchFamily="34" charset="-120"/>
              <a:ea typeface="微軟正黑體" panose="020B0604030504040204" pitchFamily="34" charset="-120"/>
            </a:endParaRPr>
          </a:p>
          <a:p>
            <a:pPr lvl="1">
              <a:lnSpc>
                <a:spcPct val="120000"/>
              </a:lnSpc>
              <a:spcBef>
                <a:spcPct val="0"/>
              </a:spcBef>
            </a:pPr>
            <a:r>
              <a:rPr lang="zh-TW" altLang="en-US" sz="2400" b="1" dirty="0" smtClean="0">
                <a:solidFill>
                  <a:srgbClr val="990033"/>
                </a:solidFill>
                <a:latin typeface="微軟正黑體" panose="020B0604030504040204" pitchFamily="34" charset="-120"/>
                <a:ea typeface="微軟正黑體" panose="020B0604030504040204" pitchFamily="34" charset="-120"/>
              </a:rPr>
              <a:t>單純採用戒</a:t>
            </a:r>
            <a:r>
              <a:rPr lang="zh-TW" altLang="en-US" sz="2400" b="1" dirty="0">
                <a:solidFill>
                  <a:srgbClr val="990033"/>
                </a:solidFill>
                <a:latin typeface="微軟正黑體" panose="020B0604030504040204" pitchFamily="34" charset="-120"/>
                <a:ea typeface="微軟正黑體" panose="020B0604030504040204" pitchFamily="34" charset="-120"/>
              </a:rPr>
              <a:t>斷療法無</a:t>
            </a:r>
            <a:r>
              <a:rPr lang="zh-TW" altLang="en-US" sz="2400" b="1" dirty="0" smtClean="0">
                <a:solidFill>
                  <a:srgbClr val="990033"/>
                </a:solidFill>
                <a:latin typeface="微軟正黑體" panose="020B0604030504040204" pitchFamily="34" charset="-120"/>
                <a:ea typeface="微軟正黑體" panose="020B0604030504040204" pitchFamily="34" charset="-120"/>
              </a:rPr>
              <a:t>法減少長期海洛因成癮之影響。</a:t>
            </a:r>
          </a:p>
          <a:p>
            <a:pPr>
              <a:lnSpc>
                <a:spcPct val="120000"/>
              </a:lnSpc>
              <a:spcBef>
                <a:spcPct val="0"/>
              </a:spcBef>
              <a:buClr>
                <a:srgbClr val="CC3399"/>
              </a:buClr>
              <a:buFont typeface="Wingdings" panose="05000000000000000000" pitchFamily="2" charset="2"/>
              <a:buChar char="l"/>
            </a:pPr>
            <a:r>
              <a:rPr lang="zh-TW" altLang="en-US" sz="2400" b="1" kern="1200" dirty="0" smtClean="0">
                <a:solidFill>
                  <a:srgbClr val="0070C0"/>
                </a:solidFill>
                <a:latin typeface="微軟正黑體" panose="020B0604030504040204" pitchFamily="34" charset="-120"/>
                <a:ea typeface="微軟正黑體" panose="020B0604030504040204" pitchFamily="34" charset="-120"/>
              </a:rPr>
              <a:t>替代治療：</a:t>
            </a:r>
            <a:endParaRPr lang="zh-TW" altLang="en-US" sz="2400" b="1" kern="1200" dirty="0">
              <a:solidFill>
                <a:srgbClr val="0070C0"/>
              </a:solidFill>
              <a:latin typeface="微軟正黑體" panose="020B0604030504040204" pitchFamily="34" charset="-120"/>
              <a:ea typeface="微軟正黑體" panose="020B0604030504040204" pitchFamily="34" charset="-120"/>
            </a:endParaRPr>
          </a:p>
          <a:p>
            <a:pPr lvl="1">
              <a:lnSpc>
                <a:spcPct val="120000"/>
              </a:lnSpc>
              <a:spcBef>
                <a:spcPct val="0"/>
              </a:spcBef>
            </a:pPr>
            <a:r>
              <a:rPr lang="zh-TW" altLang="en-US" sz="2400" b="1" dirty="0" smtClean="0">
                <a:latin typeface="微軟正黑體" panose="020B0604030504040204" pitchFamily="34" charset="-120"/>
                <a:ea typeface="微軟正黑體" panose="020B0604030504040204" pitchFamily="34" charset="-120"/>
              </a:rPr>
              <a:t>許多戒斷鴉片類成癮的患者均會</a:t>
            </a:r>
            <a:r>
              <a:rPr lang="zh-TW" altLang="en-US" sz="2400" b="1" dirty="0" smtClean="0">
                <a:solidFill>
                  <a:srgbClr val="0000FF"/>
                </a:solidFill>
                <a:latin typeface="微軟正黑體" panose="020B0604030504040204" pitchFamily="34" charset="-120"/>
                <a:ea typeface="微軟正黑體" panose="020B0604030504040204" pitchFamily="34" charset="-120"/>
              </a:rPr>
              <a:t>復發</a:t>
            </a:r>
          </a:p>
          <a:p>
            <a:pPr lvl="1">
              <a:lnSpc>
                <a:spcPct val="120000"/>
              </a:lnSpc>
              <a:spcBef>
                <a:spcPct val="0"/>
              </a:spcBef>
            </a:pPr>
            <a:r>
              <a:rPr lang="zh-TW" altLang="en-US" sz="2400" b="1" dirty="0" smtClean="0">
                <a:solidFill>
                  <a:srgbClr val="CC0099"/>
                </a:solidFill>
                <a:latin typeface="微軟正黑體" panose="020B0604030504040204" pitchFamily="34" charset="-120"/>
                <a:ea typeface="微軟正黑體" panose="020B0604030504040204" pitchFamily="34" charset="-120"/>
              </a:rPr>
              <a:t>制訂為期</a:t>
            </a:r>
            <a:r>
              <a:rPr lang="zh-TW" altLang="en-US" sz="2400" b="1" dirty="0" smtClean="0">
                <a:solidFill>
                  <a:srgbClr val="0000FF"/>
                </a:solidFill>
                <a:latin typeface="微軟正黑體" panose="020B0604030504040204" pitchFamily="34" charset="-120"/>
                <a:ea typeface="微軟正黑體" panose="020B0604030504040204" pitchFamily="34" charset="-120"/>
              </a:rPr>
              <a:t>數月至數年</a:t>
            </a:r>
            <a:r>
              <a:rPr lang="zh-TW" altLang="en-US" sz="2400" b="1" dirty="0" smtClean="0">
                <a:solidFill>
                  <a:srgbClr val="CC0099"/>
                </a:solidFill>
                <a:latin typeface="微軟正黑體" panose="020B0604030504040204" pitchFamily="34" charset="-120"/>
                <a:ea typeface="微軟正黑體" panose="020B0604030504040204" pitchFamily="34" charset="-120"/>
              </a:rPr>
              <a:t>之久的維持計畫是必要的</a:t>
            </a:r>
          </a:p>
        </p:txBody>
      </p:sp>
      <p:sp>
        <p:nvSpPr>
          <p:cNvPr id="4" name="Rectangle 2"/>
          <p:cNvSpPr txBox="1">
            <a:spLocks noChangeArrowheads="1"/>
          </p:cNvSpPr>
          <p:nvPr/>
        </p:nvSpPr>
        <p:spPr bwMode="auto">
          <a:xfrm>
            <a:off x="2659103" y="340089"/>
            <a:ext cx="3897222" cy="683264"/>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節：前言 </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三</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fade">
                                      <p:cBhvr>
                                        <p:cTn id="10" dur="500"/>
                                        <p:tgtEl>
                                          <p:spTgt spid="450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fade">
                                      <p:cBhvr>
                                        <p:cTn id="13" dur="500"/>
                                        <p:tgtEl>
                                          <p:spTgt spid="450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fade">
                                      <p:cBhvr>
                                        <p:cTn id="16" dur="500"/>
                                        <p:tgtEl>
                                          <p:spTgt spid="4505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Effect transition="in" filter="fade">
                                      <p:cBhvr>
                                        <p:cTn id="19" dur="500"/>
                                        <p:tgtEl>
                                          <p:spTgt spid="4505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059">
                                            <p:txEl>
                                              <p:pRg st="5" end="5"/>
                                            </p:txEl>
                                          </p:spTgt>
                                        </p:tgtEl>
                                        <p:attrNameLst>
                                          <p:attrName>style.visibility</p:attrName>
                                        </p:attrNameLst>
                                      </p:cBhvr>
                                      <p:to>
                                        <p:strVal val="visible"/>
                                      </p:to>
                                    </p:set>
                                    <p:animEffect transition="in" filter="fade">
                                      <p:cBhvr>
                                        <p:cTn id="24" dur="500"/>
                                        <p:tgtEl>
                                          <p:spTgt spid="4505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animEffect transition="in" filter="fade">
                                      <p:cBhvr>
                                        <p:cTn id="27" dur="500"/>
                                        <p:tgtEl>
                                          <p:spTgt spid="4505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059">
                                            <p:txEl>
                                              <p:pRg st="7" end="7"/>
                                            </p:txEl>
                                          </p:spTgt>
                                        </p:tgtEl>
                                        <p:attrNameLst>
                                          <p:attrName>style.visibility</p:attrName>
                                        </p:attrNameLst>
                                      </p:cBhvr>
                                      <p:to>
                                        <p:strVal val="visible"/>
                                      </p:to>
                                    </p:set>
                                    <p:animEffect transition="in" filter="fade">
                                      <p:cBhvr>
                                        <p:cTn id="30"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a:xfrm>
            <a:off x="755576" y="2306372"/>
            <a:ext cx="7486345" cy="1643527"/>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沙冬以及丁基原啡因的臨床藥理與毒理特性 </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ppt_x"/>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250825" y="1700213"/>
            <a:ext cx="8497888" cy="5005387"/>
          </a:xfrm>
        </p:spPr>
        <p:txBody>
          <a:bodyPr/>
          <a:lstStyle/>
          <a:p>
            <a:pPr>
              <a:lnSpc>
                <a:spcPct val="120000"/>
              </a:lnSpc>
              <a:spcBef>
                <a:spcPct val="0"/>
              </a:spcBef>
              <a:buFont typeface="Wingdings" pitchFamily="2" charset="2"/>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美沙冬的藥理特性</a:t>
            </a:r>
          </a:p>
          <a:p>
            <a:pPr>
              <a:lnSpc>
                <a:spcPct val="120000"/>
              </a:lnSpc>
              <a:spcBef>
                <a:spcPct val="0"/>
              </a:spcBef>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美沙冬屬脂溶性，分佈於肺部、腎臟、肝臟及脾臟內的其他</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20000"/>
              </a:lnSpc>
              <a:spcBef>
                <a:spcPct val="0"/>
              </a:spcBef>
              <a:buFont typeface="Wingdings" pitchFamily="2" charset="2"/>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組織，</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，重覆服藥後將導致美沙冬於體內累積。</a:t>
            </a:r>
          </a:p>
          <a:p>
            <a:pPr>
              <a:lnSpc>
                <a:spcPct val="120000"/>
              </a:lnSpc>
              <a:spcBef>
                <a:spcPct val="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smtClean="0">
                <a:solidFill>
                  <a:srgbClr val="0070C0"/>
                </a:solidFill>
                <a:latin typeface="微軟正黑體" panose="020B0604030504040204" pitchFamily="34" charset="-120"/>
                <a:ea typeface="微軟正黑體" panose="020B0604030504040204" pitchFamily="34" charset="-120"/>
              </a:rPr>
              <a:t>新陳代謝與藥物互動</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CYP3A4</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進行代謝。</a:t>
            </a:r>
          </a:p>
          <a:p>
            <a:pPr>
              <a:lnSpc>
                <a:spcPct val="120000"/>
              </a:lnSpc>
              <a:spcBef>
                <a:spcPct val="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a:t>
            </a:r>
            <a:r>
              <a:rPr lang="zh-TW" altLang="en-US" sz="2400" b="1" dirty="0" smtClean="0">
                <a:solidFill>
                  <a:srgbClr val="0070C0"/>
                </a:solidFill>
                <a:latin typeface="微軟正黑體" panose="020B0604030504040204" pitchFamily="34" charset="-120"/>
                <a:ea typeface="微軟正黑體" panose="020B0604030504040204" pitchFamily="34" charset="-120"/>
              </a:rPr>
              <a:t>藥物動力學方面的藥物互動</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避免服用抑制或誘發</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CYP3A4</a:t>
            </a:r>
          </a:p>
          <a:p>
            <a:pPr>
              <a:lnSpc>
                <a:spcPct val="120000"/>
              </a:lnSpc>
              <a:spcBef>
                <a:spcPct val="0"/>
              </a:spcBef>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活動的藥物</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20000"/>
              </a:lnSpc>
              <a:spcBef>
                <a:spcPct val="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a:t>
            </a:r>
            <a:r>
              <a:rPr lang="zh-TW" altLang="en-US" sz="2400" b="1" dirty="0" smtClean="0">
                <a:solidFill>
                  <a:srgbClr val="0070C0"/>
                </a:solidFill>
                <a:latin typeface="微軟正黑體" panose="020B0604030504040204" pitchFamily="34" charset="-120"/>
                <a:ea typeface="微軟正黑體" panose="020B0604030504040204" pitchFamily="34" charset="-120"/>
              </a:rPr>
              <a:t>藥效方面的互動</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中樞神經抑制劑使用，濫用或仰賴其他</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20000"/>
              </a:lnSpc>
              <a:spcBef>
                <a:spcPct val="0"/>
              </a:spcBef>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藥物的患者，面臨到美沙冬中毒的風險更高。</a:t>
            </a:r>
          </a:p>
        </p:txBody>
      </p:sp>
      <p:sp>
        <p:nvSpPr>
          <p:cNvPr id="46083" name="Rectangle 3"/>
          <p:cNvSpPr>
            <a:spLocks noGrp="1" noChangeArrowheads="1"/>
          </p:cNvSpPr>
          <p:nvPr>
            <p:ph type="title" idx="4294967295"/>
          </p:nvPr>
        </p:nvSpPr>
        <p:spPr>
          <a:xfrm>
            <a:off x="1783414" y="70290"/>
            <a:ext cx="5577168"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沙</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冬的</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臨床藥理與毒理</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extLst>
      <p:ext uri="{BB962C8B-B14F-4D97-AF65-F5344CB8AC3E}">
        <p14:creationId xmlns:p14="http://schemas.microsoft.com/office/powerpoint/2010/main" val="20025061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fade">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fade">
                                      <p:cBhvr>
                                        <p:cTn id="12" dur="5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2">
                                            <p:txEl>
                                              <p:pRg st="2" end="2"/>
                                            </p:txEl>
                                          </p:spTgt>
                                        </p:tgtEl>
                                        <p:attrNameLst>
                                          <p:attrName>style.visibility</p:attrName>
                                        </p:attrNameLst>
                                      </p:cBhvr>
                                      <p:to>
                                        <p:strVal val="visible"/>
                                      </p:to>
                                    </p:set>
                                    <p:animEffect transition="in" filter="fade">
                                      <p:cBhvr>
                                        <p:cTn id="17" dur="500"/>
                                        <p:tgtEl>
                                          <p:spTgt spid="460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2">
                                            <p:txEl>
                                              <p:pRg st="3" end="3"/>
                                            </p:txEl>
                                          </p:spTgt>
                                        </p:tgtEl>
                                        <p:attrNameLst>
                                          <p:attrName>style.visibility</p:attrName>
                                        </p:attrNameLst>
                                      </p:cBhvr>
                                      <p:to>
                                        <p:strVal val="visible"/>
                                      </p:to>
                                    </p:set>
                                    <p:animEffect transition="in" filter="fade">
                                      <p:cBhvr>
                                        <p:cTn id="22" dur="500"/>
                                        <p:tgtEl>
                                          <p:spTgt spid="460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2">
                                            <p:txEl>
                                              <p:pRg st="4" end="4"/>
                                            </p:txEl>
                                          </p:spTgt>
                                        </p:tgtEl>
                                        <p:attrNameLst>
                                          <p:attrName>style.visibility</p:attrName>
                                        </p:attrNameLst>
                                      </p:cBhvr>
                                      <p:to>
                                        <p:strVal val="visible"/>
                                      </p:to>
                                    </p:set>
                                    <p:animEffect transition="in" filter="fade">
                                      <p:cBhvr>
                                        <p:cTn id="27" dur="500"/>
                                        <p:tgtEl>
                                          <p:spTgt spid="460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82">
                                            <p:txEl>
                                              <p:pRg st="5" end="5"/>
                                            </p:txEl>
                                          </p:spTgt>
                                        </p:tgtEl>
                                        <p:attrNameLst>
                                          <p:attrName>style.visibility</p:attrName>
                                        </p:attrNameLst>
                                      </p:cBhvr>
                                      <p:to>
                                        <p:strVal val="visible"/>
                                      </p:to>
                                    </p:set>
                                    <p:animEffect transition="in" filter="fade">
                                      <p:cBhvr>
                                        <p:cTn id="32" dur="500"/>
                                        <p:tgtEl>
                                          <p:spTgt spid="460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082">
                                            <p:txEl>
                                              <p:pRg st="6" end="6"/>
                                            </p:txEl>
                                          </p:spTgt>
                                        </p:tgtEl>
                                        <p:attrNameLst>
                                          <p:attrName>style.visibility</p:attrName>
                                        </p:attrNameLst>
                                      </p:cBhvr>
                                      <p:to>
                                        <p:strVal val="visible"/>
                                      </p:to>
                                    </p:set>
                                    <p:animEffect transition="in" filter="fade">
                                      <p:cBhvr>
                                        <p:cTn id="37" dur="500"/>
                                        <p:tgtEl>
                                          <p:spTgt spid="460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082">
                                            <p:txEl>
                                              <p:pRg st="7" end="7"/>
                                            </p:txEl>
                                          </p:spTgt>
                                        </p:tgtEl>
                                        <p:attrNameLst>
                                          <p:attrName>style.visibility</p:attrName>
                                        </p:attrNameLst>
                                      </p:cBhvr>
                                      <p:to>
                                        <p:strVal val="visible"/>
                                      </p:to>
                                    </p:set>
                                    <p:animEffect transition="in" filter="fade">
                                      <p:cBhvr>
                                        <p:cTn id="42" dur="500"/>
                                        <p:tgtEl>
                                          <p:spTgt spid="460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body" idx="4294967295"/>
          </p:nvPr>
        </p:nvSpPr>
        <p:spPr>
          <a:xfrm>
            <a:off x="250825" y="1700213"/>
            <a:ext cx="8791575" cy="5005387"/>
          </a:xfrm>
        </p:spPr>
        <p:txBody>
          <a:bodyPr/>
          <a:lstStyle/>
          <a:p>
            <a:pPr>
              <a:lnSpc>
                <a:spcPct val="120000"/>
              </a:lnSpc>
              <a:spcBef>
                <a:spcPts val="0"/>
              </a:spcBef>
              <a:buFont typeface="Wingdings" pitchFamily="2" charset="2"/>
              <a:buNone/>
              <a:defRPr/>
            </a:pPr>
            <a:r>
              <a:rPr lang="en-US" altLang="zh-TW" sz="2400" b="1" dirty="0" smtClean="0">
                <a:solidFill>
                  <a:srgbClr val="0070C0"/>
                </a:solidFill>
                <a:latin typeface="微軟正黑體" panose="020B0604030504040204" pitchFamily="34" charset="-120"/>
                <a:ea typeface="微軟正黑體" panose="020B0604030504040204" pitchFamily="34" charset="-120"/>
              </a:rPr>
              <a:t>2. </a:t>
            </a:r>
            <a:r>
              <a:rPr lang="zh-TW" altLang="en-US" sz="2400" b="1" dirty="0" smtClean="0">
                <a:solidFill>
                  <a:srgbClr val="0070C0"/>
                </a:solidFill>
                <a:latin typeface="微軟正黑體" panose="020B0604030504040204" pitchFamily="34" charset="-120"/>
                <a:ea typeface="微軟正黑體" panose="020B0604030504040204" pitchFamily="34" charset="-120"/>
              </a:rPr>
              <a:t>副作用</a:t>
            </a:r>
            <a:r>
              <a:rPr lang="zh-TW" altLang="en-US" sz="2400" b="1" dirty="0">
                <a:solidFill>
                  <a:srgbClr val="0070C0"/>
                </a:solidFill>
                <a:latin typeface="微軟正黑體" panose="020B0604030504040204" pitchFamily="34" charset="-120"/>
                <a:ea typeface="微軟正黑體" panose="020B0604030504040204" pitchFamily="34" charset="-120"/>
              </a:rPr>
              <a:t>與注意事項</a:t>
            </a:r>
            <a:r>
              <a:rPr lang="en-US" altLang="zh-TW" sz="2400" b="1" dirty="0">
                <a:solidFill>
                  <a:srgbClr val="0070C0"/>
                </a:solidFill>
                <a:latin typeface="微軟正黑體" panose="020B0604030504040204" pitchFamily="34" charset="-120"/>
                <a:ea typeface="微軟正黑體" panose="020B0604030504040204" pitchFamily="34" charset="-120"/>
              </a:rPr>
              <a:t>: </a:t>
            </a:r>
          </a:p>
          <a:p>
            <a:pPr>
              <a:lnSpc>
                <a:spcPct val="120000"/>
              </a:lnSpc>
              <a:spcBef>
                <a:spcPts val="0"/>
              </a:spcBef>
              <a:buFont typeface="Wingdings" pitchFamily="2" charset="2"/>
              <a:buNone/>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副作用</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類似其他鴉片類止痛劑</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產生依賴性、噁心、嘔吐</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20000"/>
              </a:lnSpc>
              <a:spcBef>
                <a:spcPts val="0"/>
              </a:spcBef>
              <a:buFont typeface="Wingdings" pitchFamily="2" charset="2"/>
              <a:buNone/>
              <a:defRPr/>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秘、</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呼吸抑制、昏迷、經期改變、牙齒健康</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marL="266700" indent="-266700">
              <a:lnSpc>
                <a:spcPct val="120000"/>
              </a:lnSpc>
              <a:spcBef>
                <a:spcPct val="0"/>
              </a:spcBef>
              <a:buFont typeface="Wingdings" pitchFamily="2" charset="2"/>
              <a:buNone/>
              <a:defRPr/>
            </a:pPr>
            <a:r>
              <a:rPr lang="en-US" altLang="zh-TW" sz="2400" b="1" dirty="0" smtClean="0">
                <a:solidFill>
                  <a:srgbClr val="0070C0"/>
                </a:solidFill>
                <a:latin typeface="微軟正黑體" panose="020B0604030504040204" pitchFamily="34" charset="-120"/>
                <a:ea typeface="微軟正黑體" panose="020B0604030504040204" pitchFamily="34" charset="-120"/>
              </a:rPr>
              <a:t>(1)</a:t>
            </a:r>
            <a:r>
              <a:rPr lang="zh-TW" altLang="en-US" sz="2400" b="1" dirty="0" smtClean="0">
                <a:solidFill>
                  <a:srgbClr val="0070C0"/>
                </a:solidFill>
                <a:latin typeface="微軟正黑體" panose="020B0604030504040204" pitchFamily="34" charset="-120"/>
                <a:ea typeface="微軟正黑體" panose="020B0604030504040204" pitchFamily="34" charset="-120"/>
              </a:rPr>
              <a:t>藥物</a:t>
            </a:r>
            <a:r>
              <a:rPr lang="zh-TW" altLang="en-US" sz="2400" b="1" dirty="0">
                <a:solidFill>
                  <a:srgbClr val="0070C0"/>
                </a:solidFill>
                <a:latin typeface="微軟正黑體" panose="020B0604030504040204" pitchFamily="34" charset="-120"/>
                <a:ea typeface="微軟正黑體" panose="020B0604030504040204" pitchFamily="34" charset="-120"/>
              </a:rPr>
              <a:t>動力學因素</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美沙冬的藥理特性為血中濃度達到</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最高</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0"/>
              </a:spcBef>
              <a:buFont typeface="Wingdings" pitchFamily="2" charset="2"/>
              <a:buNone/>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的</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時間較慢</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小時</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，半衰期長</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第一劑平均</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15</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小時，幾天</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0"/>
              </a:spcBef>
              <a:buFont typeface="Wingdings" pitchFamily="2" charset="2"/>
              <a:buNone/>
              <a:defRPr/>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治療後</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平均</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25</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小時</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p>
          <a:p>
            <a:pPr marL="266700" indent="-266700">
              <a:lnSpc>
                <a:spcPct val="120000"/>
              </a:lnSpc>
              <a:spcBef>
                <a:spcPct val="0"/>
              </a:spcBef>
              <a:buFont typeface="Wingdings" pitchFamily="2" charset="2"/>
              <a:buNone/>
              <a:defRPr/>
            </a:pPr>
            <a:r>
              <a:rPr lang="en-US" altLang="zh-TW" sz="2400" b="1" dirty="0" smtClean="0">
                <a:solidFill>
                  <a:srgbClr val="0070C0"/>
                </a:solidFill>
                <a:latin typeface="微軟正黑體" panose="020B0604030504040204" pitchFamily="34" charset="-120"/>
                <a:ea typeface="微軟正黑體" panose="020B0604030504040204" pitchFamily="34" charset="-120"/>
              </a:rPr>
              <a:t>(2)</a:t>
            </a:r>
            <a:r>
              <a:rPr lang="zh-TW" altLang="en-US" sz="2400" b="1" dirty="0" smtClean="0">
                <a:solidFill>
                  <a:srgbClr val="0070C0"/>
                </a:solidFill>
                <a:latin typeface="微軟正黑體" panose="020B0604030504040204" pitchFamily="34" charset="-120"/>
                <a:ea typeface="微軟正黑體" panose="020B0604030504040204" pitchFamily="34" charset="-120"/>
              </a:rPr>
              <a:t>治療</a:t>
            </a:r>
            <a:r>
              <a:rPr lang="zh-TW" altLang="en-US" sz="2400" b="1" dirty="0">
                <a:solidFill>
                  <a:srgbClr val="0070C0"/>
                </a:solidFill>
                <a:latin typeface="微軟正黑體" panose="020B0604030504040204" pitchFamily="34" charset="-120"/>
                <a:ea typeface="微軟正黑體" panose="020B0604030504040204" pitchFamily="34" charset="-120"/>
              </a:rPr>
              <a:t>禁忌</a:t>
            </a:r>
            <a:r>
              <a:rPr lang="en-US" altLang="zh-TW"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對美沙冬以及丁基原啡因過敏、有呼吸抑制</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史</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0"/>
              </a:spcBef>
              <a:buFont typeface="Wingdings" pitchFamily="2" charset="2"/>
              <a:buNone/>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急性酒精中毒、頭部傷害、顱內壓力升高、利用單胺</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氧</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0"/>
              </a:spcBef>
              <a:buFont typeface="Wingdings" pitchFamily="2" charset="2"/>
              <a:buNone/>
              <a:defRPr/>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化酶</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MAO)</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抑制劑治療。</a:t>
            </a:r>
          </a:p>
        </p:txBody>
      </p:sp>
      <p:sp>
        <p:nvSpPr>
          <p:cNvPr id="4" name="Rectangle 3"/>
          <p:cNvSpPr txBox="1">
            <a:spLocks noChangeArrowheads="1"/>
          </p:cNvSpPr>
          <p:nvPr/>
        </p:nvSpPr>
        <p:spPr bwMode="auto">
          <a:xfrm>
            <a:off x="1783414" y="70290"/>
            <a:ext cx="5577168"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fade">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fade">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fade">
                                      <p:cBhvr>
                                        <p:cTn id="17" dur="500"/>
                                        <p:tgtEl>
                                          <p:spTgt spid="880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6">
                                            <p:txEl>
                                              <p:pRg st="3" end="3"/>
                                            </p:txEl>
                                          </p:spTgt>
                                        </p:tgtEl>
                                        <p:attrNameLst>
                                          <p:attrName>style.visibility</p:attrName>
                                        </p:attrNameLst>
                                      </p:cBhvr>
                                      <p:to>
                                        <p:strVal val="visible"/>
                                      </p:to>
                                    </p:set>
                                    <p:animEffect transition="in" filter="fade">
                                      <p:cBhvr>
                                        <p:cTn id="22" dur="500"/>
                                        <p:tgtEl>
                                          <p:spTgt spid="880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6">
                                            <p:txEl>
                                              <p:pRg st="4" end="4"/>
                                            </p:txEl>
                                          </p:spTgt>
                                        </p:tgtEl>
                                        <p:attrNameLst>
                                          <p:attrName>style.visibility</p:attrName>
                                        </p:attrNameLst>
                                      </p:cBhvr>
                                      <p:to>
                                        <p:strVal val="visible"/>
                                      </p:to>
                                    </p:set>
                                    <p:animEffect transition="in" filter="fade">
                                      <p:cBhvr>
                                        <p:cTn id="27" dur="500"/>
                                        <p:tgtEl>
                                          <p:spTgt spid="880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066">
                                            <p:txEl>
                                              <p:pRg st="5" end="5"/>
                                            </p:txEl>
                                          </p:spTgt>
                                        </p:tgtEl>
                                        <p:attrNameLst>
                                          <p:attrName>style.visibility</p:attrName>
                                        </p:attrNameLst>
                                      </p:cBhvr>
                                      <p:to>
                                        <p:strVal val="visible"/>
                                      </p:to>
                                    </p:set>
                                    <p:animEffect transition="in" filter="fade">
                                      <p:cBhvr>
                                        <p:cTn id="32" dur="500"/>
                                        <p:tgtEl>
                                          <p:spTgt spid="880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066">
                                            <p:txEl>
                                              <p:pRg st="6" end="6"/>
                                            </p:txEl>
                                          </p:spTgt>
                                        </p:tgtEl>
                                        <p:attrNameLst>
                                          <p:attrName>style.visibility</p:attrName>
                                        </p:attrNameLst>
                                      </p:cBhvr>
                                      <p:to>
                                        <p:strVal val="visible"/>
                                      </p:to>
                                    </p:set>
                                    <p:animEffect transition="in" filter="fade">
                                      <p:cBhvr>
                                        <p:cTn id="37" dur="500"/>
                                        <p:tgtEl>
                                          <p:spTgt spid="880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066">
                                            <p:txEl>
                                              <p:pRg st="7" end="7"/>
                                            </p:txEl>
                                          </p:spTgt>
                                        </p:tgtEl>
                                        <p:attrNameLst>
                                          <p:attrName>style.visibility</p:attrName>
                                        </p:attrNameLst>
                                      </p:cBhvr>
                                      <p:to>
                                        <p:strVal val="visible"/>
                                      </p:to>
                                    </p:set>
                                    <p:animEffect transition="in" filter="fade">
                                      <p:cBhvr>
                                        <p:cTn id="42" dur="500"/>
                                        <p:tgtEl>
                                          <p:spTgt spid="8806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066">
                                            <p:txEl>
                                              <p:pRg st="8" end="8"/>
                                            </p:txEl>
                                          </p:spTgt>
                                        </p:tgtEl>
                                        <p:attrNameLst>
                                          <p:attrName>style.visibility</p:attrName>
                                        </p:attrNameLst>
                                      </p:cBhvr>
                                      <p:to>
                                        <p:strVal val="visible"/>
                                      </p:to>
                                    </p:set>
                                    <p:animEffect transition="in" filter="fade">
                                      <p:cBhvr>
                                        <p:cTn id="47" dur="500"/>
                                        <p:tgtEl>
                                          <p:spTgt spid="880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250825" y="1700213"/>
            <a:ext cx="8791575" cy="5005387"/>
          </a:xfrm>
        </p:spPr>
        <p:txBody>
          <a:bodyPr/>
          <a:lstStyle/>
          <a:p>
            <a:pPr>
              <a:lnSpc>
                <a:spcPct val="120000"/>
              </a:lnSpc>
              <a:spcBef>
                <a:spcPts val="0"/>
              </a:spcBef>
              <a:buNone/>
              <a:defRPr/>
            </a:pPr>
            <a:r>
              <a:rPr lang="en-US" altLang="zh-TW" sz="2400" b="1" dirty="0">
                <a:solidFill>
                  <a:srgbClr val="0070C0"/>
                </a:solidFill>
                <a:latin typeface="微軟正黑體" panose="020B0604030504040204" pitchFamily="34" charset="-120"/>
                <a:ea typeface="微軟正黑體" panose="020B0604030504040204" pitchFamily="34" charset="-120"/>
              </a:rPr>
              <a:t>2. </a:t>
            </a:r>
            <a:r>
              <a:rPr lang="zh-TW" altLang="en-US" sz="2400" b="1" dirty="0">
                <a:solidFill>
                  <a:srgbClr val="0070C0"/>
                </a:solidFill>
                <a:latin typeface="微軟正黑體" panose="020B0604030504040204" pitchFamily="34" charset="-120"/>
                <a:ea typeface="微軟正黑體" panose="020B0604030504040204" pitchFamily="34" charset="-120"/>
              </a:rPr>
              <a:t>副作用與注意事項</a:t>
            </a:r>
            <a:r>
              <a:rPr lang="en-US" altLang="zh-TW" sz="2400" b="1" dirty="0">
                <a:solidFill>
                  <a:srgbClr val="0070C0"/>
                </a:solidFill>
                <a:latin typeface="微軟正黑體" panose="020B0604030504040204" pitchFamily="34" charset="-120"/>
                <a:ea typeface="微軟正黑體" panose="020B0604030504040204" pitchFamily="34" charset="-120"/>
              </a:rPr>
              <a:t>: </a:t>
            </a:r>
          </a:p>
          <a:p>
            <a:pPr marL="266700" indent="-266700">
              <a:lnSpc>
                <a:spcPct val="120000"/>
              </a:lnSpc>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3)</a:t>
            </a:r>
            <a:r>
              <a:rPr lang="zh-TW" altLang="en-US" sz="2400" b="1" dirty="0">
                <a:solidFill>
                  <a:srgbClr val="0070C0"/>
                </a:solidFill>
                <a:latin typeface="微軟正黑體" panose="020B0604030504040204" pitchFamily="34" charset="-120"/>
                <a:ea typeface="微軟正黑體" panose="020B0604030504040204" pitchFamily="34" charset="-120"/>
              </a:rPr>
              <a:t>注意事項</a:t>
            </a:r>
            <a:r>
              <a:rPr lang="en-US" altLang="zh-TW" sz="2400" b="1" dirty="0">
                <a:solidFill>
                  <a:srgbClr val="0070C0"/>
                </a:solidFill>
                <a:latin typeface="微軟正黑體" panose="020B0604030504040204" pitchFamily="34" charset="-120"/>
                <a:ea typeface="微軟正黑體" panose="020B0604030504040204" pitchFamily="34" charset="-120"/>
              </a:rPr>
              <a:t>: </a:t>
            </a:r>
          </a:p>
          <a:p>
            <a:pPr marL="266700" indent="-266700">
              <a:lnSpc>
                <a:spcPts val="3000"/>
              </a:lnSpc>
              <a:spcBef>
                <a:spcPts val="600"/>
              </a:spcBef>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年長</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患者、肝臟損害、活動性的潰瘍性結腸炎或克隆氏病</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Font typeface="Wingdings" pitchFamily="2" charset="2"/>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肝臟嚴重</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受損、心臟疾病</a:t>
            </a:r>
          </a:p>
          <a:p>
            <a:pPr marL="266700" indent="-266700">
              <a:lnSpc>
                <a:spcPts val="3000"/>
              </a:lnSpc>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4)</a:t>
            </a:r>
            <a:r>
              <a:rPr lang="zh-TW" altLang="en-US" sz="2400" b="1" dirty="0">
                <a:solidFill>
                  <a:srgbClr val="0070C0"/>
                </a:solidFill>
                <a:latin typeface="微軟正黑體" panose="020B0604030504040204" pitchFamily="34" charset="-120"/>
                <a:ea typeface="微軟正黑體" panose="020B0604030504040204" pitchFamily="34" charset="-120"/>
              </a:rPr>
              <a:t>副作用</a:t>
            </a:r>
            <a:r>
              <a:rPr lang="en-US" altLang="zh-TW" sz="2400" b="1" dirty="0" smtClean="0">
                <a:solidFill>
                  <a:srgbClr val="0070C0"/>
                </a:solidFill>
                <a:latin typeface="微軟正黑體" panose="020B0604030504040204" pitchFamily="34" charset="-120"/>
                <a:ea typeface="微軟正黑體" panose="020B0604030504040204" pitchFamily="34" charset="-120"/>
              </a:rPr>
              <a:t>:</a:t>
            </a:r>
          </a:p>
          <a:p>
            <a:pPr marL="266700" indent="-266700">
              <a:lnSpc>
                <a:spcPts val="30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成癮</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、噁心嘔吐、暈眩、昏昏欲睡、輕微頭痛、嘴巴乾</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澀、</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流汗</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晚上為最多</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、意識混淆、呼吸抑制</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尤其是併用其他</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樞神經抑制劑</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之時</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、低血壓、虛脫和水腫情形、膽管與腎</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管</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痙攣、缺乏食欲、</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經期改變。 </a:t>
            </a:r>
          </a:p>
        </p:txBody>
      </p:sp>
      <p:sp>
        <p:nvSpPr>
          <p:cNvPr id="4" name="Rectangle 3"/>
          <p:cNvSpPr txBox="1">
            <a:spLocks noChangeArrowheads="1"/>
          </p:cNvSpPr>
          <p:nvPr/>
        </p:nvSpPr>
        <p:spPr bwMode="auto">
          <a:xfrm>
            <a:off x="1783414" y="70290"/>
            <a:ext cx="5577168"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(3)</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fade">
                                      <p:cBhvr>
                                        <p:cTn id="17" dur="500"/>
                                        <p:tgtEl>
                                          <p:spTgt spid="48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0">
                                            <p:txEl>
                                              <p:pRg st="3" end="3"/>
                                            </p:txEl>
                                          </p:spTgt>
                                        </p:tgtEl>
                                        <p:attrNameLst>
                                          <p:attrName>style.visibility</p:attrName>
                                        </p:attrNameLst>
                                      </p:cBhvr>
                                      <p:to>
                                        <p:strVal val="visible"/>
                                      </p:to>
                                    </p:set>
                                    <p:animEffect transition="in" filter="fade">
                                      <p:cBhvr>
                                        <p:cTn id="22" dur="500"/>
                                        <p:tgtEl>
                                          <p:spTgt spid="48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Effect transition="in" filter="fade">
                                      <p:cBhvr>
                                        <p:cTn id="27" dur="500"/>
                                        <p:tgtEl>
                                          <p:spTgt spid="48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0">
                                            <p:txEl>
                                              <p:pRg st="5" end="5"/>
                                            </p:txEl>
                                          </p:spTgt>
                                        </p:tgtEl>
                                        <p:attrNameLst>
                                          <p:attrName>style.visibility</p:attrName>
                                        </p:attrNameLst>
                                      </p:cBhvr>
                                      <p:to>
                                        <p:strVal val="visible"/>
                                      </p:to>
                                    </p:set>
                                    <p:animEffect transition="in" filter="fade">
                                      <p:cBhvr>
                                        <p:cTn id="32" dur="500"/>
                                        <p:tgtEl>
                                          <p:spTgt spid="48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130">
                                            <p:txEl>
                                              <p:pRg st="6" end="6"/>
                                            </p:txEl>
                                          </p:spTgt>
                                        </p:tgtEl>
                                        <p:attrNameLst>
                                          <p:attrName>style.visibility</p:attrName>
                                        </p:attrNameLst>
                                      </p:cBhvr>
                                      <p:to>
                                        <p:strVal val="visible"/>
                                      </p:to>
                                    </p:set>
                                    <p:animEffect transition="in" filter="fade">
                                      <p:cBhvr>
                                        <p:cTn id="37" dur="500"/>
                                        <p:tgtEl>
                                          <p:spTgt spid="481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130">
                                            <p:txEl>
                                              <p:pRg st="7" end="7"/>
                                            </p:txEl>
                                          </p:spTgt>
                                        </p:tgtEl>
                                        <p:attrNameLst>
                                          <p:attrName>style.visibility</p:attrName>
                                        </p:attrNameLst>
                                      </p:cBhvr>
                                      <p:to>
                                        <p:strVal val="visible"/>
                                      </p:to>
                                    </p:set>
                                    <p:animEffect transition="in" filter="fade">
                                      <p:cBhvr>
                                        <p:cTn id="42" dur="500"/>
                                        <p:tgtEl>
                                          <p:spTgt spid="481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130">
                                            <p:txEl>
                                              <p:pRg st="8" end="8"/>
                                            </p:txEl>
                                          </p:spTgt>
                                        </p:tgtEl>
                                        <p:attrNameLst>
                                          <p:attrName>style.visibility</p:attrName>
                                        </p:attrNameLst>
                                      </p:cBhvr>
                                      <p:to>
                                        <p:strVal val="visible"/>
                                      </p:to>
                                    </p:set>
                                    <p:animEffect transition="in" filter="fade">
                                      <p:cBhvr>
                                        <p:cTn id="47" dur="500"/>
                                        <p:tgtEl>
                                          <p:spTgt spid="481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250825" y="1700213"/>
            <a:ext cx="8791575" cy="5005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3. </a:t>
            </a:r>
            <a:r>
              <a:rPr lang="zh-TW" altLang="en-US" sz="2400" b="1" dirty="0" smtClean="0">
                <a:solidFill>
                  <a:srgbClr val="0070C0"/>
                </a:solidFill>
                <a:latin typeface="微軟正黑體" panose="020B0604030504040204" pitchFamily="34" charset="-120"/>
                <a:ea typeface="微軟正黑體" panose="020B0604030504040204" pitchFamily="34" charset="-120"/>
              </a:rPr>
              <a:t>美</a:t>
            </a:r>
            <a:r>
              <a:rPr lang="zh-TW" altLang="en-US" sz="2400" b="1" dirty="0">
                <a:solidFill>
                  <a:srgbClr val="0070C0"/>
                </a:solidFill>
                <a:latin typeface="微軟正黑體" panose="020B0604030504040204" pitchFamily="34" charset="-120"/>
                <a:ea typeface="微軟正黑體" panose="020B0604030504040204" pitchFamily="34" charset="-120"/>
              </a:rPr>
              <a:t>沙冬的毒性</a:t>
            </a:r>
            <a:r>
              <a:rPr lang="en-US" altLang="zh-TW" sz="2400" b="1" dirty="0">
                <a:solidFill>
                  <a:srgbClr val="0070C0"/>
                </a:solidFill>
                <a:latin typeface="微軟正黑體" panose="020B0604030504040204" pitchFamily="34" charset="-120"/>
                <a:ea typeface="微軟正黑體" panose="020B0604030504040204" pitchFamily="34" charset="-120"/>
              </a:rPr>
              <a:t>: </a:t>
            </a:r>
          </a:p>
          <a:p>
            <a:pPr marL="266700" indent="-266700">
              <a:lnSpc>
                <a:spcPct val="1200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美</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沙冬的毒性類似其他鴉片類藥物：如鎮靜、昏迷、呼吸抑制</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、服藥</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過量後瞳孔縮小</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瞳孔縮成一點</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。開始治療後的前十天，</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乃是</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服藥過量與致死風險最高之時。</a:t>
            </a:r>
          </a:p>
          <a:p>
            <a:pPr>
              <a:lnSpc>
                <a:spcPct val="120000"/>
              </a:lnSpc>
              <a:spcBef>
                <a:spcPts val="600"/>
              </a:spcBef>
              <a:buFont typeface="Wingdings" panose="05000000000000000000" pitchFamily="2" charset="2"/>
              <a:buChar char="ü"/>
            </a:pPr>
            <a:r>
              <a:rPr lang="zh-TW" altLang="en-US" sz="2400" b="1" dirty="0">
                <a:solidFill>
                  <a:srgbClr val="0070C0"/>
                </a:solidFill>
                <a:latin typeface="微軟正黑體" panose="020B0604030504040204" pitchFamily="34" charset="-120"/>
                <a:ea typeface="微軟正黑體" panose="020B0604030504040204" pitchFamily="34" charset="-120"/>
              </a:rPr>
              <a:t>美沙冬中毒處理原則</a:t>
            </a:r>
            <a:r>
              <a:rPr lang="en-US" altLang="zh-TW" sz="2400" b="1" dirty="0">
                <a:solidFill>
                  <a:srgbClr val="0070C0"/>
                </a:solidFill>
                <a:latin typeface="微軟正黑體" panose="020B0604030504040204" pitchFamily="34" charset="-120"/>
                <a:ea typeface="微軟正黑體" panose="020B0604030504040204" pitchFamily="34" charset="-120"/>
              </a:rPr>
              <a:t>: </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marL="266700" indent="-266700">
              <a:lnSpc>
                <a:spcPct val="1200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最主要</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在保持呼吸道暢通並使用呼吸器，可能需使用有效的</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鴉片拮</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抗劑來處理致命的呼吸抑制。美沙冬是長效抑制劑（</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36</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至</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48</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個</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小時），而那些拮抗劑作用時間短很多（</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至</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個小時）；</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必要時</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，應重複給予拮抗劑。</a:t>
            </a:r>
          </a:p>
        </p:txBody>
      </p:sp>
      <p:sp>
        <p:nvSpPr>
          <p:cNvPr id="4" name="Rectangle 3"/>
          <p:cNvSpPr txBox="1">
            <a:spLocks noChangeArrowheads="1"/>
          </p:cNvSpPr>
          <p:nvPr/>
        </p:nvSpPr>
        <p:spPr bwMode="auto">
          <a:xfrm>
            <a:off x="1783414" y="70290"/>
            <a:ext cx="5577169"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fade">
                                      <p:cBhvr>
                                        <p:cTn id="12" dur="500"/>
                                        <p:tgtEl>
                                          <p:spTgt spid="49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fade">
                                      <p:cBhvr>
                                        <p:cTn id="17" dur="500"/>
                                        <p:tgtEl>
                                          <p:spTgt spid="49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fade">
                                      <p:cBhvr>
                                        <p:cTn id="22" dur="500"/>
                                        <p:tgtEl>
                                          <p:spTgt spid="49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body" idx="4294967295"/>
          </p:nvPr>
        </p:nvSpPr>
        <p:spPr>
          <a:xfrm>
            <a:off x="250824" y="1700213"/>
            <a:ext cx="8785672" cy="5005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4. </a:t>
            </a:r>
            <a:r>
              <a:rPr lang="zh-TW" altLang="en-US" sz="2400" b="1" dirty="0" smtClean="0">
                <a:solidFill>
                  <a:srgbClr val="0070C0"/>
                </a:solidFill>
                <a:latin typeface="微軟正黑體" panose="020B0604030504040204" pitchFamily="34" charset="-120"/>
                <a:ea typeface="微軟正黑體" panose="020B0604030504040204" pitchFamily="34" charset="-120"/>
              </a:rPr>
              <a:t>美</a:t>
            </a:r>
            <a:r>
              <a:rPr lang="zh-TW" altLang="en-US" sz="2400" b="1" dirty="0">
                <a:solidFill>
                  <a:srgbClr val="0070C0"/>
                </a:solidFill>
                <a:latin typeface="微軟正黑體" panose="020B0604030504040204" pitchFamily="34" charset="-120"/>
                <a:ea typeface="微軟正黑體" panose="020B0604030504040204" pitchFamily="34" charset="-120"/>
              </a:rPr>
              <a:t>沙冬的戒斷症狀</a:t>
            </a:r>
          </a:p>
          <a:p>
            <a:pPr marL="266700" indent="-266700">
              <a:lnSpc>
                <a:spcPct val="1200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戒</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斷美沙冬程度較輕於海洛因的戒斷症候群。患者通常</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於</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ts val="600"/>
              </a:spcBef>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24</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72</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小時後會發生戒斷症狀，戒斷所需的時間，可能長達兩週。 </a:t>
            </a:r>
          </a:p>
        </p:txBody>
      </p:sp>
      <p:sp>
        <p:nvSpPr>
          <p:cNvPr id="4" name="Rectangle 3"/>
          <p:cNvSpPr txBox="1">
            <a:spLocks noChangeArrowheads="1"/>
          </p:cNvSpPr>
          <p:nvPr/>
        </p:nvSpPr>
        <p:spPr bwMode="auto">
          <a:xfrm>
            <a:off x="1783414" y="70290"/>
            <a:ext cx="5577168"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5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fade">
                                      <p:cBhvr>
                                        <p:cTn id="12" dur="5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fade">
                                      <p:cBhvr>
                                        <p:cTn id="17" dur="5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body" idx="4294967295"/>
          </p:nvPr>
        </p:nvSpPr>
        <p:spPr>
          <a:xfrm>
            <a:off x="250825" y="1700213"/>
            <a:ext cx="8497888" cy="5005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ts val="600"/>
              </a:spcBef>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丁</a:t>
            </a:r>
            <a:r>
              <a:rPr lang="zh-TW" altLang="en-US" sz="2400" b="1" dirty="0">
                <a:solidFill>
                  <a:srgbClr val="0070C0"/>
                </a:solidFill>
                <a:latin typeface="微軟正黑體" panose="020B0604030504040204" pitchFamily="34" charset="-120"/>
                <a:ea typeface="微軟正黑體" panose="020B0604030504040204" pitchFamily="34" charset="-120"/>
              </a:rPr>
              <a:t>基原啡因的藥理特性</a:t>
            </a:r>
          </a:p>
          <a:p>
            <a:pPr marL="266700" indent="-266700">
              <a:lnSpc>
                <a:spcPts val="26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丁</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基原啡因作用在神經系統鴉片類藥物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μ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受體之部份促動劑</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26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丁</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基原啡因比鴉片類藥物全促動劑有較高的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μ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受體親合性，</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丁</a:t>
            </a:r>
            <a:endPar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26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基</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原啡因與大部分鴉片類藥物受體的結合時間延長，進而</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阻斷</a:t>
            </a:r>
            <a:endPar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26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海洛因</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的作用。丁基原啡因於高劑量時達到最高限度</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頂端</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效</a:t>
            </a:r>
            <a:endPar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26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應對</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患者不具有顯著的呼吸抑制作用；然而丁基原啡因若</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與其</a:t>
            </a:r>
            <a:endPar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26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它</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中樞神經抑制劑（例如：</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benzodiazepines</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）併用時，</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患者</a:t>
            </a:r>
            <a:endPar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26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引發</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雙重的呼吸抑制作用，可能會危及生命。</a:t>
            </a:r>
          </a:p>
        </p:txBody>
      </p:sp>
      <p:sp>
        <p:nvSpPr>
          <p:cNvPr id="51203" name="Rectangle 3"/>
          <p:cNvSpPr>
            <a:spLocks noGrp="1" noChangeArrowheads="1"/>
          </p:cNvSpPr>
          <p:nvPr>
            <p:ph type="title" idx="4294967295"/>
          </p:nvPr>
        </p:nvSpPr>
        <p:spPr>
          <a:xfrm>
            <a:off x="1424342" y="52893"/>
            <a:ext cx="6295313"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基原啡因的臨床藥理與毒理</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fade">
                                      <p:cBhvr>
                                        <p:cTn id="12" dur="5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fade">
                                      <p:cBhvr>
                                        <p:cTn id="17" dur="500"/>
                                        <p:tgtEl>
                                          <p:spTgt spid="51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Effect transition="in" filter="fade">
                                      <p:cBhvr>
                                        <p:cTn id="22" dur="500"/>
                                        <p:tgtEl>
                                          <p:spTgt spid="51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2">
                                            <p:txEl>
                                              <p:pRg st="4" end="4"/>
                                            </p:txEl>
                                          </p:spTgt>
                                        </p:tgtEl>
                                        <p:attrNameLst>
                                          <p:attrName>style.visibility</p:attrName>
                                        </p:attrNameLst>
                                      </p:cBhvr>
                                      <p:to>
                                        <p:strVal val="visible"/>
                                      </p:to>
                                    </p:set>
                                    <p:animEffect transition="in" filter="fade">
                                      <p:cBhvr>
                                        <p:cTn id="27" dur="500"/>
                                        <p:tgtEl>
                                          <p:spTgt spid="51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02">
                                            <p:txEl>
                                              <p:pRg st="5" end="5"/>
                                            </p:txEl>
                                          </p:spTgt>
                                        </p:tgtEl>
                                        <p:attrNameLst>
                                          <p:attrName>style.visibility</p:attrName>
                                        </p:attrNameLst>
                                      </p:cBhvr>
                                      <p:to>
                                        <p:strVal val="visible"/>
                                      </p:to>
                                    </p:set>
                                    <p:animEffect transition="in" filter="fade">
                                      <p:cBhvr>
                                        <p:cTn id="32" dur="500"/>
                                        <p:tgtEl>
                                          <p:spTgt spid="512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02">
                                            <p:txEl>
                                              <p:pRg st="6" end="6"/>
                                            </p:txEl>
                                          </p:spTgt>
                                        </p:tgtEl>
                                        <p:attrNameLst>
                                          <p:attrName>style.visibility</p:attrName>
                                        </p:attrNameLst>
                                      </p:cBhvr>
                                      <p:to>
                                        <p:strVal val="visible"/>
                                      </p:to>
                                    </p:set>
                                    <p:animEffect transition="in" filter="fade">
                                      <p:cBhvr>
                                        <p:cTn id="37" dur="500"/>
                                        <p:tgtEl>
                                          <p:spTgt spid="5120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02">
                                            <p:txEl>
                                              <p:pRg st="7" end="7"/>
                                            </p:txEl>
                                          </p:spTgt>
                                        </p:tgtEl>
                                        <p:attrNameLst>
                                          <p:attrName>style.visibility</p:attrName>
                                        </p:attrNameLst>
                                      </p:cBhvr>
                                      <p:to>
                                        <p:strVal val="visible"/>
                                      </p:to>
                                    </p:set>
                                    <p:animEffect transition="in" filter="fade">
                                      <p:cBhvr>
                                        <p:cTn id="42" dur="500"/>
                                        <p:tgtEl>
                                          <p:spTgt spid="512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body" idx="4294967295"/>
          </p:nvPr>
        </p:nvSpPr>
        <p:spPr>
          <a:xfrm>
            <a:off x="250825" y="1340768"/>
            <a:ext cx="8497888" cy="5005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ts val="600"/>
              </a:spcBef>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丁</a:t>
            </a:r>
            <a:r>
              <a:rPr lang="zh-TW" altLang="en-US" sz="2400" b="1" dirty="0">
                <a:solidFill>
                  <a:srgbClr val="0070C0"/>
                </a:solidFill>
                <a:latin typeface="微軟正黑體" panose="020B0604030504040204" pitchFamily="34" charset="-120"/>
                <a:ea typeface="微軟正黑體" panose="020B0604030504040204" pitchFamily="34" charset="-120"/>
              </a:rPr>
              <a:t>基原啡因的藥理特性</a:t>
            </a:r>
          </a:p>
          <a:p>
            <a:pPr marL="266700" indent="-266700">
              <a:lnSpc>
                <a:spcPts val="28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丁</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基原啡因的劑型包含</a:t>
            </a:r>
            <a:r>
              <a:rPr lang="en-US" altLang="zh-TW" sz="2200" b="1" dirty="0" err="1" smtClean="0">
                <a:solidFill>
                  <a:srgbClr val="CC3399"/>
                </a:solidFill>
                <a:latin typeface="微軟正黑體" panose="020B0604030504040204" pitchFamily="34" charset="-120"/>
                <a:ea typeface="微軟正黑體" panose="020B0604030504040204" pitchFamily="34" charset="-120"/>
              </a:rPr>
              <a:t>Suboxone</a:t>
            </a:r>
            <a:r>
              <a:rPr lang="en-US" altLang="zh-TW" sz="2200" b="1" dirty="0">
                <a:solidFill>
                  <a:srgbClr val="CC3399"/>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以及</a:t>
            </a:r>
            <a:r>
              <a:rPr lang="en-US" altLang="zh-TW" sz="2200" b="1" dirty="0" err="1">
                <a:solidFill>
                  <a:srgbClr val="CC3399"/>
                </a:solidFill>
                <a:latin typeface="微軟正黑體" panose="020B0604030504040204" pitchFamily="34" charset="-120"/>
                <a:ea typeface="微軟正黑體" panose="020B0604030504040204" pitchFamily="34" charset="-120"/>
              </a:rPr>
              <a:t>Subutex</a:t>
            </a:r>
            <a:r>
              <a:rPr lang="en-US" altLang="zh-TW" sz="2200" b="1" dirty="0">
                <a:solidFill>
                  <a:srgbClr val="CC3399"/>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；丁基原啡因</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的複方</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製劑</a:t>
            </a:r>
            <a:r>
              <a:rPr lang="en-US" altLang="zh-TW" sz="2200" b="1" dirty="0" err="1">
                <a:solidFill>
                  <a:schemeClr val="tx1">
                    <a:lumMod val="65000"/>
                    <a:lumOff val="35000"/>
                  </a:schemeClr>
                </a:solidFill>
                <a:latin typeface="微軟正黑體" panose="020B0604030504040204" pitchFamily="34" charset="-120"/>
                <a:ea typeface="微軟正黑體" panose="020B0604030504040204" pitchFamily="34" charset="-120"/>
              </a:rPr>
              <a:t>Suoxone</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舌下錠，每錠含有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1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的丁基原啡因和那</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囉克</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松；有二種 </a:t>
            </a:r>
            <a:r>
              <a:rPr lang="en-US" altLang="zh-TW" sz="2200" b="1" dirty="0" err="1">
                <a:solidFill>
                  <a:schemeClr val="tx1">
                    <a:lumMod val="65000"/>
                    <a:lumOff val="35000"/>
                  </a:schemeClr>
                </a:solidFill>
                <a:latin typeface="微軟正黑體" panose="020B0604030504040204" pitchFamily="34" charset="-120"/>
                <a:ea typeface="微軟正黑體" panose="020B0604030504040204" pitchFamily="34" charset="-120"/>
              </a:rPr>
              <a:t>Suoxone</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劑型：一種是每錠含有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2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毫克丁基原</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啡因</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和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0.5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毫克那囉克松，另一種是每錠含有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8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毫克丁基原啡因和 </a:t>
            </a:r>
            <a:r>
              <a:rPr lang="en-US" altLang="zh-TW" sz="2200" b="1" dirty="0">
                <a:solidFill>
                  <a:srgbClr val="CC3399"/>
                </a:solidFill>
                <a:latin typeface="微軟正黑體" panose="020B0604030504040204" pitchFamily="34" charset="-120"/>
                <a:ea typeface="微軟正黑體" panose="020B0604030504040204" pitchFamily="34" charset="-120"/>
              </a:rPr>
              <a:t>2</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那囉克</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松；</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單一丁基原啡因成分的製劑</a:t>
            </a:r>
            <a:r>
              <a:rPr lang="en-US" altLang="zh-TW" sz="2200" b="1" dirty="0" err="1">
                <a:solidFill>
                  <a:schemeClr val="tx1">
                    <a:lumMod val="65000"/>
                    <a:lumOff val="35000"/>
                  </a:schemeClr>
                </a:solidFill>
                <a:latin typeface="微軟正黑體" panose="020B0604030504040204" pitchFamily="34" charset="-120"/>
                <a:ea typeface="微軟正黑體" panose="020B0604030504040204" pitchFamily="34" charset="-120"/>
              </a:rPr>
              <a:t>Subutex</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舌下錠，</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每錠</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有含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0.4</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2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和 </a:t>
            </a:r>
            <a:r>
              <a:rPr lang="en-US" altLang="zh-TW" sz="2200" b="1" dirty="0">
                <a:solidFill>
                  <a:srgbClr val="CC3399"/>
                </a:solidFill>
                <a:latin typeface="微軟正黑體" panose="020B0604030504040204" pitchFamily="34" charset="-120"/>
                <a:ea typeface="微軟正黑體" panose="020B0604030504040204" pitchFamily="34" charset="-120"/>
              </a:rPr>
              <a:t>8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毫克的丁基原啡因。</a:t>
            </a:r>
          </a:p>
          <a:p>
            <a:pPr marL="266700" indent="-266700">
              <a:lnSpc>
                <a:spcPts val="2800"/>
              </a:lnSpc>
              <a:spcBef>
                <a:spcPts val="600"/>
              </a:spcBef>
              <a:buNone/>
            </a:pPr>
            <a:r>
              <a:rPr lang="zh-TW" altLang="en-US" sz="2200" b="1" dirty="0">
                <a:solidFill>
                  <a:srgbClr val="FF00FF"/>
                </a:solidFill>
                <a:latin typeface="微軟正黑體" panose="020B0604030504040204" pitchFamily="34" charset="-120"/>
                <a:ea typeface="微軟正黑體" panose="020B0604030504040204" pitchFamily="34" charset="-120"/>
              </a:rPr>
              <a:t>	</a:t>
            </a:r>
            <a:endParaRPr lang="en-US" altLang="zh-TW" sz="2200" b="1" dirty="0" smtClean="0">
              <a:solidFill>
                <a:srgbClr val="FF00FF"/>
              </a:solidFill>
              <a:latin typeface="微軟正黑體" panose="020B0604030504040204" pitchFamily="34" charset="-120"/>
              <a:ea typeface="微軟正黑體" panose="020B0604030504040204" pitchFamily="34" charset="-120"/>
            </a:endParaRPr>
          </a:p>
          <a:p>
            <a:pPr marL="266700" indent="-266700">
              <a:lnSpc>
                <a:spcPts val="2800"/>
              </a:lnSpc>
              <a:spcBef>
                <a:spcPts val="600"/>
              </a:spcBef>
              <a:buNone/>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丁</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基原啡因舌下錠的生體可用率（</a:t>
            </a:r>
            <a:r>
              <a:rPr lang="en-US" altLang="zh-TW" sz="2200" b="1" dirty="0" err="1">
                <a:solidFill>
                  <a:schemeClr val="tx1">
                    <a:lumMod val="65000"/>
                    <a:lumOff val="35000"/>
                  </a:schemeClr>
                </a:solidFill>
                <a:latin typeface="微軟正黑體" panose="020B0604030504040204" pitchFamily="34" charset="-120"/>
                <a:ea typeface="微軟正黑體" panose="020B0604030504040204" pitchFamily="34" charset="-120"/>
              </a:rPr>
              <a:t>bioavaibility</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）約是靜脈注射</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劑型</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的</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30-35</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％，丁基原啡因舌下錠的生體可利用率高或低，幾乎</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與口腔</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黏膜接觸藥物的時間成正比，且可因練習而改善其生體可</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利用率</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4" name="Rectangle 3"/>
          <p:cNvSpPr txBox="1">
            <a:spLocks noChangeArrowheads="1"/>
          </p:cNvSpPr>
          <p:nvPr/>
        </p:nvSpPr>
        <p:spPr bwMode="auto">
          <a:xfrm>
            <a:off x="1424342" y="52893"/>
            <a:ext cx="6295313"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500"/>
                                        <p:tgtEl>
                                          <p:spTgt spid="52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fade">
                                      <p:cBhvr>
                                        <p:cTn id="17" dur="500"/>
                                        <p:tgtEl>
                                          <p:spTgt spid="52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fade">
                                      <p:cBhvr>
                                        <p:cTn id="22" dur="500"/>
                                        <p:tgtEl>
                                          <p:spTgt spid="5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714391" y="357470"/>
            <a:ext cx="5570756" cy="63363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鴉片類物質成癮之治療內涵</a:t>
            </a:r>
          </a:p>
        </p:txBody>
      </p:sp>
      <p:sp>
        <p:nvSpPr>
          <p:cNvPr id="16387" name="Rectangle 3"/>
          <p:cNvSpPr>
            <a:spLocks noGrp="1" noChangeArrowheads="1"/>
          </p:cNvSpPr>
          <p:nvPr>
            <p:ph type="body" idx="4294967295"/>
          </p:nvPr>
        </p:nvSpPr>
        <p:spPr>
          <a:xfrm>
            <a:off x="457200" y="1700213"/>
            <a:ext cx="8229600" cy="46815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緊急處置</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(crisis intervention)</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解毒治療</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a:t>
            </a:r>
            <a:r>
              <a:rPr lang="en-US" altLang="zh-TW" sz="2400" b="1" kern="1200" dirty="0" err="1">
                <a:solidFill>
                  <a:schemeClr val="bg1">
                    <a:lumMod val="50000"/>
                  </a:schemeClr>
                </a:solidFill>
                <a:latin typeface="微軟正黑體" panose="020B0604030504040204" pitchFamily="34" charset="-120"/>
                <a:ea typeface="微軟正黑體" panose="020B0604030504040204" pitchFamily="34" charset="-120"/>
              </a:rPr>
              <a:t>detoxication</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維持療法</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(maintenance therapy)</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心理治療</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(psychotherapy)</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社區復健與預後照護</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(community rehabilitation and after care)</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250825" y="1700213"/>
            <a:ext cx="8497888" cy="5005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smtClean="0">
                <a:solidFill>
                  <a:srgbClr val="0070C0"/>
                </a:solidFill>
                <a:latin typeface="微軟正黑體" panose="020B0604030504040204" pitchFamily="34" charset="-120"/>
                <a:ea typeface="微軟正黑體" panose="020B0604030504040204" pitchFamily="34" charset="-120"/>
              </a:rPr>
              <a:t>新陳代謝</a:t>
            </a:r>
            <a:r>
              <a:rPr lang="zh-TW" altLang="en-US" sz="2400" b="1" dirty="0">
                <a:solidFill>
                  <a:srgbClr val="0070C0"/>
                </a:solidFill>
                <a:latin typeface="微軟正黑體" panose="020B0604030504040204" pitchFamily="34" charset="-120"/>
                <a:ea typeface="微軟正黑體" panose="020B0604030504040204" pitchFamily="34" charset="-120"/>
              </a:rPr>
              <a:t>與藥物互動</a:t>
            </a:r>
          </a:p>
          <a:p>
            <a:pPr marL="266700" indent="-266700">
              <a:lnSpc>
                <a:spcPct val="120000"/>
              </a:lnSpc>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a:t>
            </a:r>
            <a:r>
              <a:rPr lang="zh-TW" altLang="en-US" sz="2400" b="1" dirty="0" smtClean="0">
                <a:solidFill>
                  <a:srgbClr val="0070C0"/>
                </a:solidFill>
                <a:latin typeface="微軟正黑體" panose="020B0604030504040204" pitchFamily="34" charset="-120"/>
                <a:ea typeface="微軟正黑體" panose="020B0604030504040204" pitchFamily="34" charset="-120"/>
              </a:rPr>
              <a:t>藥物</a:t>
            </a:r>
            <a:r>
              <a:rPr lang="zh-TW" altLang="en-US" sz="2400" b="1" dirty="0">
                <a:solidFill>
                  <a:srgbClr val="0070C0"/>
                </a:solidFill>
                <a:latin typeface="微軟正黑體" panose="020B0604030504040204" pitchFamily="34" charset="-120"/>
                <a:ea typeface="微軟正黑體" panose="020B0604030504040204" pitchFamily="34" charset="-120"/>
              </a:rPr>
              <a:t>動力學方面的藥物互動</a:t>
            </a:r>
          </a:p>
          <a:p>
            <a:pPr marL="266700" indent="-266700">
              <a:lnSpc>
                <a:spcPts val="30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丁</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基原啡因經舌下投予後，藥效之起始時間</a:t>
            </a:r>
            <a:r>
              <a:rPr lang="en-US" altLang="zh-TW" sz="2400" b="1" dirty="0">
                <a:solidFill>
                  <a:srgbClr val="CC3399"/>
                </a:solidFill>
                <a:latin typeface="微軟正黑體" panose="020B0604030504040204" pitchFamily="34" charset="-120"/>
                <a:ea typeface="微軟正黑體" panose="020B0604030504040204" pitchFamily="34" charset="-120"/>
              </a:rPr>
              <a:t>30-60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分鐘；</a:t>
            </a:r>
            <a:r>
              <a:rPr lang="en-US" altLang="zh-TW" sz="2400" b="1" dirty="0" smtClean="0">
                <a:solidFill>
                  <a:srgbClr val="CC3399"/>
                </a:solidFill>
                <a:latin typeface="微軟正黑體" panose="020B0604030504040204" pitchFamily="34" charset="-120"/>
                <a:ea typeface="微軟正黑體" panose="020B0604030504040204" pitchFamily="34" charset="-120"/>
              </a:rPr>
              <a:t>1-  </a:t>
            </a:r>
          </a:p>
          <a:p>
            <a:pPr marL="266700" indent="-266700">
              <a:lnSpc>
                <a:spcPts val="3000"/>
              </a:lnSpc>
              <a:spcBef>
                <a:spcPts val="600"/>
              </a:spcBef>
              <a:buNone/>
            </a:pPr>
            <a:r>
              <a:rPr lang="en-US" altLang="zh-TW" sz="2400" b="1" dirty="0">
                <a:solidFill>
                  <a:srgbClr val="CC3399"/>
                </a:solidFill>
                <a:latin typeface="微軟正黑體" panose="020B0604030504040204" pitchFamily="34" charset="-120"/>
                <a:ea typeface="微軟正黑體" panose="020B0604030504040204" pitchFamily="34" charset="-120"/>
              </a:rPr>
              <a:t> </a:t>
            </a:r>
            <a:r>
              <a:rPr lang="en-US" altLang="zh-TW" sz="2400" b="1" dirty="0" smtClean="0">
                <a:solidFill>
                  <a:srgbClr val="CC3399"/>
                </a:solidFill>
                <a:latin typeface="微軟正黑體" panose="020B0604030504040204" pitchFamily="34" charset="-120"/>
                <a:ea typeface="微軟正黑體" panose="020B0604030504040204" pitchFamily="34" charset="-120"/>
              </a:rPr>
              <a:t>    2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小時</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會達到最高血中濃度。丁基原啡因在肝臟有兩條</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主要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代謝途徑</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 一是利用與葡萄糖醛酸 </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400" b="1" dirty="0" err="1">
                <a:solidFill>
                  <a:schemeClr val="tx1">
                    <a:lumMod val="65000"/>
                    <a:lumOff val="35000"/>
                  </a:schemeClr>
                </a:solidFill>
                <a:latin typeface="微軟正黑體" panose="020B0604030504040204" pitchFamily="34" charset="-120"/>
                <a:ea typeface="微軟正黑體" panose="020B0604030504040204" pitchFamily="34" charset="-120"/>
              </a:rPr>
              <a:t>glucuronic</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acid)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結合</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再</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經去</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烷基作用</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(N-</a:t>
            </a:r>
            <a:r>
              <a:rPr lang="en-US" altLang="zh-TW" sz="2400" b="1" dirty="0" err="1">
                <a:solidFill>
                  <a:schemeClr val="tx1">
                    <a:lumMod val="65000"/>
                    <a:lumOff val="35000"/>
                  </a:schemeClr>
                </a:solidFill>
                <a:latin typeface="微軟正黑體" panose="020B0604030504040204" pitchFamily="34" charset="-120"/>
                <a:ea typeface="微軟正黑體" panose="020B0604030504040204" pitchFamily="34" charset="-120"/>
              </a:rPr>
              <a:t>dealkylation</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；另一是經細胞</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色素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rgbClr val="CC3399"/>
                </a:solidFill>
                <a:latin typeface="微軟正黑體" panose="020B0604030504040204" pitchFamily="34" charset="-120"/>
                <a:ea typeface="微軟正黑體" panose="020B0604030504040204" pitchFamily="34" charset="-120"/>
              </a:rPr>
              <a:t>CYP450 3A4</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異構酶代謝。</a:t>
            </a:r>
          </a:p>
        </p:txBody>
      </p:sp>
      <p:sp>
        <p:nvSpPr>
          <p:cNvPr id="4" name="Rectangle 3"/>
          <p:cNvSpPr txBox="1">
            <a:spLocks noChangeArrowheads="1"/>
          </p:cNvSpPr>
          <p:nvPr/>
        </p:nvSpPr>
        <p:spPr bwMode="auto">
          <a:xfrm>
            <a:off x="1424342" y="52893"/>
            <a:ext cx="6295313"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(3)</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fade">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fade">
                                      <p:cBhvr>
                                        <p:cTn id="12" dur="5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fade">
                                      <p:cBhvr>
                                        <p:cTn id="17" dur="500"/>
                                        <p:tgtEl>
                                          <p:spTgt spid="53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0">
                                            <p:txEl>
                                              <p:pRg st="3" end="3"/>
                                            </p:txEl>
                                          </p:spTgt>
                                        </p:tgtEl>
                                        <p:attrNameLst>
                                          <p:attrName>style.visibility</p:attrName>
                                        </p:attrNameLst>
                                      </p:cBhvr>
                                      <p:to>
                                        <p:strVal val="visible"/>
                                      </p:to>
                                    </p:set>
                                    <p:animEffect transition="in" filter="fade">
                                      <p:cBhvr>
                                        <p:cTn id="22" dur="500"/>
                                        <p:tgtEl>
                                          <p:spTgt spid="53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0">
                                            <p:txEl>
                                              <p:pRg st="4" end="4"/>
                                            </p:txEl>
                                          </p:spTgt>
                                        </p:tgtEl>
                                        <p:attrNameLst>
                                          <p:attrName>style.visibility</p:attrName>
                                        </p:attrNameLst>
                                      </p:cBhvr>
                                      <p:to>
                                        <p:strVal val="visible"/>
                                      </p:to>
                                    </p:set>
                                    <p:animEffect transition="in" filter="fade">
                                      <p:cBhvr>
                                        <p:cTn id="27" dur="500"/>
                                        <p:tgtEl>
                                          <p:spTgt spid="53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250">
                                            <p:txEl>
                                              <p:pRg st="5" end="5"/>
                                            </p:txEl>
                                          </p:spTgt>
                                        </p:tgtEl>
                                        <p:attrNameLst>
                                          <p:attrName>style.visibility</p:attrName>
                                        </p:attrNameLst>
                                      </p:cBhvr>
                                      <p:to>
                                        <p:strVal val="visible"/>
                                      </p:to>
                                    </p:set>
                                    <p:animEffect transition="in" filter="fade">
                                      <p:cBhvr>
                                        <p:cTn id="32" dur="500"/>
                                        <p:tgtEl>
                                          <p:spTgt spid="532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250">
                                            <p:txEl>
                                              <p:pRg st="6" end="6"/>
                                            </p:txEl>
                                          </p:spTgt>
                                        </p:tgtEl>
                                        <p:attrNameLst>
                                          <p:attrName>style.visibility</p:attrName>
                                        </p:attrNameLst>
                                      </p:cBhvr>
                                      <p:to>
                                        <p:strVal val="visible"/>
                                      </p:to>
                                    </p:set>
                                    <p:animEffect transition="in" filter="fade">
                                      <p:cBhvr>
                                        <p:cTn id="37" dur="500"/>
                                        <p:tgtEl>
                                          <p:spTgt spid="532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idx="4294967295"/>
          </p:nvPr>
        </p:nvSpPr>
        <p:spPr>
          <a:xfrm>
            <a:off x="250825" y="1700213"/>
            <a:ext cx="8497888" cy="48244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新陳代謝與藥物互動</a:t>
            </a:r>
          </a:p>
          <a:p>
            <a:pPr marL="266700" indent="-266700">
              <a:lnSpc>
                <a:spcPct val="120000"/>
              </a:lnSpc>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a:t>
            </a:r>
            <a:r>
              <a:rPr lang="zh-TW" altLang="en-US" sz="2400" b="1" dirty="0" smtClean="0">
                <a:solidFill>
                  <a:srgbClr val="0070C0"/>
                </a:solidFill>
                <a:latin typeface="微軟正黑體" panose="020B0604030504040204" pitchFamily="34" charset="-120"/>
                <a:ea typeface="微軟正黑體" panose="020B0604030504040204" pitchFamily="34" charset="-120"/>
              </a:rPr>
              <a:t>丁</a:t>
            </a:r>
            <a:r>
              <a:rPr lang="zh-TW" altLang="en-US" sz="2400" b="1" dirty="0">
                <a:solidFill>
                  <a:srgbClr val="0070C0"/>
                </a:solidFill>
                <a:latin typeface="微軟正黑體" panose="020B0604030504040204" pitchFamily="34" charset="-120"/>
                <a:ea typeface="微軟正黑體" panose="020B0604030504040204" pitchFamily="34" charset="-120"/>
              </a:rPr>
              <a:t>基原啡因藥物動力學因素</a:t>
            </a:r>
          </a:p>
          <a:p>
            <a:pPr marL="266700" indent="-266700">
              <a:lnSpc>
                <a:spcPct val="120000"/>
              </a:lnSpc>
              <a:spcBef>
                <a:spcPts val="6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丁基原啡因是長效藥，其最終排除半衰期為 </a:t>
            </a:r>
            <a:r>
              <a:rPr lang="en-US" altLang="zh-TW" sz="2400" b="1" dirty="0">
                <a:solidFill>
                  <a:srgbClr val="CC3399"/>
                </a:solidFill>
                <a:latin typeface="微軟正黑體" panose="020B0604030504040204" pitchFamily="34" charset="-120"/>
                <a:ea typeface="微軟正黑體" panose="020B0604030504040204" pitchFamily="34" charset="-120"/>
              </a:rPr>
              <a:t>24</a:t>
            </a:r>
            <a:r>
              <a:rPr lang="zh-TW" altLang="en-US" sz="2400" b="1" dirty="0">
                <a:solidFill>
                  <a:srgbClr val="CC3399"/>
                </a:solidFill>
                <a:latin typeface="微軟正黑體" panose="020B0604030504040204" pitchFamily="34" charset="-120"/>
                <a:ea typeface="微軟正黑體" panose="020B0604030504040204" pitchFamily="34" charset="-120"/>
              </a:rPr>
              <a:t>～</a:t>
            </a:r>
            <a:r>
              <a:rPr lang="en-US" altLang="zh-TW" sz="2400" b="1" dirty="0">
                <a:solidFill>
                  <a:srgbClr val="CC3399"/>
                </a:solidFill>
                <a:latin typeface="微軟正黑體" panose="020B0604030504040204" pitchFamily="34" charset="-120"/>
                <a:ea typeface="微軟正黑體" panose="020B0604030504040204" pitchFamily="34" charset="-120"/>
              </a:rPr>
              <a:t>37 </a:t>
            </a:r>
            <a:r>
              <a:rPr lang="zh-TW" altLang="en-US" sz="2400" b="1" dirty="0">
                <a:solidFill>
                  <a:srgbClr val="0070C0"/>
                </a:solidFill>
                <a:latin typeface="微軟正黑體" panose="020B0604030504040204" pitchFamily="34" charset="-120"/>
                <a:ea typeface="微軟正黑體" panose="020B0604030504040204" pitchFamily="34" charset="-120"/>
              </a:rPr>
              <a:t>小時。在 </a:t>
            </a:r>
            <a:r>
              <a:rPr lang="en-US" altLang="zh-TW" sz="2400" b="1" dirty="0">
                <a:solidFill>
                  <a:srgbClr val="CC3399"/>
                </a:solidFill>
                <a:latin typeface="微軟正黑體" panose="020B0604030504040204" pitchFamily="34" charset="-120"/>
                <a:ea typeface="微軟正黑體" panose="020B0604030504040204" pitchFamily="34" charset="-120"/>
              </a:rPr>
              <a:t>2 </a:t>
            </a:r>
            <a:r>
              <a:rPr lang="zh-TW" altLang="en-US" sz="2400" b="1" dirty="0">
                <a:solidFill>
                  <a:srgbClr val="0070C0"/>
                </a:solidFill>
                <a:latin typeface="微軟正黑體" panose="020B0604030504040204" pitchFamily="34" charset="-120"/>
                <a:ea typeface="微軟正黑體" panose="020B0604030504040204" pitchFamily="34" charset="-120"/>
              </a:rPr>
              <a:t>毫克的低劑量時可持續約</a:t>
            </a:r>
            <a:r>
              <a:rPr lang="en-US" altLang="zh-TW" sz="2400" b="1" dirty="0">
                <a:solidFill>
                  <a:srgbClr val="CC3399"/>
                </a:solidFill>
                <a:latin typeface="微軟正黑體" panose="020B0604030504040204" pitchFamily="34" charset="-120"/>
                <a:ea typeface="微軟正黑體" panose="020B0604030504040204" pitchFamily="34" charset="-120"/>
              </a:rPr>
              <a:t>12 </a:t>
            </a:r>
            <a:r>
              <a:rPr lang="zh-TW" altLang="en-US" sz="2400" b="1" dirty="0">
                <a:solidFill>
                  <a:srgbClr val="0070C0"/>
                </a:solidFill>
                <a:latin typeface="微軟正黑體" panose="020B0604030504040204" pitchFamily="34" charset="-120"/>
                <a:ea typeface="微軟正黑體" panose="020B0604030504040204" pitchFamily="34" charset="-120"/>
              </a:rPr>
              <a:t>小時，而在 </a:t>
            </a:r>
            <a:r>
              <a:rPr lang="en-US" altLang="zh-TW" sz="2400" b="1" dirty="0">
                <a:solidFill>
                  <a:srgbClr val="CC3399"/>
                </a:solidFill>
                <a:latin typeface="微軟正黑體" panose="020B0604030504040204" pitchFamily="34" charset="-120"/>
                <a:ea typeface="微軟正黑體" panose="020B0604030504040204" pitchFamily="34" charset="-120"/>
              </a:rPr>
              <a:t>16</a:t>
            </a:r>
            <a:r>
              <a:rPr lang="en-US" altLang="zh-TW"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或 </a:t>
            </a:r>
            <a:r>
              <a:rPr lang="en-US" altLang="zh-TW" sz="2400" b="1" dirty="0">
                <a:solidFill>
                  <a:srgbClr val="CC3399"/>
                </a:solidFill>
                <a:latin typeface="微軟正黑體" panose="020B0604030504040204" pitchFamily="34" charset="-120"/>
                <a:ea typeface="微軟正黑體" panose="020B0604030504040204" pitchFamily="34" charset="-120"/>
              </a:rPr>
              <a:t>32</a:t>
            </a:r>
            <a:r>
              <a:rPr lang="en-US" altLang="zh-TW"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毫克的較高劑量下，可延長至 </a:t>
            </a:r>
            <a:r>
              <a:rPr lang="en-US" altLang="zh-TW" sz="2400" b="1" dirty="0">
                <a:solidFill>
                  <a:srgbClr val="CC3399"/>
                </a:solidFill>
                <a:latin typeface="微軟正黑體" panose="020B0604030504040204" pitchFamily="34" charset="-120"/>
                <a:ea typeface="微軟正黑體" panose="020B0604030504040204" pitchFamily="34" charset="-120"/>
              </a:rPr>
              <a:t>48</a:t>
            </a:r>
            <a:r>
              <a:rPr lang="zh-TW" altLang="en-US" sz="2400" b="1" dirty="0">
                <a:solidFill>
                  <a:srgbClr val="CC3399"/>
                </a:solidFill>
                <a:latin typeface="微軟正黑體" panose="020B0604030504040204" pitchFamily="34" charset="-120"/>
                <a:ea typeface="微軟正黑體" panose="020B0604030504040204" pitchFamily="34" charset="-120"/>
              </a:rPr>
              <a:t>～</a:t>
            </a:r>
            <a:r>
              <a:rPr lang="en-US" altLang="zh-TW" sz="2400" b="1" dirty="0">
                <a:solidFill>
                  <a:srgbClr val="CC3399"/>
                </a:solidFill>
                <a:latin typeface="微軟正黑體" panose="020B0604030504040204" pitchFamily="34" charset="-120"/>
                <a:ea typeface="微軟正黑體" panose="020B0604030504040204" pitchFamily="34" charset="-120"/>
              </a:rPr>
              <a:t>72 </a:t>
            </a:r>
            <a:r>
              <a:rPr lang="zh-TW" altLang="en-US" sz="2400" b="1" dirty="0">
                <a:solidFill>
                  <a:srgbClr val="0070C0"/>
                </a:solidFill>
                <a:latin typeface="微軟正黑體" panose="020B0604030504040204" pitchFamily="34" charset="-120"/>
                <a:ea typeface="微軟正黑體" panose="020B0604030504040204" pitchFamily="34" charset="-120"/>
              </a:rPr>
              <a:t>小時，長療效時間能讓患者兩天使用 </a:t>
            </a:r>
            <a:r>
              <a:rPr lang="en-US" altLang="zh-TW" sz="2400" b="1" dirty="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次，及甚至 </a:t>
            </a:r>
            <a:r>
              <a:rPr lang="en-US" altLang="zh-TW" sz="2400" b="1" dirty="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週給藥 </a:t>
            </a:r>
            <a:r>
              <a:rPr lang="en-US" altLang="zh-TW" sz="2400" b="1" dirty="0">
                <a:solidFill>
                  <a:srgbClr val="0070C0"/>
                </a:solidFill>
                <a:latin typeface="微軟正黑體" panose="020B0604030504040204" pitchFamily="34" charset="-120"/>
                <a:ea typeface="微軟正黑體" panose="020B0604030504040204" pitchFamily="34" charset="-120"/>
              </a:rPr>
              <a:t>3 </a:t>
            </a:r>
            <a:r>
              <a:rPr lang="zh-TW" altLang="en-US" sz="2400" b="1" dirty="0">
                <a:solidFill>
                  <a:srgbClr val="0070C0"/>
                </a:solidFill>
                <a:latin typeface="微軟正黑體" panose="020B0604030504040204" pitchFamily="34" charset="-120"/>
                <a:ea typeface="微軟正黑體" panose="020B0604030504040204" pitchFamily="34" charset="-120"/>
              </a:rPr>
              <a:t>次</a:t>
            </a:r>
            <a:r>
              <a:rPr lang="zh-TW" altLang="en-US" sz="2400" b="1" dirty="0" smtClean="0">
                <a:solidFill>
                  <a:srgbClr val="0070C0"/>
                </a:solidFill>
                <a:latin typeface="微軟正黑體" panose="020B0604030504040204" pitchFamily="34" charset="-120"/>
                <a:ea typeface="微軟正黑體" panose="020B0604030504040204" pitchFamily="34" charset="-120"/>
              </a:rPr>
              <a:t>。</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
        <p:nvSpPr>
          <p:cNvPr id="4" name="Rectangle 3"/>
          <p:cNvSpPr txBox="1">
            <a:spLocks noChangeArrowheads="1"/>
          </p:cNvSpPr>
          <p:nvPr/>
        </p:nvSpPr>
        <p:spPr bwMode="auto">
          <a:xfrm>
            <a:off x="1424342" y="52893"/>
            <a:ext cx="6295313"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fade">
                                      <p:cBhvr>
                                        <p:cTn id="12" dur="500"/>
                                        <p:tgtEl>
                                          <p:spTgt spid="54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4">
                                            <p:txEl>
                                              <p:pRg st="2" end="2"/>
                                            </p:txEl>
                                          </p:spTgt>
                                        </p:tgtEl>
                                        <p:attrNameLst>
                                          <p:attrName>style.visibility</p:attrName>
                                        </p:attrNameLst>
                                      </p:cBhvr>
                                      <p:to>
                                        <p:strVal val="visible"/>
                                      </p:to>
                                    </p:set>
                                    <p:animEffect transition="in" filter="fade">
                                      <p:cBhvr>
                                        <p:cTn id="17" dur="5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idx="4294967295"/>
          </p:nvPr>
        </p:nvSpPr>
        <p:spPr>
          <a:xfrm>
            <a:off x="250825" y="1700213"/>
            <a:ext cx="8497888" cy="48244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a:t>
            </a:r>
            <a:r>
              <a:rPr lang="zh-TW" altLang="en-US" sz="2400" b="1" dirty="0" smtClean="0">
                <a:solidFill>
                  <a:srgbClr val="0070C0"/>
                </a:solidFill>
                <a:latin typeface="微軟正黑體" panose="020B0604030504040204" pitchFamily="34" charset="-120"/>
                <a:ea typeface="微軟正黑體" panose="020B0604030504040204" pitchFamily="34" charset="-120"/>
              </a:rPr>
              <a:t>丁</a:t>
            </a:r>
            <a:r>
              <a:rPr lang="zh-TW" altLang="en-US" sz="2400" b="1" dirty="0">
                <a:solidFill>
                  <a:srgbClr val="0070C0"/>
                </a:solidFill>
                <a:latin typeface="微軟正黑體" panose="020B0604030504040204" pitchFamily="34" charset="-120"/>
                <a:ea typeface="微軟正黑體" panose="020B0604030504040204" pitchFamily="34" charset="-120"/>
              </a:rPr>
              <a:t>基原啡因治療禁忌</a:t>
            </a:r>
          </a:p>
          <a:p>
            <a:pPr marL="266700" indent="-266700">
              <a:lnSpc>
                <a:spcPct val="120000"/>
              </a:lnSpc>
              <a:spcBef>
                <a:spcPts val="6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顯示曾發生過敏和</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或嚴重副作用的患者，懷孕及哺乳者，嚴重呼吸或肝功能異常者。 </a:t>
            </a:r>
          </a:p>
        </p:txBody>
      </p:sp>
      <p:sp>
        <p:nvSpPr>
          <p:cNvPr id="4" name="Rectangle 3"/>
          <p:cNvSpPr txBox="1">
            <a:spLocks noChangeArrowheads="1"/>
          </p:cNvSpPr>
          <p:nvPr/>
        </p:nvSpPr>
        <p:spPr bwMode="auto">
          <a:xfrm>
            <a:off x="1424342" y="52893"/>
            <a:ext cx="6295313"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extLst>
      <p:ext uri="{BB962C8B-B14F-4D97-AF65-F5344CB8AC3E}">
        <p14:creationId xmlns:p14="http://schemas.microsoft.com/office/powerpoint/2010/main" val="39958463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fade">
                                      <p:cBhvr>
                                        <p:cTn id="12" dur="500"/>
                                        <p:tgtEl>
                                          <p:spTgt spid="54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a:xfrm>
            <a:off x="250825" y="1412776"/>
            <a:ext cx="8497888" cy="4824412"/>
          </a:xfrm>
        </p:spPr>
        <p:txBody>
          <a:bodyPr/>
          <a:lstStyle/>
          <a:p>
            <a:pPr>
              <a:lnSpc>
                <a:spcPct val="120000"/>
              </a:lnSpc>
              <a:spcBef>
                <a:spcPct val="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3.</a:t>
            </a:r>
            <a:r>
              <a:rPr lang="zh-TW" altLang="en-US" sz="2400" b="1" dirty="0" smtClean="0">
                <a:solidFill>
                  <a:srgbClr val="0070C0"/>
                </a:solidFill>
                <a:latin typeface="微軟正黑體" panose="020B0604030504040204" pitchFamily="34" charset="-120"/>
                <a:ea typeface="微軟正黑體" panose="020B0604030504040204" pitchFamily="34" charset="-120"/>
              </a:rPr>
              <a:t>丁</a:t>
            </a:r>
            <a:r>
              <a:rPr lang="zh-TW" altLang="en-US" sz="2400" b="1" dirty="0">
                <a:solidFill>
                  <a:srgbClr val="0070C0"/>
                </a:solidFill>
                <a:latin typeface="微軟正黑體" panose="020B0604030504040204" pitchFamily="34" charset="-120"/>
                <a:ea typeface="微軟正黑體" panose="020B0604030504040204" pitchFamily="34" charset="-120"/>
              </a:rPr>
              <a:t>基原啡因副作用</a:t>
            </a:r>
          </a:p>
          <a:p>
            <a:pPr>
              <a:lnSpc>
                <a:spcPct val="120000"/>
              </a:lnSpc>
              <a:spcBef>
                <a:spcPct val="0"/>
              </a:spcBef>
              <a:buFont typeface="Wingdings" pitchFamily="2" charset="2"/>
              <a:buNone/>
            </a:pPr>
            <a:r>
              <a:rPr lang="zh-TW" altLang="en-US" sz="2600" b="1" dirty="0" smtClean="0">
                <a:solidFill>
                  <a:srgbClr val="FF00FF"/>
                </a:solidFill>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丁基原啡因的副作用與其他鴉片類藥物的副作用類似，症狀如：便秘、睡眠障礙、倦怠、頭痛、噁心、性慾降低；丁基原啡因比較其他鴉片類藥物</a:t>
            </a:r>
            <a:r>
              <a:rPr lang="zh-TW" altLang="en-US" sz="2200" b="1" dirty="0">
                <a:solidFill>
                  <a:srgbClr val="CC3399"/>
                </a:solidFill>
                <a:latin typeface="微軟正黑體" panose="020B0604030504040204" pitchFamily="34" charset="-120"/>
                <a:ea typeface="微軟正黑體" panose="020B0604030504040204" pitchFamily="34" charset="-120"/>
              </a:rPr>
              <a:t>不會有鎮靜</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作用以及神經運動障礙，但是在治療的</a:t>
            </a:r>
            <a:r>
              <a:rPr lang="zh-TW" altLang="en-US" sz="2200" b="1" dirty="0">
                <a:solidFill>
                  <a:srgbClr val="CC3399"/>
                </a:solidFill>
                <a:latin typeface="微軟正黑體" panose="020B0604030504040204" pitchFamily="34" charset="-120"/>
                <a:ea typeface="微軟正黑體" panose="020B0604030504040204" pitchFamily="34" charset="-120"/>
              </a:rPr>
              <a:t>早期及增加藥量</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之後，都有可能產生對於開車及操作機器巨大影響。</a:t>
            </a:r>
          </a:p>
          <a:p>
            <a:pPr>
              <a:lnSpc>
                <a:spcPct val="120000"/>
              </a:lnSpc>
              <a:spcBef>
                <a:spcPct val="0"/>
              </a:spcBef>
              <a:buFont typeface="Wingdings" pitchFamily="2" charset="2"/>
              <a:buNone/>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患者</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可能在接受</a:t>
            </a:r>
            <a:r>
              <a:rPr lang="zh-TW" altLang="en-US" sz="2200" b="1" dirty="0">
                <a:solidFill>
                  <a:srgbClr val="CC3399"/>
                </a:solidFill>
                <a:latin typeface="微軟正黑體" panose="020B0604030504040204" pitchFamily="34" charset="-120"/>
                <a:ea typeface="微軟正黑體" panose="020B0604030504040204" pitchFamily="34" charset="-120"/>
              </a:rPr>
              <a:t>第一劑</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丁基原啡因後的</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小時內會加速發生鴉片類藥物的戒</a:t>
            </a:r>
            <a:r>
              <a:rPr lang="zh-TW" altLang="en-US" sz="2200" b="1" dirty="0">
                <a:solidFill>
                  <a:srgbClr val="CC3399"/>
                </a:solidFill>
                <a:latin typeface="微軟正黑體" panose="020B0604030504040204" pitchFamily="34" charset="-120"/>
                <a:ea typeface="微軟正黑體" panose="020B0604030504040204" pitchFamily="34" charset="-120"/>
              </a:rPr>
              <a:t>斷</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症狀，原因是丁基原啡因具有</a:t>
            </a:r>
            <a:r>
              <a:rPr lang="zh-TW" altLang="en-US" sz="2200" b="1" dirty="0">
                <a:solidFill>
                  <a:srgbClr val="CC3399"/>
                </a:solidFill>
                <a:latin typeface="微軟正黑體" panose="020B0604030504040204" pitchFamily="34" charset="-120"/>
                <a:ea typeface="微軟正黑體" panose="020B0604030504040204" pitchFamily="34" charset="-120"/>
              </a:rPr>
              <a:t>較高親和力及較低的內生活性</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，當丁基原啡因從鴉片類藥物受體取代全促動劑時， 它可能無法在短時間內產生足夠的促動劑療效而引發戒斷症狀，為避免引起加速戒斷症狀， 可以採用適當的劑量導入程序。</a:t>
            </a:r>
          </a:p>
        </p:txBody>
      </p:sp>
      <p:sp>
        <p:nvSpPr>
          <p:cNvPr id="4" name="Rectangle 3"/>
          <p:cNvSpPr txBox="1">
            <a:spLocks noChangeArrowheads="1"/>
          </p:cNvSpPr>
          <p:nvPr/>
        </p:nvSpPr>
        <p:spPr bwMode="auto">
          <a:xfrm>
            <a:off x="1424342" y="52893"/>
            <a:ext cx="6295313"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(6)</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fade">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fade">
                                      <p:cBhvr>
                                        <p:cTn id="1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4294967295"/>
          </p:nvPr>
        </p:nvSpPr>
        <p:spPr>
          <a:xfrm>
            <a:off x="250825" y="1700213"/>
            <a:ext cx="8497888" cy="4824412"/>
          </a:xfrm>
        </p:spPr>
        <p:txBody>
          <a:bodyPr/>
          <a:lstStyle/>
          <a:p>
            <a:pPr>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4.</a:t>
            </a:r>
            <a:r>
              <a:rPr lang="zh-TW" altLang="en-US" sz="2400" b="1" dirty="0" smtClean="0">
                <a:solidFill>
                  <a:srgbClr val="0070C0"/>
                </a:solidFill>
                <a:latin typeface="微軟正黑體" panose="020B0604030504040204" pitchFamily="34" charset="-120"/>
                <a:ea typeface="微軟正黑體" panose="020B0604030504040204" pitchFamily="34" charset="-120"/>
              </a:rPr>
              <a:t>丁</a:t>
            </a:r>
            <a:r>
              <a:rPr lang="zh-TW" altLang="en-US" sz="2400" b="1" dirty="0">
                <a:solidFill>
                  <a:srgbClr val="0070C0"/>
                </a:solidFill>
                <a:latin typeface="微軟正黑體" panose="020B0604030504040204" pitchFamily="34" charset="-120"/>
                <a:ea typeface="微軟正黑體" panose="020B0604030504040204" pitchFamily="34" charset="-120"/>
              </a:rPr>
              <a:t>基原啡因的毒性</a:t>
            </a:r>
          </a:p>
          <a:p>
            <a:pPr>
              <a:buFont typeface="Wingdings" pitchFamily="2" charset="2"/>
              <a:buNone/>
            </a:pPr>
            <a:r>
              <a:rPr lang="zh-TW" altLang="en-US" sz="2800" b="1" dirty="0" smtClean="0">
                <a:solidFill>
                  <a:srgbClr val="FF00FF"/>
                </a:solidFill>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高劑量的丁基原啡因 </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一天</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毫克以上</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其尖峰鴉片效應不會比低劑量</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或</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顯著地大；當</a:t>
            </a:r>
            <a:r>
              <a:rPr lang="zh-TW" altLang="en-US" sz="2400" b="1" dirty="0">
                <a:solidFill>
                  <a:srgbClr val="CC3399"/>
                </a:solidFill>
                <a:latin typeface="微軟正黑體" panose="020B0604030504040204" pitchFamily="34" charset="-120"/>
                <a:ea typeface="微軟正黑體" panose="020B0604030504040204" pitchFamily="34" charset="-120"/>
              </a:rPr>
              <a:t>併用鎮靜劑和酒精</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時，即使是</a:t>
            </a:r>
            <a:r>
              <a:rPr lang="zh-TW" altLang="en-US" sz="2800" b="1" dirty="0" smtClean="0">
                <a:solidFill>
                  <a:srgbClr val="0000FF"/>
                </a:solidFill>
              </a:rPr>
              <a:t>低劑量</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的丁基原啡因都會對患者造成</a:t>
            </a:r>
            <a:r>
              <a:rPr lang="zh-TW" altLang="en-US" sz="2800" b="1" dirty="0" smtClean="0">
                <a:solidFill>
                  <a:srgbClr val="0000FF"/>
                </a:solidFill>
              </a:rPr>
              <a:t>毒性</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rgbClr val="CC3399"/>
                </a:solidFill>
                <a:latin typeface="微軟正黑體" panose="020B0604030504040204" pitchFamily="34" charset="-120"/>
                <a:ea typeface="微軟正黑體" panose="020B0604030504040204" pitchFamily="34" charset="-120"/>
              </a:rPr>
              <a:t>丁基原啡因和苯二氮平類藥物併用是致死的主因。對使用過量丁基原啡因後急救的患者，那囉克松的療效可能相當有限。</a:t>
            </a:r>
          </a:p>
        </p:txBody>
      </p:sp>
      <p:sp>
        <p:nvSpPr>
          <p:cNvPr id="4" name="Rectangle 3"/>
          <p:cNvSpPr txBox="1">
            <a:spLocks noChangeArrowheads="1"/>
          </p:cNvSpPr>
          <p:nvPr/>
        </p:nvSpPr>
        <p:spPr bwMode="auto">
          <a:xfrm>
            <a:off x="1424342" y="52893"/>
            <a:ext cx="6295313"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(7)</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4294967295"/>
          </p:nvPr>
        </p:nvSpPr>
        <p:spPr>
          <a:xfrm>
            <a:off x="250825" y="1700213"/>
            <a:ext cx="8497888" cy="4824412"/>
          </a:xfrm>
        </p:spPr>
        <p:txBody>
          <a:bodyPr/>
          <a:lstStyle/>
          <a:p>
            <a:pPr>
              <a:lnSpc>
                <a:spcPct val="120000"/>
              </a:lnSpc>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5. </a:t>
            </a:r>
            <a:r>
              <a:rPr lang="zh-TW" altLang="en-US" sz="2400" b="1" dirty="0">
                <a:solidFill>
                  <a:srgbClr val="0070C0"/>
                </a:solidFill>
                <a:latin typeface="微軟正黑體" panose="020B0604030504040204" pitchFamily="34" charset="-120"/>
                <a:ea typeface="微軟正黑體" panose="020B0604030504040204" pitchFamily="34" charset="-120"/>
              </a:rPr>
              <a:t>丁基原啡因的戒斷症狀</a:t>
            </a:r>
          </a:p>
          <a:p>
            <a:pPr>
              <a:lnSpc>
                <a:spcPct val="120000"/>
              </a:lnSpc>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丁基原啡因局部鴉片類受體的特性，及脫離鴉片類受體之速度緩慢，因而導致戒斷症候群發生之延遲，戒斷程度輕於海洛因、嗎啡和美沙冬。患者通常於</a:t>
            </a:r>
            <a:r>
              <a:rPr lang="en-US" altLang="zh-TW" sz="2400" b="1" dirty="0">
                <a:solidFill>
                  <a:srgbClr val="CC3399"/>
                </a:solidFill>
                <a:latin typeface="微軟正黑體" panose="020B0604030504040204" pitchFamily="34" charset="-120"/>
                <a:ea typeface="微軟正黑體" panose="020B0604030504040204" pitchFamily="34" charset="-120"/>
              </a:rPr>
              <a:t>24</a:t>
            </a:r>
            <a:r>
              <a:rPr lang="zh-TW" altLang="en-US" sz="2400" b="1" dirty="0">
                <a:solidFill>
                  <a:srgbClr val="CC3399"/>
                </a:solidFill>
                <a:latin typeface="微軟正黑體" panose="020B0604030504040204" pitchFamily="34" charset="-120"/>
                <a:ea typeface="微軟正黑體" panose="020B0604030504040204" pitchFamily="34" charset="-120"/>
              </a:rPr>
              <a:t>～</a:t>
            </a:r>
            <a:r>
              <a:rPr lang="en-US" altLang="zh-TW" sz="2400" b="1" dirty="0">
                <a:solidFill>
                  <a:srgbClr val="CC3399"/>
                </a:solidFill>
                <a:latin typeface="微軟正黑體" panose="020B0604030504040204" pitchFamily="34" charset="-120"/>
                <a:ea typeface="微軟正黑體" panose="020B0604030504040204" pitchFamily="34" charset="-120"/>
              </a:rPr>
              <a:t>72</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小時之間會發生戒斷症狀，</a:t>
            </a:r>
            <a:r>
              <a:rPr lang="zh-TW" altLang="en-US" sz="2400" b="1" dirty="0">
                <a:solidFill>
                  <a:srgbClr val="CC3399"/>
                </a:solidFill>
                <a:latin typeface="微軟正黑體" panose="020B0604030504040204" pitchFamily="34" charset="-120"/>
                <a:ea typeface="微軟正黑體" panose="020B0604030504040204" pitchFamily="34" charset="-120"/>
              </a:rPr>
              <a:t>短期</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維持療程（數週至數個月）後，其戒斷症狀的高峰期會出現在停用後的第</a:t>
            </a:r>
            <a:r>
              <a:rPr lang="en-US" altLang="zh-TW" sz="2400" b="1" dirty="0">
                <a:solidFill>
                  <a:srgbClr val="CC3399"/>
                </a:solidFill>
                <a:latin typeface="微軟正黑體" panose="020B0604030504040204" pitchFamily="34" charset="-120"/>
                <a:ea typeface="微軟正黑體" panose="020B0604030504040204" pitchFamily="34" charset="-120"/>
              </a:rPr>
              <a:t>3</a:t>
            </a:r>
            <a:r>
              <a:rPr lang="zh-TW" altLang="en-US" sz="2400" b="1" dirty="0">
                <a:solidFill>
                  <a:srgbClr val="CC3399"/>
                </a:solidFill>
                <a:latin typeface="微軟正黑體" panose="020B0604030504040204" pitchFamily="34" charset="-120"/>
                <a:ea typeface="微軟正黑體" panose="020B0604030504040204" pitchFamily="34" charset="-120"/>
              </a:rPr>
              <a:t>～</a:t>
            </a:r>
            <a:r>
              <a:rPr lang="en-US" altLang="zh-TW" sz="2400" b="1" dirty="0">
                <a:solidFill>
                  <a:srgbClr val="CC3399"/>
                </a:solidFill>
                <a:latin typeface="微軟正黑體" panose="020B0604030504040204" pitchFamily="34" charset="-120"/>
                <a:ea typeface="微軟正黑體" panose="020B0604030504040204" pitchFamily="34" charset="-120"/>
              </a:rPr>
              <a:t>5</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天，如經</a:t>
            </a:r>
            <a:r>
              <a:rPr lang="zh-TW" altLang="en-US" sz="2400" b="1" dirty="0">
                <a:solidFill>
                  <a:srgbClr val="CC3399"/>
                </a:solidFill>
                <a:latin typeface="微軟正黑體" panose="020B0604030504040204" pitchFamily="34" charset="-120"/>
                <a:ea typeface="微軟正黑體" panose="020B0604030504040204" pitchFamily="34" charset="-120"/>
              </a:rPr>
              <a:t>長期</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治療後則是在停用後的第</a:t>
            </a:r>
            <a:r>
              <a:rPr lang="en-US" altLang="zh-TW" sz="2400" b="1" dirty="0">
                <a:solidFill>
                  <a:srgbClr val="CC3399"/>
                </a:solidFill>
                <a:latin typeface="微軟正黑體" panose="020B0604030504040204" pitchFamily="34" charset="-120"/>
                <a:ea typeface="微軟正黑體" panose="020B0604030504040204" pitchFamily="34" charset="-120"/>
              </a:rPr>
              <a:t>5</a:t>
            </a:r>
            <a:r>
              <a:rPr lang="zh-TW" altLang="en-US" sz="2400" b="1" dirty="0">
                <a:solidFill>
                  <a:srgbClr val="CC3399"/>
                </a:solidFill>
                <a:latin typeface="微軟正黑體" panose="020B0604030504040204" pitchFamily="34" charset="-120"/>
                <a:ea typeface="微軟正黑體" panose="020B0604030504040204" pitchFamily="34" charset="-120"/>
              </a:rPr>
              <a:t>～</a:t>
            </a:r>
            <a:r>
              <a:rPr lang="en-US" altLang="zh-TW" sz="2400" b="1" dirty="0">
                <a:solidFill>
                  <a:srgbClr val="CC3399"/>
                </a:solidFill>
                <a:latin typeface="微軟正黑體" panose="020B0604030504040204" pitchFamily="34" charset="-120"/>
                <a:ea typeface="微軟正黑體" panose="020B0604030504040204" pitchFamily="34" charset="-120"/>
              </a:rPr>
              <a:t>14</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天。</a:t>
            </a:r>
          </a:p>
        </p:txBody>
      </p:sp>
      <p:sp>
        <p:nvSpPr>
          <p:cNvPr id="4" name="Rectangle 3"/>
          <p:cNvSpPr txBox="1">
            <a:spLocks noChangeArrowheads="1"/>
          </p:cNvSpPr>
          <p:nvPr/>
        </p:nvSpPr>
        <p:spPr bwMode="auto">
          <a:xfrm>
            <a:off x="1424342" y="52893"/>
            <a:ext cx="6295313"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丁基原啡因的臨床藥理與毒理特性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(8)</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fade">
                                      <p:cBhvr>
                                        <p:cTn id="7" dur="5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fade">
                                      <p:cBhvr>
                                        <p:cTn id="12" dur="500"/>
                                        <p:tgtEl>
                                          <p:spTgt spid="573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body" idx="4294967295"/>
          </p:nvPr>
        </p:nvSpPr>
        <p:spPr>
          <a:xfrm>
            <a:off x="322584" y="1700213"/>
            <a:ext cx="8497888" cy="4824412"/>
          </a:xfrm>
        </p:spPr>
        <p:txBody>
          <a:bodyPr/>
          <a:lstStyle/>
          <a:p>
            <a:pPr>
              <a:lnSpc>
                <a:spcPct val="130000"/>
              </a:lnSpc>
              <a:buFont typeface="Wingdings" pitchFamily="2" charset="2"/>
              <a:buNone/>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醫師領有管制藥品使用執照且接受訓練與評估後，就能</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獲准以</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30000"/>
              </a:lnSpc>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管制</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藥品專用處方箋開</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立替代治療處</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方。為落實治療品質，</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治</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30000"/>
              </a:lnSpc>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療</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團隊宜每年接</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受替代治療訓</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練。</a:t>
            </a:r>
          </a:p>
        </p:txBody>
      </p:sp>
      <p:sp>
        <p:nvSpPr>
          <p:cNvPr id="58371" name="Rectangle 3"/>
          <p:cNvSpPr>
            <a:spLocks noGrp="1" noChangeArrowheads="1"/>
          </p:cNvSpPr>
          <p:nvPr>
            <p:ph type="title" idx="4294967295"/>
          </p:nvPr>
        </p:nvSpPr>
        <p:spPr>
          <a:xfrm>
            <a:off x="709402" y="-19114"/>
            <a:ext cx="7725192"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3</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獲准</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開立美沙</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冬以及丁基原啡因處方</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的準備</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工作</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extLst>
      <p:ext uri="{BB962C8B-B14F-4D97-AF65-F5344CB8AC3E}">
        <p14:creationId xmlns:p14="http://schemas.microsoft.com/office/powerpoint/2010/main" val="10443112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500"/>
                                        <p:tgtEl>
                                          <p:spTgt spid="58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500"/>
                                        <p:tgtEl>
                                          <p:spTgt spid="58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500"/>
                                        <p:tgtEl>
                                          <p:spTgt spid="583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9395" name="Rectangle 3"/>
          <p:cNvSpPr>
            <a:spLocks noGrp="1" noChangeArrowheads="1"/>
          </p:cNvSpPr>
          <p:nvPr>
            <p:ph type="title" idx="4294967295"/>
          </p:nvPr>
        </p:nvSpPr>
        <p:spPr>
          <a:xfrm>
            <a:off x="3806704" y="2335872"/>
            <a:ext cx="1620957" cy="1643527"/>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2800" kern="12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服藥</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程序</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body" idx="4294967295"/>
          </p:nvPr>
        </p:nvSpPr>
        <p:spPr>
          <a:xfrm>
            <a:off x="323850" y="1700213"/>
            <a:ext cx="8569325" cy="5005387"/>
          </a:xfrm>
        </p:spPr>
        <p:txBody>
          <a:bodyPr/>
          <a:lstStyle/>
          <a:p>
            <a:pPr marL="266700" indent="-266700">
              <a:spcBef>
                <a:spcPct val="150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建立患者身分</a:t>
            </a:r>
            <a:r>
              <a:rPr lang="en-US" altLang="zh-TW"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建立患者的身分資料 </a:t>
            </a:r>
          </a:p>
          <a:p>
            <a:pPr marL="266700" indent="-266700">
              <a:spcBef>
                <a:spcPct val="150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 </a:t>
            </a:r>
            <a:r>
              <a:rPr lang="zh-TW" altLang="en-US" sz="2400" b="1" dirty="0">
                <a:solidFill>
                  <a:srgbClr val="0070C0"/>
                </a:solidFill>
                <a:latin typeface="微軟正黑體" panose="020B0604030504040204" pitchFamily="34" charset="-120"/>
                <a:ea typeface="微軟正黑體" panose="020B0604030504040204" pitchFamily="34" charset="-120"/>
              </a:rPr>
              <a:t>評估患者</a:t>
            </a:r>
          </a:p>
          <a:p>
            <a:pPr marL="266700" indent="-266700">
              <a:spcBef>
                <a:spcPct val="15000"/>
              </a:spcBef>
              <a:buFont typeface="Wingdings" pitchFamily="2" charset="2"/>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a:t>
            </a:r>
            <a:r>
              <a:rPr lang="zh-TW" altLang="en-US" sz="2400" b="1" dirty="0" smtClean="0">
                <a:solidFill>
                  <a:srgbClr val="0070C0"/>
                </a:solidFill>
                <a:latin typeface="微軟正黑體" panose="020B0604030504040204" pitchFamily="34" charset="-120"/>
                <a:ea typeface="微軟正黑體" panose="020B0604030504040204" pitchFamily="34" charset="-120"/>
              </a:rPr>
              <a:t>目前</a:t>
            </a:r>
            <a:r>
              <a:rPr lang="zh-TW" altLang="en-US" sz="2400" b="1" dirty="0">
                <a:solidFill>
                  <a:srgbClr val="0070C0"/>
                </a:solidFill>
                <a:latin typeface="微軟正黑體" panose="020B0604030504040204" pitchFamily="34" charset="-120"/>
                <a:ea typeface="微軟正黑體" panose="020B0604030504040204" pitchFamily="34" charset="-120"/>
              </a:rPr>
              <a:t>的用藥程度</a:t>
            </a:r>
            <a:r>
              <a:rPr lang="en-US" altLang="zh-TW" sz="2400" b="1" dirty="0">
                <a:solidFill>
                  <a:srgbClr val="0070C0"/>
                </a:solidFill>
                <a:latin typeface="微軟正黑體" panose="020B0604030504040204" pitchFamily="34" charset="-120"/>
                <a:ea typeface="微軟正黑體" panose="020B0604030504040204" pitchFamily="34" charset="-120"/>
              </a:rPr>
              <a:t>: </a:t>
            </a:r>
          </a:p>
          <a:p>
            <a:pPr marL="266700" indent="-266700">
              <a:spcBef>
                <a:spcPct val="15000"/>
              </a:spcBef>
              <a:buFont typeface="Wingdings" pitchFamily="2" charset="2"/>
              <a:buNone/>
            </a:pPr>
            <a:r>
              <a:rPr lang="en-US" altLang="zh-TW" sz="2400" b="1" dirty="0">
                <a:solidFill>
                  <a:srgbClr val="FF00FF"/>
                </a:solidFill>
                <a:latin typeface="微軟正黑體" panose="020B0604030504040204" pitchFamily="34" charset="-120"/>
                <a:ea typeface="微軟正黑體" panose="020B0604030504040204" pitchFamily="34" charset="-120"/>
              </a:rPr>
              <a:t>	</a:t>
            </a:r>
            <a:r>
              <a:rPr lang="en-US" altLang="zh-TW" sz="2400" b="1" dirty="0" smtClean="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所有</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用藥名稱、用藥頻率、每日或每週使用劑量、第一次</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用</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spcBef>
                <a:spcPct val="15000"/>
              </a:spcBef>
              <a:buFont typeface="Wingdings" pitchFamily="2" charset="2"/>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藥</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至今的時間、最後一次用藥的日期與時間。</a:t>
            </a:r>
          </a:p>
          <a:p>
            <a:pPr marL="266700" indent="-266700">
              <a:spcBef>
                <a:spcPct val="15000"/>
              </a:spcBef>
              <a:buFont typeface="Wingdings" pitchFamily="2" charset="2"/>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2)</a:t>
            </a:r>
            <a:r>
              <a:rPr lang="zh-TW" altLang="en-US" sz="2400" b="1" dirty="0" smtClean="0">
                <a:solidFill>
                  <a:srgbClr val="0070C0"/>
                </a:solidFill>
                <a:latin typeface="微軟正黑體" panose="020B0604030504040204" pitchFamily="34" charset="-120"/>
                <a:ea typeface="微軟正黑體" panose="020B0604030504040204" pitchFamily="34" charset="-120"/>
              </a:rPr>
              <a:t>對</a:t>
            </a:r>
            <a:r>
              <a:rPr lang="zh-TW" altLang="en-US" sz="2400" b="1" dirty="0">
                <a:solidFill>
                  <a:srgbClr val="0070C0"/>
                </a:solidFill>
                <a:latin typeface="微軟正黑體" panose="020B0604030504040204" pitchFamily="34" charset="-120"/>
                <a:ea typeface="微軟正黑體" panose="020B0604030504040204" pitchFamily="34" charset="-120"/>
              </a:rPr>
              <a:t>鴉片類藥物的依賴性與成癮程度</a:t>
            </a:r>
          </a:p>
          <a:p>
            <a:pPr marL="266700" indent="-266700">
              <a:spcBef>
                <a:spcPct val="1500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患者</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病史的證據</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如戒斷描述和耐受性特徵</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。體檢尋找戒斷及長期用藥跡象。進行尿液藥物篩檢。陽性結果代表近期使用過鴉片類藥物。陰性反應且沒有客觀的戒斷特徵，則代表有較低度的依賴性。</a:t>
            </a:r>
          </a:p>
          <a:p>
            <a:pPr marL="266700" indent="-266700">
              <a:spcBef>
                <a:spcPct val="15000"/>
              </a:spcBef>
              <a:buFont typeface="Wingdings" pitchFamily="2" charset="2"/>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3)</a:t>
            </a:r>
            <a:r>
              <a:rPr lang="zh-TW" altLang="en-US" sz="2400" b="1" dirty="0" smtClean="0">
                <a:solidFill>
                  <a:srgbClr val="0070C0"/>
                </a:solidFill>
                <a:latin typeface="微軟正黑體" panose="020B0604030504040204" pitchFamily="34" charset="-120"/>
                <a:ea typeface="微軟正黑體" panose="020B0604030504040204" pitchFamily="34" charset="-120"/>
              </a:rPr>
              <a:t>用藥</a:t>
            </a:r>
            <a:r>
              <a:rPr lang="zh-TW" altLang="en-US" sz="2400" b="1" dirty="0">
                <a:solidFill>
                  <a:srgbClr val="0070C0"/>
                </a:solidFill>
                <a:latin typeface="微軟正黑體" panose="020B0604030504040204" pitchFamily="34" charset="-120"/>
                <a:ea typeface="微軟正黑體" panose="020B0604030504040204" pitchFamily="34" charset="-120"/>
              </a:rPr>
              <a:t>史：</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評估過去酒精、禁藥和處方藥物的歷史。</a:t>
            </a:r>
          </a:p>
        </p:txBody>
      </p:sp>
      <p:sp>
        <p:nvSpPr>
          <p:cNvPr id="59395" name="Rectangle 3"/>
          <p:cNvSpPr>
            <a:spLocks noGrp="1" noChangeArrowheads="1"/>
          </p:cNvSpPr>
          <p:nvPr>
            <p:ph type="title" idx="4294967295"/>
          </p:nvPr>
        </p:nvSpPr>
        <p:spPr>
          <a:xfrm>
            <a:off x="2795601" y="375163"/>
            <a:ext cx="3575017" cy="609398"/>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程序</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extLst>
      <p:ext uri="{BB962C8B-B14F-4D97-AF65-F5344CB8AC3E}">
        <p14:creationId xmlns:p14="http://schemas.microsoft.com/office/powerpoint/2010/main" val="2906517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fade">
                                      <p:cBhvr>
                                        <p:cTn id="7" dur="500"/>
                                        <p:tgtEl>
                                          <p:spTgt spid="5939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394">
                                            <p:txEl>
                                              <p:pRg st="1" end="1"/>
                                            </p:txEl>
                                          </p:spTgt>
                                        </p:tgtEl>
                                        <p:attrNameLst>
                                          <p:attrName>style.visibility</p:attrName>
                                        </p:attrNameLst>
                                      </p:cBhvr>
                                      <p:to>
                                        <p:strVal val="visible"/>
                                      </p:to>
                                    </p:set>
                                    <p:animEffect transition="in" filter="fade">
                                      <p:cBhvr>
                                        <p:cTn id="10" dur="500"/>
                                        <p:tgtEl>
                                          <p:spTgt spid="5939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394">
                                            <p:txEl>
                                              <p:pRg st="2" end="2"/>
                                            </p:txEl>
                                          </p:spTgt>
                                        </p:tgtEl>
                                        <p:attrNameLst>
                                          <p:attrName>style.visibility</p:attrName>
                                        </p:attrNameLst>
                                      </p:cBhvr>
                                      <p:to>
                                        <p:strVal val="visible"/>
                                      </p:to>
                                    </p:set>
                                    <p:animEffect transition="in" filter="fade">
                                      <p:cBhvr>
                                        <p:cTn id="13" dur="500"/>
                                        <p:tgtEl>
                                          <p:spTgt spid="5939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394">
                                            <p:txEl>
                                              <p:pRg st="3" end="3"/>
                                            </p:txEl>
                                          </p:spTgt>
                                        </p:tgtEl>
                                        <p:attrNameLst>
                                          <p:attrName>style.visibility</p:attrName>
                                        </p:attrNameLst>
                                      </p:cBhvr>
                                      <p:to>
                                        <p:strVal val="visible"/>
                                      </p:to>
                                    </p:set>
                                    <p:animEffect transition="in" filter="fade">
                                      <p:cBhvr>
                                        <p:cTn id="16" dur="500"/>
                                        <p:tgtEl>
                                          <p:spTgt spid="5939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394">
                                            <p:txEl>
                                              <p:pRg st="4" end="4"/>
                                            </p:txEl>
                                          </p:spTgt>
                                        </p:tgtEl>
                                        <p:attrNameLst>
                                          <p:attrName>style.visibility</p:attrName>
                                        </p:attrNameLst>
                                      </p:cBhvr>
                                      <p:to>
                                        <p:strVal val="visible"/>
                                      </p:to>
                                    </p:set>
                                    <p:animEffect transition="in" filter="fade">
                                      <p:cBhvr>
                                        <p:cTn id="19" dur="500"/>
                                        <p:tgtEl>
                                          <p:spTgt spid="5939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394">
                                            <p:txEl>
                                              <p:pRg st="5" end="5"/>
                                            </p:txEl>
                                          </p:spTgt>
                                        </p:tgtEl>
                                        <p:attrNameLst>
                                          <p:attrName>style.visibility</p:attrName>
                                        </p:attrNameLst>
                                      </p:cBhvr>
                                      <p:to>
                                        <p:strVal val="visible"/>
                                      </p:to>
                                    </p:set>
                                    <p:animEffect transition="in" filter="fade">
                                      <p:cBhvr>
                                        <p:cTn id="22" dur="500"/>
                                        <p:tgtEl>
                                          <p:spTgt spid="5939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394">
                                            <p:txEl>
                                              <p:pRg st="6" end="6"/>
                                            </p:txEl>
                                          </p:spTgt>
                                        </p:tgtEl>
                                        <p:attrNameLst>
                                          <p:attrName>style.visibility</p:attrName>
                                        </p:attrNameLst>
                                      </p:cBhvr>
                                      <p:to>
                                        <p:strVal val="visible"/>
                                      </p:to>
                                    </p:set>
                                    <p:animEffect transition="in" filter="fade">
                                      <p:cBhvr>
                                        <p:cTn id="25" dur="500"/>
                                        <p:tgtEl>
                                          <p:spTgt spid="5939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394">
                                            <p:txEl>
                                              <p:pRg st="7" end="7"/>
                                            </p:txEl>
                                          </p:spTgt>
                                        </p:tgtEl>
                                        <p:attrNameLst>
                                          <p:attrName>style.visibility</p:attrName>
                                        </p:attrNameLst>
                                      </p:cBhvr>
                                      <p:to>
                                        <p:strVal val="visible"/>
                                      </p:to>
                                    </p:set>
                                    <p:animEffect transition="in" filter="fade">
                                      <p:cBhvr>
                                        <p:cTn id="28" dur="500"/>
                                        <p:tgtEl>
                                          <p:spTgt spid="593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323850" y="1557338"/>
            <a:ext cx="8569325" cy="5148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4)</a:t>
            </a:r>
            <a:r>
              <a:rPr lang="zh-TW" altLang="en-US" sz="2400" b="1" dirty="0" smtClean="0">
                <a:solidFill>
                  <a:srgbClr val="0070C0"/>
                </a:solidFill>
                <a:latin typeface="微軟正黑體" panose="020B0604030504040204" pitchFamily="34" charset="-120"/>
                <a:ea typeface="微軟正黑體" panose="020B0604030504040204" pitchFamily="34" charset="-120"/>
              </a:rPr>
              <a:t>過去</a:t>
            </a:r>
            <a:r>
              <a:rPr lang="zh-TW" altLang="en-US" sz="2400" b="1" dirty="0">
                <a:solidFill>
                  <a:srgbClr val="0070C0"/>
                </a:solidFill>
                <a:latin typeface="微軟正黑體" panose="020B0604030504040204" pitchFamily="34" charset="-120"/>
                <a:ea typeface="微軟正黑體" panose="020B0604030504040204" pitchFamily="34" charset="-120"/>
              </a:rPr>
              <a:t>是否接受過物質使用治療</a:t>
            </a:r>
          </a:p>
          <a:p>
            <a:pPr marL="266700" indent="-266700">
              <a:lnSpc>
                <a:spcPct val="120000"/>
              </a:lnSpc>
              <a:spcBef>
                <a:spcPct val="150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詢問過去治療類別</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解毒、美沙冬或丁基原啡因、無須監督的戒斷治療</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，以及治療失敗及復犯的原因；嘗試接受美沙冬或丁基原啡因計畫的次數；治療時間長度；從治療中獲得的益處；最高劑量；結束治療及其理由。</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5)</a:t>
            </a:r>
            <a:r>
              <a:rPr lang="zh-TW" altLang="en-US" sz="2400" b="1" dirty="0" smtClean="0">
                <a:solidFill>
                  <a:srgbClr val="0070C0"/>
                </a:solidFill>
                <a:latin typeface="微軟正黑體" panose="020B0604030504040204" pitchFamily="34" charset="-120"/>
                <a:ea typeface="微軟正黑體" panose="020B0604030504040204" pitchFamily="34" charset="-120"/>
              </a:rPr>
              <a:t>精神</a:t>
            </a:r>
            <a:r>
              <a:rPr lang="zh-TW" altLang="en-US" sz="2400" b="1" dirty="0">
                <a:solidFill>
                  <a:srgbClr val="0070C0"/>
                </a:solidFill>
                <a:latin typeface="微軟正黑體" panose="020B0604030504040204" pitchFamily="34" charset="-120"/>
                <a:ea typeface="微軟正黑體" panose="020B0604030504040204" pitchFamily="34" charset="-120"/>
              </a:rPr>
              <a:t>與醫療上的其他併發疾病</a:t>
            </a:r>
          </a:p>
          <a:p>
            <a:pPr marL="266700" indent="-266700">
              <a:lnSpc>
                <a:spcPct val="120000"/>
              </a:lnSpc>
              <a:spcBef>
                <a:spcPct val="150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藥物或濫用多種藥物，可能促成引發心理疾病或導致其惡化的情境。物質濫用是</a:t>
            </a:r>
            <a:r>
              <a:rPr lang="zh-TW" altLang="en-US" sz="2400" b="1" dirty="0">
                <a:solidFill>
                  <a:srgbClr val="0070C0"/>
                </a:solidFill>
                <a:latin typeface="微軟正黑體" panose="020B0604030504040204" pitchFamily="34" charset="-120"/>
                <a:ea typeface="微軟正黑體" panose="020B0604030504040204" pitchFamily="34" charset="-120"/>
              </a:rPr>
              <a:t>自殺風險</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因素。</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6)</a:t>
            </a:r>
            <a:r>
              <a:rPr lang="zh-TW" altLang="en-US" sz="2400" b="1" dirty="0" smtClean="0">
                <a:solidFill>
                  <a:srgbClr val="0070C0"/>
                </a:solidFill>
                <a:latin typeface="微軟正黑體" panose="020B0604030504040204" pitchFamily="34" charset="-120"/>
                <a:ea typeface="微軟正黑體" panose="020B0604030504040204" pitchFamily="34" charset="-120"/>
              </a:rPr>
              <a:t>社會關係</a:t>
            </a:r>
            <a:r>
              <a:rPr lang="zh-TW" altLang="en-US" sz="2400" b="1" dirty="0">
                <a:solidFill>
                  <a:srgbClr val="0070C0"/>
                </a:solidFill>
                <a:latin typeface="微軟正黑體" panose="020B0604030504040204" pitchFamily="34" charset="-120"/>
                <a:ea typeface="微軟正黑體" panose="020B0604030504040204" pitchFamily="34" charset="-120"/>
              </a:rPr>
              <a:t>與個人史</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7)</a:t>
            </a:r>
            <a:r>
              <a:rPr lang="zh-TW" altLang="en-US" sz="2400" b="1" dirty="0" smtClean="0">
                <a:solidFill>
                  <a:srgbClr val="0070C0"/>
                </a:solidFill>
                <a:latin typeface="微軟正黑體" panose="020B0604030504040204" pitchFamily="34" charset="-120"/>
                <a:ea typeface="微軟正黑體" panose="020B0604030504040204" pitchFamily="34" charset="-120"/>
              </a:rPr>
              <a:t>過去</a:t>
            </a:r>
            <a:r>
              <a:rPr lang="zh-TW" altLang="en-US" sz="2400" b="1" dirty="0">
                <a:solidFill>
                  <a:srgbClr val="0070C0"/>
                </a:solidFill>
                <a:latin typeface="微軟正黑體" panose="020B0604030504040204" pitchFamily="34" charset="-120"/>
                <a:ea typeface="微軟正黑體" panose="020B0604030504040204" pitchFamily="34" charset="-120"/>
              </a:rPr>
              <a:t>與目前的法律問題</a:t>
            </a:r>
          </a:p>
        </p:txBody>
      </p:sp>
      <p:sp>
        <p:nvSpPr>
          <p:cNvPr id="6" name="Rectangle 3"/>
          <p:cNvSpPr txBox="1">
            <a:spLocks noChangeArrowheads="1"/>
          </p:cNvSpPr>
          <p:nvPr/>
        </p:nvSpPr>
        <p:spPr bwMode="auto">
          <a:xfrm>
            <a:off x="2795600" y="375163"/>
            <a:ext cx="3575018"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節：服藥程序</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(2)</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fade">
                                      <p:cBhvr>
                                        <p:cTn id="7" dur="500"/>
                                        <p:tgtEl>
                                          <p:spTgt spid="60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8">
                                            <p:txEl>
                                              <p:pRg st="1" end="1"/>
                                            </p:txEl>
                                          </p:spTgt>
                                        </p:tgtEl>
                                        <p:attrNameLst>
                                          <p:attrName>style.visibility</p:attrName>
                                        </p:attrNameLst>
                                      </p:cBhvr>
                                      <p:to>
                                        <p:strVal val="visible"/>
                                      </p:to>
                                    </p:set>
                                    <p:animEffect transition="in" filter="fade">
                                      <p:cBhvr>
                                        <p:cTn id="12" dur="500"/>
                                        <p:tgtEl>
                                          <p:spTgt spid="60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8">
                                            <p:txEl>
                                              <p:pRg st="2" end="2"/>
                                            </p:txEl>
                                          </p:spTgt>
                                        </p:tgtEl>
                                        <p:attrNameLst>
                                          <p:attrName>style.visibility</p:attrName>
                                        </p:attrNameLst>
                                      </p:cBhvr>
                                      <p:to>
                                        <p:strVal val="visible"/>
                                      </p:to>
                                    </p:set>
                                    <p:animEffect transition="in" filter="fade">
                                      <p:cBhvr>
                                        <p:cTn id="17" dur="500"/>
                                        <p:tgtEl>
                                          <p:spTgt spid="604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8">
                                            <p:txEl>
                                              <p:pRg st="3" end="3"/>
                                            </p:txEl>
                                          </p:spTgt>
                                        </p:tgtEl>
                                        <p:attrNameLst>
                                          <p:attrName>style.visibility</p:attrName>
                                        </p:attrNameLst>
                                      </p:cBhvr>
                                      <p:to>
                                        <p:strVal val="visible"/>
                                      </p:to>
                                    </p:set>
                                    <p:animEffect transition="in" filter="fade">
                                      <p:cBhvr>
                                        <p:cTn id="22" dur="500"/>
                                        <p:tgtEl>
                                          <p:spTgt spid="604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8">
                                            <p:txEl>
                                              <p:pRg st="4" end="4"/>
                                            </p:txEl>
                                          </p:spTgt>
                                        </p:tgtEl>
                                        <p:attrNameLst>
                                          <p:attrName>style.visibility</p:attrName>
                                        </p:attrNameLst>
                                      </p:cBhvr>
                                      <p:to>
                                        <p:strVal val="visible"/>
                                      </p:to>
                                    </p:set>
                                    <p:animEffect transition="in" filter="fade">
                                      <p:cBhvr>
                                        <p:cTn id="27" dur="500"/>
                                        <p:tgtEl>
                                          <p:spTgt spid="604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8">
                                            <p:txEl>
                                              <p:pRg st="5" end="5"/>
                                            </p:txEl>
                                          </p:spTgt>
                                        </p:tgtEl>
                                        <p:attrNameLst>
                                          <p:attrName>style.visibility</p:attrName>
                                        </p:attrNameLst>
                                      </p:cBhvr>
                                      <p:to>
                                        <p:strVal val="visible"/>
                                      </p:to>
                                    </p:set>
                                    <p:animEffect transition="in" filter="fade">
                                      <p:cBhvr>
                                        <p:cTn id="32" dur="500"/>
                                        <p:tgtEl>
                                          <p:spTgt spid="604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410" name="標題 1"/>
          <p:cNvSpPr>
            <a:spLocks noGrp="1"/>
          </p:cNvSpPr>
          <p:nvPr>
            <p:ph type="title" idx="4294967295"/>
          </p:nvPr>
        </p:nvSpPr>
        <p:spPr>
          <a:xfrm>
            <a:off x="299931" y="180946"/>
            <a:ext cx="8526373" cy="1052596"/>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鴉片類物質成癮藥物</a:t>
            </a:r>
            <a:r>
              <a:rPr lang="zh-TW" altLang="en-US"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治療</a:t>
            </a:r>
            <a:r>
              <a:rPr lang="en-US" altLang="zh-TW" sz="3200" kern="1200" spc="3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3200" kern="1200" spc="3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2000" kern="1200" spc="300" dirty="0">
                <a:solidFill>
                  <a:srgbClr val="955901"/>
                </a:solidFill>
                <a:latin typeface="華康粗圓體(P)" panose="020F0700000000000000" pitchFamily="34" charset="-120"/>
                <a:ea typeface="華康粗圓體(P)" panose="020F0700000000000000" pitchFamily="34" charset="-120"/>
                <a:cs typeface="+mn-cs"/>
              </a:rPr>
              <a:t>Medication-Assisted Treatment for Opioid Addiction</a:t>
            </a:r>
            <a:endParaRPr lang="zh-TW" altLang="en-US" sz="2000" kern="1200" spc="300" dirty="0">
              <a:solidFill>
                <a:srgbClr val="955901"/>
              </a:solidFill>
              <a:latin typeface="華康粗圓體(P)" panose="020F0700000000000000" pitchFamily="34" charset="-120"/>
              <a:ea typeface="華康粗圓體(P)" panose="020F0700000000000000" pitchFamily="34" charset="-120"/>
              <a:cs typeface="+mn-cs"/>
            </a:endParaRPr>
          </a:p>
        </p:txBody>
      </p:sp>
      <p:sp>
        <p:nvSpPr>
          <p:cNvPr id="17411" name="內容版面配置區 4"/>
          <p:cNvSpPr>
            <a:spLocks noGrp="1"/>
          </p:cNvSpPr>
          <p:nvPr>
            <p:ph idx="4294967295"/>
          </p:nvPr>
        </p:nvSpPr>
        <p:spPr>
          <a:xfrm>
            <a:off x="395288" y="2276475"/>
            <a:ext cx="8424862" cy="4032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The FDA has approved three medications for use in the treatment of opioid dependence: </a:t>
            </a:r>
          </a:p>
          <a:p>
            <a:pPr>
              <a:lnSpc>
                <a:spcPct val="120000"/>
              </a:lnSpc>
              <a:spcBef>
                <a:spcPct val="5000"/>
              </a:spcBef>
              <a:buClr>
                <a:srgbClr val="CC0099"/>
              </a:buClr>
              <a:buChar char="l"/>
            </a:pPr>
            <a:r>
              <a:rPr lang="en-US" altLang="zh-TW" sz="2400" b="1" kern="1200" dirty="0">
                <a:solidFill>
                  <a:srgbClr val="CC3399"/>
                </a:solidFill>
                <a:latin typeface="微軟正黑體" panose="020B0604030504040204" pitchFamily="34" charset="-120"/>
                <a:ea typeface="微軟正黑體" panose="020B0604030504040204" pitchFamily="34" charset="-120"/>
              </a:rPr>
              <a:t>methadone, </a:t>
            </a:r>
          </a:p>
          <a:p>
            <a:pPr>
              <a:lnSpc>
                <a:spcPct val="120000"/>
              </a:lnSpc>
              <a:spcBef>
                <a:spcPct val="5000"/>
              </a:spcBef>
              <a:buClr>
                <a:srgbClr val="CC0099"/>
              </a:buClr>
              <a:buChar char="l"/>
            </a:pPr>
            <a:r>
              <a:rPr lang="en-US" altLang="zh-TW" sz="2400" b="1" kern="1200" dirty="0">
                <a:solidFill>
                  <a:srgbClr val="CC3399"/>
                </a:solidFill>
                <a:latin typeface="微軟正黑體" panose="020B0604030504040204" pitchFamily="34" charset="-120"/>
                <a:ea typeface="微軟正黑體" panose="020B0604030504040204" pitchFamily="34" charset="-120"/>
              </a:rPr>
              <a:t>naltrexone, </a:t>
            </a:r>
          </a:p>
          <a:p>
            <a:pPr>
              <a:lnSpc>
                <a:spcPct val="120000"/>
              </a:lnSpc>
              <a:spcBef>
                <a:spcPct val="5000"/>
              </a:spcBef>
              <a:buClr>
                <a:srgbClr val="CC0099"/>
              </a:buClr>
              <a:buChar char="l"/>
            </a:pPr>
            <a:r>
              <a:rPr lang="en-US" altLang="zh-TW" sz="2400" b="1" kern="1200" dirty="0">
                <a:solidFill>
                  <a:srgbClr val="CC3399"/>
                </a:solidFill>
                <a:latin typeface="微軟正黑體" panose="020B0604030504040204" pitchFamily="34" charset="-120"/>
                <a:ea typeface="微軟正黑體" panose="020B0604030504040204" pitchFamily="34" charset="-120"/>
              </a:rPr>
              <a:t>buprenorphine.</a:t>
            </a:r>
            <a:endParaRPr lang="zh-TW" altLang="en-US" sz="2400" b="1" kern="1200" dirty="0">
              <a:solidFill>
                <a:srgbClr val="CC3399"/>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323850" y="1700213"/>
            <a:ext cx="8569325" cy="5005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ct val="150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(8)</a:t>
            </a:r>
            <a:r>
              <a:rPr lang="zh-TW" altLang="en-US" sz="2400" b="1" dirty="0" smtClean="0">
                <a:solidFill>
                  <a:srgbClr val="0070C0"/>
                </a:solidFill>
                <a:latin typeface="微軟正黑體" panose="020B0604030504040204" pitchFamily="34" charset="-120"/>
                <a:ea typeface="微軟正黑體" panose="020B0604030504040204" pitchFamily="34" charset="-120"/>
              </a:rPr>
              <a:t>身心</a:t>
            </a:r>
            <a:r>
              <a:rPr lang="zh-TW" altLang="en-US" sz="2400" b="1" dirty="0">
                <a:solidFill>
                  <a:srgbClr val="0070C0"/>
                </a:solidFill>
                <a:latin typeface="微軟正黑體" panose="020B0604030504040204" pitchFamily="34" charset="-120"/>
                <a:ea typeface="微軟正黑體" panose="020B0604030504040204" pitchFamily="34" charset="-120"/>
              </a:rPr>
              <a:t>狀態</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9)</a:t>
            </a:r>
            <a:r>
              <a:rPr lang="zh-TW" altLang="en-US" sz="2400" b="1" dirty="0" smtClean="0">
                <a:solidFill>
                  <a:srgbClr val="0070C0"/>
                </a:solidFill>
                <a:latin typeface="微軟正黑體" panose="020B0604030504040204" pitchFamily="34" charset="-120"/>
                <a:ea typeface="微軟正黑體" panose="020B0604030504040204" pitchFamily="34" charset="-120"/>
              </a:rPr>
              <a:t>風險</a:t>
            </a:r>
            <a:r>
              <a:rPr lang="zh-TW" altLang="en-US" sz="2400" b="1" dirty="0">
                <a:solidFill>
                  <a:srgbClr val="0070C0"/>
                </a:solidFill>
                <a:latin typeface="微軟正黑體" panose="020B0604030504040204" pitchFamily="34" charset="-120"/>
                <a:ea typeface="微軟正黑體" panose="020B0604030504040204" pitchFamily="34" charset="-120"/>
              </a:rPr>
              <a:t>行為：</a:t>
            </a:r>
          </a:p>
          <a:p>
            <a:pPr marL="266700" indent="-266700">
              <a:lnSpc>
                <a:spcPct val="120000"/>
              </a:lnSpc>
              <a:spcBef>
                <a:spcPct val="150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是否有</a:t>
            </a:r>
            <a:r>
              <a:rPr lang="zh-TW" altLang="en-US" sz="2400" b="1" dirty="0">
                <a:solidFill>
                  <a:srgbClr val="CC3399"/>
                </a:solidFill>
                <a:latin typeface="微軟正黑體" panose="020B0604030504040204" pitchFamily="34" charset="-120"/>
                <a:ea typeface="微軟正黑體" panose="020B0604030504040204" pitchFamily="34" charset="-120"/>
              </a:rPr>
              <a:t>血液體液傳染病</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感染愛滋病毒、</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B</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型</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/C</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型肝炎</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的注射行為</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重覆使用或共用針頭</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10)</a:t>
            </a:r>
            <a:r>
              <a:rPr lang="zh-TW" altLang="en-US" sz="2400" b="1" dirty="0" smtClean="0">
                <a:solidFill>
                  <a:srgbClr val="0070C0"/>
                </a:solidFill>
                <a:latin typeface="微軟正黑體" panose="020B0604030504040204" pitchFamily="34" charset="-120"/>
                <a:ea typeface="微軟正黑體" panose="020B0604030504040204" pitchFamily="34" charset="-120"/>
              </a:rPr>
              <a:t>美</a:t>
            </a:r>
            <a:r>
              <a:rPr lang="zh-TW" altLang="en-US" sz="2400" b="1" dirty="0">
                <a:solidFill>
                  <a:srgbClr val="0070C0"/>
                </a:solidFill>
                <a:latin typeface="微軟正黑體" panose="020B0604030504040204" pitchFamily="34" charset="-120"/>
                <a:ea typeface="微軟正黑體" panose="020B0604030504040204" pitchFamily="34" charset="-120"/>
              </a:rPr>
              <a:t>沙冬中毒風險</a:t>
            </a:r>
          </a:p>
          <a:p>
            <a:pPr marL="266700" indent="-266700">
              <a:lnSpc>
                <a:spcPct val="120000"/>
              </a:lnSpc>
              <a:spcBef>
                <a:spcPct val="150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高風險的情形包含其</a:t>
            </a:r>
            <a:r>
              <a:rPr lang="zh-TW" altLang="en-US" sz="2400" b="1" dirty="0">
                <a:solidFill>
                  <a:srgbClr val="CC3399"/>
                </a:solidFill>
                <a:latin typeface="微軟正黑體" panose="020B0604030504040204" pitchFamily="34" charset="-120"/>
                <a:ea typeface="微軟正黑體" panose="020B0604030504040204" pitchFamily="34" charset="-120"/>
              </a:rPr>
              <a:t>醫療史與用藥史不明</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，有濫用多種藥物及成癮，依賴性不明，有服用過量美沙冬或丁基原啡因或其他藥物的風險，有臨床意義的呼吸道疾病，有臨床意義的肝病，使用抑制</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CYP3A4</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酵素的藥物。</a:t>
            </a:r>
          </a:p>
        </p:txBody>
      </p:sp>
      <p:sp>
        <p:nvSpPr>
          <p:cNvPr id="4" name="Rectangle 3"/>
          <p:cNvSpPr txBox="1">
            <a:spLocks noChangeArrowheads="1"/>
          </p:cNvSpPr>
          <p:nvPr/>
        </p:nvSpPr>
        <p:spPr bwMode="auto">
          <a:xfrm>
            <a:off x="2795601" y="396867"/>
            <a:ext cx="3575018" cy="565989"/>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節：服藥程序</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(3)</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fade">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fade">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fade">
                                      <p:cBhvr>
                                        <p:cTn id="22" dur="5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fade">
                                      <p:cBhvr>
                                        <p:cTn id="27" dur="500"/>
                                        <p:tgtEl>
                                          <p:spTgt spid="61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body" idx="4294967295"/>
          </p:nvPr>
        </p:nvSpPr>
        <p:spPr>
          <a:xfrm>
            <a:off x="323850" y="1700213"/>
            <a:ext cx="8569325" cy="5005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ct val="150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(11) </a:t>
            </a:r>
            <a:r>
              <a:rPr lang="zh-TW" altLang="en-US" sz="2400" b="1" dirty="0" smtClean="0">
                <a:solidFill>
                  <a:srgbClr val="0070C0"/>
                </a:solidFill>
                <a:latin typeface="微軟正黑體" panose="020B0604030504040204" pitchFamily="34" charset="-120"/>
                <a:ea typeface="微軟正黑體" panose="020B0604030504040204" pitchFamily="34" charset="-120"/>
              </a:rPr>
              <a:t>調查</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11-1)</a:t>
            </a:r>
            <a:r>
              <a:rPr lang="zh-TW" altLang="en-US" sz="2400" b="1" dirty="0" smtClean="0">
                <a:solidFill>
                  <a:srgbClr val="0070C0"/>
                </a:solidFill>
                <a:latin typeface="微軟正黑體" panose="020B0604030504040204" pitchFamily="34" charset="-120"/>
                <a:ea typeface="微軟正黑體" panose="020B0604030504040204" pitchFamily="34" charset="-120"/>
              </a:rPr>
              <a:t> 藥物篩檢：</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15000"/>
              </a:spcBef>
              <a:buNone/>
            </a:pPr>
            <a:r>
              <a:rPr lang="en-US" altLang="zh-TW"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建議使用尿液分析來篩檢鴉片類藥物、安非他命等興奮類藥物等。尿液分析能提供海洛因成癮額外證據。藥物篩檢應持續進行，建議於維持期每</a:t>
            </a:r>
            <a:r>
              <a:rPr lang="en-US" altLang="zh-TW" sz="2400" b="1" dirty="0">
                <a:solidFill>
                  <a:srgbClr val="0070C0"/>
                </a:solidFill>
                <a:latin typeface="微軟正黑體" panose="020B0604030504040204" pitchFamily="34" charset="-120"/>
                <a:ea typeface="微軟正黑體" panose="020B0604030504040204" pitchFamily="34" charset="-120"/>
              </a:rPr>
              <a:t>1-2</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個月檢測一次。</a:t>
            </a:r>
          </a:p>
          <a:p>
            <a:pPr marL="266700" indent="-266700">
              <a:lnSpc>
                <a:spcPct val="120000"/>
              </a:lnSpc>
              <a:spcBef>
                <a:spcPct val="150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藥物篩檢可以由各種（尿液、血液、唾液、汗液、毛髮）身體體液進行，台灣目前商業化之檢驗為尿液檢驗；</a:t>
            </a:r>
            <a:r>
              <a:rPr lang="zh-TW" altLang="en-US" sz="2400" b="1" dirty="0">
                <a:solidFill>
                  <a:srgbClr val="0070C0"/>
                </a:solidFill>
                <a:latin typeface="微軟正黑體" panose="020B0604030504040204" pitchFamily="34" charset="-120"/>
                <a:ea typeface="微軟正黑體" panose="020B0604030504040204" pitchFamily="34" charset="-120"/>
              </a:rPr>
              <a:t>海洛因、美沙冬及丁基原啡因之代謝物在藥物篩檢中並不會互相干擾</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4" name="Rectangle 3"/>
          <p:cNvSpPr txBox="1">
            <a:spLocks noChangeArrowheads="1"/>
          </p:cNvSpPr>
          <p:nvPr/>
        </p:nvSpPr>
        <p:spPr bwMode="auto">
          <a:xfrm>
            <a:off x="2795601" y="396867"/>
            <a:ext cx="3575018" cy="565989"/>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節：服藥程序</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(4)</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fade">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fade">
                                      <p:cBhvr>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6">
                                            <p:txEl>
                                              <p:pRg st="2" end="2"/>
                                            </p:txEl>
                                          </p:spTgt>
                                        </p:tgtEl>
                                        <p:attrNameLst>
                                          <p:attrName>style.visibility</p:attrName>
                                        </p:attrNameLst>
                                      </p:cBhvr>
                                      <p:to>
                                        <p:strVal val="visible"/>
                                      </p:to>
                                    </p:set>
                                    <p:animEffect transition="in" filter="fade">
                                      <p:cBhvr>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animEffect transition="in" filter="fade">
                                      <p:cBhvr>
                                        <p:cTn id="22" dur="500"/>
                                        <p:tgtEl>
                                          <p:spTgt spid="624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323850" y="1700213"/>
            <a:ext cx="8569325" cy="5005387"/>
          </a:xfrm>
        </p:spPr>
        <p:txBody>
          <a:bodyPr/>
          <a:lstStyle/>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(11) </a:t>
            </a:r>
            <a:r>
              <a:rPr lang="zh-TW" altLang="en-US" sz="2400" b="1" dirty="0">
                <a:solidFill>
                  <a:srgbClr val="0070C0"/>
                </a:solidFill>
                <a:latin typeface="微軟正黑體" panose="020B0604030504040204" pitchFamily="34" charset="-120"/>
                <a:ea typeface="微軟正黑體" panose="020B0604030504040204" pitchFamily="34" charset="-120"/>
              </a:rPr>
              <a:t>調查</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11-2) </a:t>
            </a:r>
            <a:r>
              <a:rPr lang="zh-TW" altLang="en-US" sz="2400" b="1" dirty="0" smtClean="0">
                <a:solidFill>
                  <a:srgbClr val="0070C0"/>
                </a:solidFill>
                <a:latin typeface="微軟正黑體" panose="020B0604030504040204" pitchFamily="34" charset="-120"/>
                <a:ea typeface="微軟正黑體" panose="020B0604030504040204" pitchFamily="34" charset="-120"/>
              </a:rPr>
              <a:t>藥物</a:t>
            </a:r>
            <a:r>
              <a:rPr lang="zh-TW" altLang="en-US" sz="2400" b="1" dirty="0">
                <a:solidFill>
                  <a:srgbClr val="0070C0"/>
                </a:solidFill>
                <a:latin typeface="微軟正黑體" panose="020B0604030504040204" pitchFamily="34" charset="-120"/>
                <a:ea typeface="微軟正黑體" panose="020B0604030504040204" pitchFamily="34" charset="-120"/>
              </a:rPr>
              <a:t>篩檢</a:t>
            </a:r>
            <a:r>
              <a:rPr lang="en-US" altLang="zh-TW" sz="2400" b="1" dirty="0">
                <a:solidFill>
                  <a:srgbClr val="0070C0"/>
                </a:solidFill>
                <a:latin typeface="微軟正黑體" panose="020B0604030504040204" pitchFamily="34" charset="-120"/>
                <a:ea typeface="微軟正黑體" panose="020B0604030504040204" pitchFamily="34" charset="-120"/>
              </a:rPr>
              <a:t>:</a:t>
            </a:r>
          </a:p>
          <a:p>
            <a:pPr marL="266700" indent="-266700">
              <a:lnSpc>
                <a:spcPct val="120000"/>
              </a:lnSpc>
              <a:spcBef>
                <a:spcPct val="0"/>
              </a:spcBef>
              <a:buNone/>
            </a:pPr>
            <a:r>
              <a:rPr lang="en-US" altLang="zh-TW"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檢體之採檢最好可以不定期採檢，最好在</a:t>
            </a:r>
            <a:r>
              <a:rPr lang="zh-TW" altLang="en-US" sz="2400" b="1" dirty="0">
                <a:solidFill>
                  <a:srgbClr val="CC3399"/>
                </a:solidFill>
                <a:latin typeface="微軟正黑體" panose="020B0604030504040204" pitchFamily="34" charset="-120"/>
                <a:ea typeface="微軟正黑體" panose="020B0604030504040204" pitchFamily="34" charset="-120"/>
              </a:rPr>
              <a:t>尊重及隱私</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的氣氛下進行。</a:t>
            </a:r>
          </a:p>
          <a:p>
            <a:pPr marL="266700" indent="-266700">
              <a:lnSpc>
                <a:spcPct val="120000"/>
              </a:lnSpc>
              <a:spcBef>
                <a:spcPct val="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尿液檢驗只有參考價值因為：未</a:t>
            </a:r>
            <a:r>
              <a:rPr lang="zh-TW" altLang="en-US" sz="2400" b="1" dirty="0">
                <a:solidFill>
                  <a:srgbClr val="CC3399"/>
                </a:solidFill>
                <a:latin typeface="微軟正黑體" panose="020B0604030504040204" pitchFamily="34" charset="-120"/>
                <a:ea typeface="微軟正黑體" panose="020B0604030504040204" pitchFamily="34" charset="-120"/>
              </a:rPr>
              <a:t>目試驗尿、尿液代表目前海洛因使用狀態，不能反映特殊使用型態</a:t>
            </a:r>
            <a:r>
              <a:rPr lang="zh-TW" altLang="en-US" sz="2400" b="1" dirty="0" smtClean="0">
                <a:solidFill>
                  <a:srgbClr val="CC3399"/>
                </a:solidFill>
                <a:latin typeface="微軟正黑體" panose="020B0604030504040204" pitchFamily="34" charset="-120"/>
                <a:ea typeface="微軟正黑體" panose="020B0604030504040204" pitchFamily="34" charset="-120"/>
              </a:rPr>
              <a:t>、研究</a:t>
            </a:r>
            <a:r>
              <a:rPr lang="zh-TW" altLang="en-US" sz="2400" b="1" dirty="0">
                <a:solidFill>
                  <a:srgbClr val="CC3399"/>
                </a:solidFill>
                <a:latin typeface="微軟正黑體" panose="020B0604030504040204" pitchFamily="34" charset="-120"/>
                <a:ea typeface="微軟正黑體" panose="020B0604030504040204" pitchFamily="34" charset="-120"/>
              </a:rPr>
              <a:t>顯示尿液檢驗並不能降低海洛因使用。</a:t>
            </a:r>
          </a:p>
        </p:txBody>
      </p:sp>
      <p:sp>
        <p:nvSpPr>
          <p:cNvPr id="4" name="Rectangle 3"/>
          <p:cNvSpPr txBox="1">
            <a:spLocks noChangeArrowheads="1"/>
          </p:cNvSpPr>
          <p:nvPr/>
        </p:nvSpPr>
        <p:spPr bwMode="auto">
          <a:xfrm>
            <a:off x="2795601" y="396867"/>
            <a:ext cx="3575018" cy="565989"/>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節：服藥程序</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(5)</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fade">
                                      <p:cBhvr>
                                        <p:cTn id="7" dur="5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fade">
                                      <p:cBhvr>
                                        <p:cTn id="12" dur="500"/>
                                        <p:tgtEl>
                                          <p:spTgt spid="6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Effect transition="in" filter="fade">
                                      <p:cBhvr>
                                        <p:cTn id="17" dur="500"/>
                                        <p:tgtEl>
                                          <p:spTgt spid="634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490">
                                            <p:txEl>
                                              <p:pRg st="3" end="3"/>
                                            </p:txEl>
                                          </p:spTgt>
                                        </p:tgtEl>
                                        <p:attrNameLst>
                                          <p:attrName>style.visibility</p:attrName>
                                        </p:attrNameLst>
                                      </p:cBhvr>
                                      <p:to>
                                        <p:strVal val="visible"/>
                                      </p:to>
                                    </p:set>
                                    <p:animEffect transition="in" filter="fade">
                                      <p:cBhvr>
                                        <p:cTn id="22" dur="500"/>
                                        <p:tgtEl>
                                          <p:spTgt spid="634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body" idx="4294967295"/>
          </p:nvPr>
        </p:nvSpPr>
        <p:spPr>
          <a:xfrm>
            <a:off x="323850" y="1628775"/>
            <a:ext cx="8569325" cy="50768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(11) </a:t>
            </a:r>
            <a:r>
              <a:rPr lang="zh-TW" altLang="en-US" sz="2400" b="1" dirty="0">
                <a:solidFill>
                  <a:srgbClr val="0070C0"/>
                </a:solidFill>
                <a:latin typeface="微軟正黑體" panose="020B0604030504040204" pitchFamily="34" charset="-120"/>
                <a:ea typeface="微軟正黑體" panose="020B0604030504040204" pitchFamily="34" charset="-120"/>
              </a:rPr>
              <a:t>調查</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11-3)</a:t>
            </a:r>
            <a:r>
              <a:rPr lang="zh-TW" altLang="en-US" sz="2400" b="1" dirty="0" smtClean="0">
                <a:solidFill>
                  <a:srgbClr val="0070C0"/>
                </a:solidFill>
                <a:latin typeface="微軟正黑體" panose="020B0604030504040204" pitchFamily="34" charset="-120"/>
                <a:ea typeface="微軟正黑體" panose="020B0604030504040204" pitchFamily="34" charset="-120"/>
              </a:rPr>
              <a:t> </a:t>
            </a:r>
            <a:r>
              <a:rPr lang="zh-TW" altLang="zh-TW" sz="2400" b="1" dirty="0" smtClean="0">
                <a:solidFill>
                  <a:srgbClr val="0070C0"/>
                </a:solidFill>
                <a:latin typeface="微軟正黑體" panose="020B0604030504040204" pitchFamily="34" charset="-120"/>
                <a:ea typeface="微軟正黑體" panose="020B0604030504040204" pitchFamily="34" charset="-120"/>
              </a:rPr>
              <a:t>病理檢驗</a:t>
            </a:r>
            <a:r>
              <a:rPr lang="en-US" altLang="zh-TW" sz="2400" b="1" dirty="0" smtClean="0">
                <a:solidFill>
                  <a:srgbClr val="0070C0"/>
                </a:solidFill>
                <a:latin typeface="微軟正黑體" panose="020B0604030504040204" pitchFamily="34" charset="-120"/>
                <a:ea typeface="微軟正黑體" panose="020B0604030504040204" pitchFamily="34" charset="-120"/>
              </a:rPr>
              <a:t>:</a:t>
            </a:r>
          </a:p>
          <a:p>
            <a:pPr marL="266700" indent="-266700">
              <a:lnSpc>
                <a:spcPct val="120000"/>
              </a:lnSpc>
              <a:spcBef>
                <a:spcPct val="15000"/>
              </a:spcBef>
              <a:buNone/>
            </a:pPr>
            <a:r>
              <a:rPr lang="en-US" altLang="zh-TW" sz="2300" b="1" dirty="0">
                <a:solidFill>
                  <a:srgbClr val="FF00FF"/>
                </a:solidFill>
                <a:latin typeface="微軟正黑體" panose="020B0604030504040204" pitchFamily="34" charset="-120"/>
                <a:ea typeface="微軟正黑體" panose="020B0604030504040204" pitchFamily="34" charset="-120"/>
              </a:rPr>
              <a:t>	</a:t>
            </a:r>
            <a:r>
              <a:rPr lang="zh-TW" altLang="en-US" sz="2300" b="1" dirty="0">
                <a:solidFill>
                  <a:schemeClr val="tx1">
                    <a:lumMod val="65000"/>
                    <a:lumOff val="35000"/>
                  </a:schemeClr>
                </a:solidFill>
                <a:latin typeface="微軟正黑體" panose="020B0604030504040204" pitchFamily="34" charset="-120"/>
                <a:ea typeface="微軟正黑體" panose="020B0604030504040204" pitchFamily="34" charset="-120"/>
              </a:rPr>
              <a:t>建議醫師於初診及定期進行下列檢驗：</a:t>
            </a:r>
            <a:r>
              <a:rPr lang="zh-TW" altLang="en-US" sz="2300" b="1" dirty="0">
                <a:solidFill>
                  <a:srgbClr val="CC3399"/>
                </a:solidFill>
                <a:latin typeface="微軟正黑體" panose="020B0604030504040204" pitchFamily="34" charset="-120"/>
                <a:ea typeface="微軟正黑體" panose="020B0604030504040204" pitchFamily="34" charset="-120"/>
              </a:rPr>
              <a:t>愛滋病毒血清檢測</a:t>
            </a:r>
            <a:r>
              <a:rPr lang="en-US" altLang="zh-TW" sz="2300" b="1" dirty="0">
                <a:solidFill>
                  <a:srgbClr val="CC3399"/>
                </a:solidFill>
                <a:latin typeface="微軟正黑體" panose="020B0604030504040204" pitchFamily="34" charset="-120"/>
                <a:ea typeface="微軟正黑體" panose="020B0604030504040204" pitchFamily="34" charset="-120"/>
              </a:rPr>
              <a:t>(Anti-HIV test)</a:t>
            </a:r>
            <a:r>
              <a:rPr lang="zh-TW" altLang="en-US" sz="2300" b="1" dirty="0">
                <a:solidFill>
                  <a:srgbClr val="CC3399"/>
                </a:solidFill>
                <a:latin typeface="微軟正黑體" panose="020B0604030504040204" pitchFamily="34" charset="-120"/>
                <a:ea typeface="微軟正黑體" panose="020B0604030504040204" pitchFamily="34" charset="-120"/>
              </a:rPr>
              <a:t>、肝功能</a:t>
            </a:r>
            <a:r>
              <a:rPr lang="en-US" altLang="zh-TW" sz="2300" b="1" dirty="0">
                <a:solidFill>
                  <a:srgbClr val="CC3399"/>
                </a:solidFill>
                <a:latin typeface="微軟正黑體" panose="020B0604030504040204" pitchFamily="34" charset="-120"/>
                <a:ea typeface="微軟正黑體" panose="020B0604030504040204" pitchFamily="34" charset="-120"/>
              </a:rPr>
              <a:t>(GOT</a:t>
            </a:r>
            <a:r>
              <a:rPr lang="zh-TW" altLang="en-US" sz="2300" b="1" dirty="0">
                <a:solidFill>
                  <a:srgbClr val="CC3399"/>
                </a:solidFill>
                <a:latin typeface="微軟正黑體" panose="020B0604030504040204" pitchFamily="34" charset="-120"/>
                <a:ea typeface="微軟正黑體" panose="020B0604030504040204" pitchFamily="34" charset="-120"/>
              </a:rPr>
              <a:t>、</a:t>
            </a:r>
            <a:r>
              <a:rPr lang="en-US" altLang="zh-TW" sz="2300" b="1" dirty="0">
                <a:solidFill>
                  <a:srgbClr val="CC3399"/>
                </a:solidFill>
                <a:latin typeface="微軟正黑體" panose="020B0604030504040204" pitchFamily="34" charset="-120"/>
                <a:ea typeface="微軟正黑體" panose="020B0604030504040204" pitchFamily="34" charset="-120"/>
              </a:rPr>
              <a:t>GPT</a:t>
            </a:r>
            <a:r>
              <a:rPr lang="zh-TW" altLang="en-US" sz="2300" b="1" dirty="0">
                <a:solidFill>
                  <a:srgbClr val="CC3399"/>
                </a:solidFill>
                <a:latin typeface="微軟正黑體" panose="020B0604030504040204" pitchFamily="34" charset="-120"/>
                <a:ea typeface="微軟正黑體" panose="020B0604030504040204" pitchFamily="34" charset="-120"/>
              </a:rPr>
              <a:t>、</a:t>
            </a:r>
            <a:r>
              <a:rPr lang="en-US" altLang="zh-TW" sz="2300" b="1" dirty="0">
                <a:solidFill>
                  <a:srgbClr val="CC3399"/>
                </a:solidFill>
                <a:latin typeface="微軟正黑體" panose="020B0604030504040204" pitchFamily="34" charset="-120"/>
                <a:ea typeface="微軟正黑體" panose="020B0604030504040204" pitchFamily="34" charset="-120"/>
              </a:rPr>
              <a:t>r-GT)</a:t>
            </a:r>
            <a:r>
              <a:rPr lang="zh-TW" altLang="en-US" sz="2300" b="1" dirty="0">
                <a:solidFill>
                  <a:srgbClr val="CC3399"/>
                </a:solidFill>
                <a:latin typeface="微軟正黑體" panose="020B0604030504040204" pitchFamily="34" charset="-120"/>
                <a:ea typeface="微軟正黑體" panose="020B0604030504040204" pitchFamily="34" charset="-120"/>
              </a:rPr>
              <a:t>、</a:t>
            </a:r>
            <a:r>
              <a:rPr lang="en-US" altLang="zh-TW" sz="2300" b="1" dirty="0">
                <a:solidFill>
                  <a:srgbClr val="CC3399"/>
                </a:solidFill>
                <a:latin typeface="微軟正黑體" panose="020B0604030504040204" pitchFamily="34" charset="-120"/>
                <a:ea typeface="微軟正黑體" panose="020B0604030504040204" pitchFamily="34" charset="-120"/>
              </a:rPr>
              <a:t>B</a:t>
            </a:r>
            <a:r>
              <a:rPr lang="zh-TW" altLang="en-US" sz="2300" b="1" dirty="0">
                <a:solidFill>
                  <a:srgbClr val="CC3399"/>
                </a:solidFill>
                <a:latin typeface="微軟正黑體" panose="020B0604030504040204" pitchFamily="34" charset="-120"/>
                <a:ea typeface="微軟正黑體" panose="020B0604030504040204" pitchFamily="34" charset="-120"/>
              </a:rPr>
              <a:t>型肝炎表面抗原與抗體</a:t>
            </a:r>
            <a:r>
              <a:rPr lang="en-US" altLang="zh-TW" sz="2300" b="1" dirty="0">
                <a:solidFill>
                  <a:srgbClr val="CC3399"/>
                </a:solidFill>
                <a:latin typeface="微軟正黑體" panose="020B0604030504040204" pitchFamily="34" charset="-120"/>
                <a:ea typeface="微軟正黑體" panose="020B0604030504040204" pitchFamily="34" charset="-120"/>
              </a:rPr>
              <a:t>(</a:t>
            </a:r>
            <a:r>
              <a:rPr lang="en-US" altLang="zh-TW" sz="2300" b="1" dirty="0" err="1">
                <a:solidFill>
                  <a:srgbClr val="CC3399"/>
                </a:solidFill>
                <a:latin typeface="微軟正黑體" panose="020B0604030504040204" pitchFamily="34" charset="-120"/>
                <a:ea typeface="微軟正黑體" panose="020B0604030504040204" pitchFamily="34" charset="-120"/>
              </a:rPr>
              <a:t>HBsAg</a:t>
            </a:r>
            <a:r>
              <a:rPr lang="zh-TW" altLang="en-US" sz="2300" b="1" dirty="0">
                <a:solidFill>
                  <a:srgbClr val="CC3399"/>
                </a:solidFill>
                <a:latin typeface="微軟正黑體" panose="020B0604030504040204" pitchFamily="34" charset="-120"/>
                <a:ea typeface="微軟正黑體" panose="020B0604030504040204" pitchFamily="34" charset="-120"/>
              </a:rPr>
              <a:t> </a:t>
            </a:r>
            <a:r>
              <a:rPr lang="en-US" altLang="zh-TW" sz="2300" b="1" dirty="0">
                <a:solidFill>
                  <a:srgbClr val="CC3399"/>
                </a:solidFill>
                <a:latin typeface="微軟正黑體" panose="020B0604030504040204" pitchFamily="34" charset="-120"/>
                <a:ea typeface="微軟正黑體" panose="020B0604030504040204" pitchFamily="34" charset="-120"/>
              </a:rPr>
              <a:t>&amp;</a:t>
            </a:r>
            <a:r>
              <a:rPr lang="zh-TW" altLang="en-US" sz="2300" b="1" dirty="0">
                <a:solidFill>
                  <a:srgbClr val="CC3399"/>
                </a:solidFill>
                <a:latin typeface="微軟正黑體" panose="020B0604030504040204" pitchFamily="34" charset="-120"/>
                <a:ea typeface="微軟正黑體" panose="020B0604030504040204" pitchFamily="34" charset="-120"/>
              </a:rPr>
              <a:t> </a:t>
            </a:r>
            <a:r>
              <a:rPr lang="en-US" altLang="zh-TW" sz="2300" b="1" dirty="0">
                <a:solidFill>
                  <a:srgbClr val="CC3399"/>
                </a:solidFill>
                <a:latin typeface="微軟正黑體" panose="020B0604030504040204" pitchFamily="34" charset="-120"/>
                <a:ea typeface="微軟正黑體" panose="020B0604030504040204" pitchFamily="34" charset="-120"/>
              </a:rPr>
              <a:t>Anti HBs)</a:t>
            </a:r>
            <a:r>
              <a:rPr lang="zh-TW" altLang="en-US" sz="2300" b="1" dirty="0">
                <a:solidFill>
                  <a:srgbClr val="CC3399"/>
                </a:solidFill>
                <a:latin typeface="微軟正黑體" panose="020B0604030504040204" pitchFamily="34" charset="-120"/>
                <a:ea typeface="微軟正黑體" panose="020B0604030504040204" pitchFamily="34" charset="-120"/>
              </a:rPr>
              <a:t>、、</a:t>
            </a:r>
            <a:r>
              <a:rPr lang="en-US" altLang="zh-TW" sz="2300" b="1" dirty="0">
                <a:solidFill>
                  <a:srgbClr val="CC3399"/>
                </a:solidFill>
                <a:latin typeface="微軟正黑體" panose="020B0604030504040204" pitchFamily="34" charset="-120"/>
                <a:ea typeface="微軟正黑體" panose="020B0604030504040204" pitchFamily="34" charset="-120"/>
              </a:rPr>
              <a:t>C</a:t>
            </a:r>
            <a:r>
              <a:rPr lang="zh-TW" altLang="en-US" sz="2300" b="1" dirty="0">
                <a:solidFill>
                  <a:srgbClr val="CC3399"/>
                </a:solidFill>
                <a:latin typeface="微軟正黑體" panose="020B0604030504040204" pitchFamily="34" charset="-120"/>
                <a:ea typeface="微軟正黑體" panose="020B0604030504040204" pitchFamily="34" charset="-120"/>
              </a:rPr>
              <a:t>型肝炎病毒抗體</a:t>
            </a:r>
            <a:r>
              <a:rPr lang="en-US" altLang="zh-TW" sz="2300" b="1" dirty="0">
                <a:solidFill>
                  <a:srgbClr val="CC3399"/>
                </a:solidFill>
                <a:latin typeface="微軟正黑體" panose="020B0604030504040204" pitchFamily="34" charset="-120"/>
                <a:ea typeface="微軟正黑體" panose="020B0604030504040204" pitchFamily="34" charset="-120"/>
              </a:rPr>
              <a:t>(Anti-HC (EIA)Ab)</a:t>
            </a:r>
            <a:r>
              <a:rPr lang="zh-TW" altLang="en-US" sz="2300" b="1" dirty="0">
                <a:solidFill>
                  <a:srgbClr val="CC3399"/>
                </a:solidFill>
                <a:latin typeface="微軟正黑體" panose="020B0604030504040204" pitchFamily="34" charset="-120"/>
                <a:ea typeface="微軟正黑體" panose="020B0604030504040204" pitchFamily="34" charset="-120"/>
              </a:rPr>
              <a:t>、梅毒、胸部</a:t>
            </a:r>
            <a:r>
              <a:rPr lang="en-US" altLang="zh-TW" sz="2300" b="1" dirty="0">
                <a:solidFill>
                  <a:srgbClr val="CC3399"/>
                </a:solidFill>
                <a:latin typeface="微軟正黑體" panose="020B0604030504040204" pitchFamily="34" charset="-120"/>
                <a:ea typeface="微軟正黑體" panose="020B0604030504040204" pitchFamily="34" charset="-120"/>
              </a:rPr>
              <a:t>X</a:t>
            </a:r>
            <a:r>
              <a:rPr lang="zh-TW" altLang="en-US" sz="2300" b="1" dirty="0">
                <a:solidFill>
                  <a:srgbClr val="CC3399"/>
                </a:solidFill>
                <a:latin typeface="微軟正黑體" panose="020B0604030504040204" pitchFamily="34" charset="-120"/>
                <a:ea typeface="微軟正黑體" panose="020B0604030504040204" pitchFamily="34" charset="-120"/>
              </a:rPr>
              <a:t>光、心電圖等</a:t>
            </a:r>
            <a:r>
              <a:rPr lang="zh-TW" altLang="en-US" sz="2300" b="1" dirty="0">
                <a:solidFill>
                  <a:schemeClr val="tx1">
                    <a:lumMod val="65000"/>
                    <a:lumOff val="35000"/>
                  </a:schemeClr>
                </a:solidFill>
                <a:latin typeface="微軟正黑體" panose="020B0604030504040204" pitchFamily="34" charset="-120"/>
                <a:ea typeface="微軟正黑體" panose="020B0604030504040204" pitchFamily="34" charset="-120"/>
              </a:rPr>
              <a:t>。腎功能檢查</a:t>
            </a:r>
            <a:r>
              <a:rPr lang="en-US" altLang="zh-TW" sz="23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3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marL="266700" indent="-266700">
              <a:lnSpc>
                <a:spcPct val="120000"/>
              </a:lnSpc>
              <a:spcBef>
                <a:spcPct val="15000"/>
              </a:spcBef>
              <a:buNone/>
            </a:pPr>
            <a:r>
              <a:rPr lang="zh-TW" altLang="en-US" sz="2300" b="1" dirty="0">
                <a:solidFill>
                  <a:srgbClr val="FF00FF"/>
                </a:solidFill>
                <a:latin typeface="微軟正黑體" panose="020B0604030504040204" pitchFamily="34" charset="-120"/>
                <a:ea typeface="微軟正黑體" panose="020B0604030504040204" pitchFamily="34" charset="-120"/>
              </a:rPr>
              <a:t>	</a:t>
            </a:r>
            <a:endParaRPr lang="en-US" altLang="zh-TW" sz="2300" b="1" dirty="0" smtClean="0">
              <a:solidFill>
                <a:srgbClr val="FF00FF"/>
              </a:solidFill>
              <a:latin typeface="微軟正黑體" panose="020B0604030504040204" pitchFamily="34" charset="-120"/>
              <a:ea typeface="微軟正黑體" panose="020B0604030504040204" pitchFamily="34" charset="-120"/>
            </a:endParaRPr>
          </a:p>
          <a:p>
            <a:pPr marL="266700" indent="-266700">
              <a:lnSpc>
                <a:spcPct val="120000"/>
              </a:lnSpc>
              <a:spcBef>
                <a:spcPct val="15000"/>
              </a:spcBef>
              <a:buNone/>
            </a:pPr>
            <a:r>
              <a:rPr lang="zh-TW" altLang="en-US" sz="2300" b="1" dirty="0">
                <a:solidFill>
                  <a:srgbClr val="FF00FF"/>
                </a:solidFill>
                <a:latin typeface="微軟正黑體" panose="020B0604030504040204" pitchFamily="34" charset="-120"/>
                <a:ea typeface="微軟正黑體" panose="020B0604030504040204" pitchFamily="34" charset="-120"/>
              </a:rPr>
              <a:t> </a:t>
            </a:r>
            <a:r>
              <a:rPr lang="zh-TW" altLang="en-US" sz="2300" b="1" dirty="0" smtClean="0">
                <a:solidFill>
                  <a:srgbClr val="FF00FF"/>
                </a:solidFill>
                <a:latin typeface="微軟正黑體" panose="020B0604030504040204" pitchFamily="34" charset="-120"/>
                <a:ea typeface="微軟正黑體" panose="020B0604030504040204" pitchFamily="34" charset="-120"/>
              </a:rPr>
              <a:t>   </a:t>
            </a:r>
            <a:r>
              <a:rPr lang="zh-TW" altLang="en-US" sz="2300" b="1" dirty="0" smtClean="0">
                <a:solidFill>
                  <a:schemeClr val="tx1">
                    <a:lumMod val="65000"/>
                    <a:lumOff val="35000"/>
                  </a:schemeClr>
                </a:solidFill>
                <a:latin typeface="微軟正黑體" panose="020B0604030504040204" pitchFamily="34" charset="-120"/>
                <a:ea typeface="微軟正黑體" panose="020B0604030504040204" pitchFamily="34" charset="-120"/>
              </a:rPr>
              <a:t>原則上</a:t>
            </a:r>
            <a:r>
              <a:rPr lang="zh-TW" altLang="en-US" sz="2300" b="1" dirty="0">
                <a:solidFill>
                  <a:schemeClr val="tx1">
                    <a:lumMod val="65000"/>
                    <a:lumOff val="35000"/>
                  </a:schemeClr>
                </a:solidFill>
                <a:latin typeface="微軟正黑體" panose="020B0604030504040204" pitchFamily="34" charset="-120"/>
                <a:ea typeface="微軟正黑體" panose="020B0604030504040204" pitchFamily="34" charset="-120"/>
              </a:rPr>
              <a:t>，同一個案退出美沙冬或丁基原啡</a:t>
            </a:r>
            <a:r>
              <a:rPr lang="zh-TW" altLang="en-US" sz="2300" b="1" dirty="0" smtClean="0">
                <a:solidFill>
                  <a:schemeClr val="tx1">
                    <a:lumMod val="65000"/>
                    <a:lumOff val="35000"/>
                  </a:schemeClr>
                </a:solidFill>
                <a:latin typeface="微軟正黑體" panose="020B0604030504040204" pitchFamily="34" charset="-120"/>
                <a:ea typeface="微軟正黑體" panose="020B0604030504040204" pitchFamily="34" charset="-120"/>
              </a:rPr>
              <a:t>因替代治療超</a:t>
            </a:r>
            <a:r>
              <a:rPr lang="zh-TW" altLang="en-US" sz="2300" b="1" dirty="0">
                <a:solidFill>
                  <a:schemeClr val="tx1">
                    <a:lumMod val="65000"/>
                    <a:lumOff val="35000"/>
                  </a:schemeClr>
                </a:solidFill>
                <a:latin typeface="微軟正黑體" panose="020B0604030504040204" pitchFamily="34" charset="-120"/>
                <a:ea typeface="微軟正黑體" panose="020B0604030504040204" pitchFamily="34" charset="-120"/>
              </a:rPr>
              <a:t>過三個月，可以視情況重新檢查有必要之病理檢驗項目。鑑於個案</a:t>
            </a:r>
            <a:r>
              <a:rPr lang="zh-TW" altLang="en-US" sz="2300" b="1" dirty="0">
                <a:solidFill>
                  <a:srgbClr val="CC3399"/>
                </a:solidFill>
                <a:latin typeface="微軟正黑體" panose="020B0604030504040204" pitchFamily="34" charset="-120"/>
                <a:ea typeface="微軟正黑體" panose="020B0604030504040204" pitchFamily="34" charset="-120"/>
              </a:rPr>
              <a:t>血清性肝炎比率</a:t>
            </a:r>
            <a:r>
              <a:rPr lang="zh-TW" altLang="en-US" sz="2300" b="1" dirty="0">
                <a:solidFill>
                  <a:schemeClr val="tx1">
                    <a:lumMod val="65000"/>
                    <a:lumOff val="35000"/>
                  </a:schemeClr>
                </a:solidFill>
                <a:latin typeface="微軟正黑體" panose="020B0604030504040204" pitchFamily="34" charset="-120"/>
                <a:ea typeface="微軟正黑體" panose="020B0604030504040204" pitchFamily="34" charset="-120"/>
              </a:rPr>
              <a:t>甚高，建議肝功能檢查應列為長期追蹤檢查項目。</a:t>
            </a:r>
          </a:p>
        </p:txBody>
      </p:sp>
      <p:sp>
        <p:nvSpPr>
          <p:cNvPr id="4" name="Rectangle 3"/>
          <p:cNvSpPr txBox="1">
            <a:spLocks noChangeArrowheads="1"/>
          </p:cNvSpPr>
          <p:nvPr/>
        </p:nvSpPr>
        <p:spPr bwMode="auto">
          <a:xfrm>
            <a:off x="2795601" y="396867"/>
            <a:ext cx="3575018" cy="565989"/>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節：服藥程序</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(6)</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fade">
                                      <p:cBhvr>
                                        <p:cTn id="7" dur="500"/>
                                        <p:tgtEl>
                                          <p:spTgt spid="64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4">
                                            <p:txEl>
                                              <p:pRg st="1" end="1"/>
                                            </p:txEl>
                                          </p:spTgt>
                                        </p:tgtEl>
                                        <p:attrNameLst>
                                          <p:attrName>style.visibility</p:attrName>
                                        </p:attrNameLst>
                                      </p:cBhvr>
                                      <p:to>
                                        <p:strVal val="visible"/>
                                      </p:to>
                                    </p:set>
                                    <p:animEffect transition="in" filter="fade">
                                      <p:cBhvr>
                                        <p:cTn id="12" dur="500"/>
                                        <p:tgtEl>
                                          <p:spTgt spid="6451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animEffect transition="in" filter="fade">
                                      <p:cBhvr>
                                        <p:cTn id="15" dur="500"/>
                                        <p:tgtEl>
                                          <p:spTgt spid="6451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514">
                                            <p:txEl>
                                              <p:pRg st="3" end="3"/>
                                            </p:txEl>
                                          </p:spTgt>
                                        </p:tgtEl>
                                        <p:attrNameLst>
                                          <p:attrName>style.visibility</p:attrName>
                                        </p:attrNameLst>
                                      </p:cBhvr>
                                      <p:to>
                                        <p:strVal val="visible"/>
                                      </p:to>
                                    </p:set>
                                    <p:animEffect transition="in" filter="fade">
                                      <p:cBhvr>
                                        <p:cTn id="18" dur="500"/>
                                        <p:tgtEl>
                                          <p:spTgt spid="6451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514">
                                            <p:txEl>
                                              <p:pRg st="4" end="4"/>
                                            </p:txEl>
                                          </p:spTgt>
                                        </p:tgtEl>
                                        <p:attrNameLst>
                                          <p:attrName>style.visibility</p:attrName>
                                        </p:attrNameLst>
                                      </p:cBhvr>
                                      <p:to>
                                        <p:strVal val="visible"/>
                                      </p:to>
                                    </p:set>
                                    <p:animEffect transition="in" filter="fade">
                                      <p:cBhvr>
                                        <p:cTn id="21" dur="500"/>
                                        <p:tgtEl>
                                          <p:spTgt spid="645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body" idx="4294967295"/>
          </p:nvPr>
        </p:nvSpPr>
        <p:spPr>
          <a:xfrm>
            <a:off x="323850" y="1628775"/>
            <a:ext cx="8569325" cy="5076825"/>
          </a:xfrm>
        </p:spPr>
        <p:txBody>
          <a:bodyPr/>
          <a:lstStyle/>
          <a:p>
            <a:pPr marL="266700" indent="-266700">
              <a:lnSpc>
                <a:spcPct val="120000"/>
              </a:lnSpc>
              <a:spcBef>
                <a:spcPct val="100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3. </a:t>
            </a:r>
            <a:r>
              <a:rPr lang="zh-TW" altLang="en-US" sz="2400" b="1" dirty="0">
                <a:solidFill>
                  <a:srgbClr val="0070C0"/>
                </a:solidFill>
                <a:latin typeface="微軟正黑體" panose="020B0604030504040204" pitchFamily="34" charset="-120"/>
                <a:ea typeface="微軟正黑體" panose="020B0604030504040204" pitchFamily="34" charset="-120"/>
              </a:rPr>
              <a:t>建立接受治療的適合性</a:t>
            </a:r>
          </a:p>
          <a:p>
            <a:pPr marL="266700" indent="-266700">
              <a:lnSpc>
                <a:spcPct val="120000"/>
              </a:lnSpc>
              <a:spcBef>
                <a:spcPct val="1000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替代治療適</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合鴉片類成癮患者，鴉片類成癮</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(Opioid dependence)</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者採用。</a:t>
            </a:r>
          </a:p>
          <a:p>
            <a:pPr marL="266700" indent="-266700">
              <a:lnSpc>
                <a:spcPct val="120000"/>
              </a:lnSpc>
              <a:spcBef>
                <a:spcPct val="1000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endParaRPr lang="en-US" altLang="zh-TW" sz="2400" b="1" dirty="0" smtClean="0">
              <a:solidFill>
                <a:srgbClr val="FF00FF"/>
              </a:solidFill>
              <a:latin typeface="微軟正黑體" panose="020B0604030504040204" pitchFamily="34" charset="-120"/>
              <a:ea typeface="微軟正黑體" panose="020B0604030504040204" pitchFamily="34" charset="-120"/>
            </a:endParaRPr>
          </a:p>
          <a:p>
            <a:pPr marL="266700" indent="-266700">
              <a:lnSpc>
                <a:spcPct val="120000"/>
              </a:lnSpc>
              <a:spcBef>
                <a:spcPct val="1000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針對</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下列族群，醫師應考慮美沙冬以及丁基原啡因以外</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的替代治療：</a:t>
            </a:r>
            <a:r>
              <a:rPr lang="zh-TW" altLang="en-US" sz="2400" b="1" dirty="0">
                <a:solidFill>
                  <a:srgbClr val="CC3399"/>
                </a:solidFill>
                <a:latin typeface="微軟正黑體" panose="020B0604030504040204" pitchFamily="34" charset="-120"/>
                <a:ea typeface="微軟正黑體" panose="020B0604030504040204" pitchFamily="34" charset="-120"/>
              </a:rPr>
              <a:t>年紀甚輕</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的藥物使用者、罹患</a:t>
            </a:r>
            <a:r>
              <a:rPr lang="zh-TW" altLang="en-US" sz="2400" b="1" dirty="0">
                <a:solidFill>
                  <a:srgbClr val="CC3399"/>
                </a:solidFill>
                <a:latin typeface="微軟正黑體" panose="020B0604030504040204" pitchFamily="34" charset="-120"/>
                <a:ea typeface="微軟正黑體" panose="020B0604030504040204" pitchFamily="34" charset="-120"/>
              </a:rPr>
              <a:t>急性精神疾病</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的藥物使用者、使用</a:t>
            </a:r>
            <a:r>
              <a:rPr lang="zh-TW" altLang="en-US" sz="2400" b="1" dirty="0">
                <a:solidFill>
                  <a:srgbClr val="CC3399"/>
                </a:solidFill>
                <a:latin typeface="微軟正黑體" panose="020B0604030504040204" pitchFamily="34" charset="-120"/>
                <a:ea typeface="微軟正黑體" panose="020B0604030504040204" pitchFamily="34" charset="-120"/>
              </a:rPr>
              <a:t>多種藥物</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者</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含酒精</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，其中的</a:t>
            </a:r>
            <a:r>
              <a:rPr lang="zh-TW" altLang="en-US" sz="2400" b="1" dirty="0">
                <a:solidFill>
                  <a:srgbClr val="CC3399"/>
                </a:solidFill>
                <a:latin typeface="微軟正黑體" panose="020B0604030504040204" pitchFamily="34" charset="-120"/>
                <a:ea typeface="微軟正黑體" panose="020B0604030504040204" pitchFamily="34" charset="-120"/>
              </a:rPr>
              <a:t>鴉片類藥物並非主要的成癮藥物</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rgbClr val="CC3399"/>
                </a:solidFill>
                <a:latin typeface="微軟正黑體" panose="020B0604030504040204" pitchFamily="34" charset="-120"/>
                <a:ea typeface="微軟正黑體" panose="020B0604030504040204" pitchFamily="34" charset="-120"/>
              </a:rPr>
              <a:t>使用鴉片類藥物資歷淺</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的患者、</a:t>
            </a:r>
            <a:r>
              <a:rPr lang="zh-TW" altLang="en-US" sz="2400" b="1" dirty="0">
                <a:solidFill>
                  <a:srgbClr val="CC3399"/>
                </a:solidFill>
                <a:latin typeface="微軟正黑體" panose="020B0604030504040204" pitchFamily="34" charset="-120"/>
                <a:ea typeface="微軟正黑體" panose="020B0604030504040204" pitchFamily="34" charset="-120"/>
              </a:rPr>
              <a:t>具有高度服藥過量風險的患者、患者罹患嚴重的肝病</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4" name="Rectangle 3"/>
          <p:cNvSpPr txBox="1">
            <a:spLocks noChangeArrowheads="1"/>
          </p:cNvSpPr>
          <p:nvPr/>
        </p:nvSpPr>
        <p:spPr bwMode="auto">
          <a:xfrm>
            <a:off x="2795601" y="375163"/>
            <a:ext cx="3575017"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節：服藥程序</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(7)</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500"/>
                                        <p:tgtEl>
                                          <p:spTgt spid="6553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8">
                                            <p:txEl>
                                              <p:pRg st="1" end="1"/>
                                            </p:txEl>
                                          </p:spTgt>
                                        </p:tgtEl>
                                        <p:attrNameLst>
                                          <p:attrName>style.visibility</p:attrName>
                                        </p:attrNameLst>
                                      </p:cBhvr>
                                      <p:to>
                                        <p:strVal val="visible"/>
                                      </p:to>
                                    </p:set>
                                    <p:animEffect transition="in" filter="fade">
                                      <p:cBhvr>
                                        <p:cTn id="10" dur="500"/>
                                        <p:tgtEl>
                                          <p:spTgt spid="6553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538">
                                            <p:txEl>
                                              <p:pRg st="2" end="2"/>
                                            </p:txEl>
                                          </p:spTgt>
                                        </p:tgtEl>
                                        <p:attrNameLst>
                                          <p:attrName>style.visibility</p:attrName>
                                        </p:attrNameLst>
                                      </p:cBhvr>
                                      <p:to>
                                        <p:strVal val="visible"/>
                                      </p:to>
                                    </p:set>
                                    <p:animEffect transition="in" filter="fade">
                                      <p:cBhvr>
                                        <p:cTn id="13" dur="500"/>
                                        <p:tgtEl>
                                          <p:spTgt spid="6553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538">
                                            <p:txEl>
                                              <p:pRg st="3" end="3"/>
                                            </p:txEl>
                                          </p:spTgt>
                                        </p:tgtEl>
                                        <p:attrNameLst>
                                          <p:attrName>style.visibility</p:attrName>
                                        </p:attrNameLst>
                                      </p:cBhvr>
                                      <p:to>
                                        <p:strVal val="visible"/>
                                      </p:to>
                                    </p:set>
                                    <p:animEffect transition="in" filter="fade">
                                      <p:cBhvr>
                                        <p:cTn id="16" dur="500"/>
                                        <p:tgtEl>
                                          <p:spTgt spid="655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323850" y="1628775"/>
            <a:ext cx="8569325" cy="46085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4</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討論治療選項</a:t>
            </a:r>
          </a:p>
          <a:p>
            <a:pPr marL="266700" indent="-266700">
              <a:lnSpc>
                <a:spcPct val="120000"/>
              </a:lnSpc>
              <a:spcBef>
                <a:spcPct val="150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與患者討論治療選項，包括解毒、美沙冬或丁基原啡因戒斷療法，及美沙冬或丁基原啡</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因替代治療及</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非藥物治療方式。</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5</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提供患者資訊</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6</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處理未滿二十歲的患者</a:t>
            </a:r>
            <a:r>
              <a:rPr lang="en-US" altLang="zh-TW"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請向法定代理人取得同意書之後。</a:t>
            </a:r>
          </a:p>
          <a:p>
            <a:pPr marL="266700" indent="-266700">
              <a:lnSpc>
                <a:spcPct val="120000"/>
              </a:lnSpc>
              <a:spcBef>
                <a:spcPct val="150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7</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申請開立美沙冬以及丁基原啡因處方的許可證</a:t>
            </a:r>
          </a:p>
        </p:txBody>
      </p:sp>
      <p:sp>
        <p:nvSpPr>
          <p:cNvPr id="4" name="Rectangle 3"/>
          <p:cNvSpPr txBox="1">
            <a:spLocks noChangeArrowheads="1"/>
          </p:cNvSpPr>
          <p:nvPr/>
        </p:nvSpPr>
        <p:spPr bwMode="auto">
          <a:xfrm>
            <a:off x="2795601" y="396867"/>
            <a:ext cx="3575018" cy="565989"/>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節：服藥程序</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(8)</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fade">
                                      <p:cBhvr>
                                        <p:cTn id="7" dur="500"/>
                                        <p:tgtEl>
                                          <p:spTgt spid="66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xEl>
                                              <p:pRg st="1" end="1"/>
                                            </p:txEl>
                                          </p:spTgt>
                                        </p:tgtEl>
                                        <p:attrNameLst>
                                          <p:attrName>style.visibility</p:attrName>
                                        </p:attrNameLst>
                                      </p:cBhvr>
                                      <p:to>
                                        <p:strVal val="visible"/>
                                      </p:to>
                                    </p:set>
                                    <p:animEffect transition="in" filter="fade">
                                      <p:cBhvr>
                                        <p:cTn id="12" dur="500"/>
                                        <p:tgtEl>
                                          <p:spTgt spid="665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2">
                                            <p:txEl>
                                              <p:pRg st="2" end="2"/>
                                            </p:txEl>
                                          </p:spTgt>
                                        </p:tgtEl>
                                        <p:attrNameLst>
                                          <p:attrName>style.visibility</p:attrName>
                                        </p:attrNameLst>
                                      </p:cBhvr>
                                      <p:to>
                                        <p:strVal val="visible"/>
                                      </p:to>
                                    </p:set>
                                    <p:animEffect transition="in" filter="fade">
                                      <p:cBhvr>
                                        <p:cTn id="17" dur="500"/>
                                        <p:tgtEl>
                                          <p:spTgt spid="665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2">
                                            <p:txEl>
                                              <p:pRg st="3" end="3"/>
                                            </p:txEl>
                                          </p:spTgt>
                                        </p:tgtEl>
                                        <p:attrNameLst>
                                          <p:attrName>style.visibility</p:attrName>
                                        </p:attrNameLst>
                                      </p:cBhvr>
                                      <p:to>
                                        <p:strVal val="visible"/>
                                      </p:to>
                                    </p:set>
                                    <p:animEffect transition="in" filter="fade">
                                      <p:cBhvr>
                                        <p:cTn id="22" dur="500"/>
                                        <p:tgtEl>
                                          <p:spTgt spid="665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562">
                                            <p:txEl>
                                              <p:pRg st="4" end="4"/>
                                            </p:txEl>
                                          </p:spTgt>
                                        </p:tgtEl>
                                        <p:attrNameLst>
                                          <p:attrName>style.visibility</p:attrName>
                                        </p:attrNameLst>
                                      </p:cBhvr>
                                      <p:to>
                                        <p:strVal val="visible"/>
                                      </p:to>
                                    </p:set>
                                    <p:animEffect transition="in" filter="fade">
                                      <p:cBhvr>
                                        <p:cTn id="27" dur="500"/>
                                        <p:tgtEl>
                                          <p:spTgt spid="66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title" idx="4294967295"/>
          </p:nvPr>
        </p:nvSpPr>
        <p:spPr>
          <a:xfrm>
            <a:off x="2754723" y="2522396"/>
            <a:ext cx="3656770" cy="1643527"/>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2800" kern="12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開</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立處方原則 </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ppt_x"/>
                                          </p:val>
                                        </p:tav>
                                        <p:tav tm="100000">
                                          <p:val>
                                            <p:strVal val="#ppt_x"/>
                                          </p:val>
                                        </p:tav>
                                      </p:tavLst>
                                    </p:anim>
                                    <p:anim calcmode="lin" valueType="num">
                                      <p:cBhvr additive="base">
                                        <p:cTn id="8" dur="500" fill="hold"/>
                                        <p:tgtEl>
                                          <p:spTgt spid="67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323851" y="1484784"/>
            <a:ext cx="8352605" cy="49685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66700">
              <a:lnSpc>
                <a:spcPct val="120000"/>
              </a:lnSpc>
              <a:spcBef>
                <a:spcPct val="150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導入治療</a:t>
            </a:r>
          </a:p>
          <a:p>
            <a:pPr marL="266700" indent="-266700">
              <a:lnSpc>
                <a:spcPct val="120000"/>
              </a:lnSpc>
              <a:spcBef>
                <a:spcPct val="15000"/>
              </a:spcBef>
              <a:buNone/>
            </a:pPr>
            <a:r>
              <a:rPr lang="en-US" altLang="zh-TW" sz="2200" b="1" dirty="0">
                <a:solidFill>
                  <a:srgbClr val="0070C0"/>
                </a:solidFill>
                <a:latin typeface="微軟正黑體" panose="020B0604030504040204" pitchFamily="34" charset="-120"/>
                <a:ea typeface="微軟正黑體" panose="020B0604030504040204" pitchFamily="34" charset="-120"/>
              </a:rPr>
              <a:t>(</a:t>
            </a:r>
            <a:r>
              <a:rPr lang="en-US" altLang="zh-TW" sz="2200" b="1" dirty="0" smtClean="0">
                <a:solidFill>
                  <a:srgbClr val="0070C0"/>
                </a:solidFill>
                <a:latin typeface="微軟正黑體" panose="020B0604030504040204" pitchFamily="34" charset="-120"/>
                <a:ea typeface="微軟正黑體" panose="020B0604030504040204" pitchFamily="34" charset="-120"/>
              </a:rPr>
              <a:t>1) </a:t>
            </a:r>
            <a:r>
              <a:rPr lang="zh-TW" altLang="en-US" sz="2200" b="1" dirty="0">
                <a:solidFill>
                  <a:srgbClr val="0070C0"/>
                </a:solidFill>
                <a:latin typeface="微軟正黑體" panose="020B0604030504040204" pitchFamily="34" charset="-120"/>
                <a:ea typeface="微軟正黑體" panose="020B0604030504040204" pitchFamily="34" charset="-120"/>
              </a:rPr>
              <a:t>服用第一劑</a:t>
            </a:r>
          </a:p>
          <a:p>
            <a:pPr marL="266700" indent="-266700">
              <a:lnSpc>
                <a:spcPct val="120000"/>
              </a:lnSpc>
              <a:spcBef>
                <a:spcPct val="15000"/>
              </a:spcBef>
              <a:buNone/>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smtClean="0">
                <a:solidFill>
                  <a:srgbClr val="0070C0"/>
                </a:solidFill>
                <a:latin typeface="微軟正黑體" panose="020B0604030504040204" pitchFamily="34" charset="-120"/>
                <a:ea typeface="微軟正黑體" panose="020B0604030504040204" pitchFamily="34" charset="-120"/>
              </a:rPr>
              <a:t>起始</a:t>
            </a:r>
            <a:r>
              <a:rPr lang="zh-TW" altLang="en-US" sz="2200" b="1" dirty="0">
                <a:solidFill>
                  <a:srgbClr val="0070C0"/>
                </a:solidFill>
                <a:latin typeface="微軟正黑體" panose="020B0604030504040204" pitchFamily="34" charset="-120"/>
                <a:ea typeface="微軟正黑體" panose="020B0604030504040204" pitchFamily="34" charset="-120"/>
              </a:rPr>
              <a:t>劑量為</a:t>
            </a:r>
            <a:r>
              <a:rPr lang="en-US" altLang="zh-TW" sz="2200" b="1" dirty="0">
                <a:solidFill>
                  <a:srgbClr val="0070C0"/>
                </a:solidFill>
                <a:latin typeface="微軟正黑體" panose="020B0604030504040204" pitchFamily="34" charset="-120"/>
                <a:ea typeface="微軟正黑體" panose="020B0604030504040204" pitchFamily="34" charset="-120"/>
              </a:rPr>
              <a:t>10-40</a:t>
            </a:r>
            <a:r>
              <a:rPr lang="zh-TW" altLang="en-US" sz="2200" b="1" dirty="0">
                <a:solidFill>
                  <a:srgbClr val="0070C0"/>
                </a:solidFill>
                <a:latin typeface="微軟正黑體" panose="020B0604030504040204" pitchFamily="34" charset="-120"/>
                <a:ea typeface="微軟正黑體" panose="020B0604030504040204" pitchFamily="34" charset="-120"/>
              </a:rPr>
              <a:t>毫克。</a:t>
            </a:r>
          </a:p>
          <a:p>
            <a:pPr marL="266700" indent="-266700">
              <a:lnSpc>
                <a:spcPct val="120000"/>
              </a:lnSpc>
              <a:spcBef>
                <a:spcPct val="15000"/>
              </a:spcBef>
              <a:buNone/>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smtClean="0">
                <a:solidFill>
                  <a:srgbClr val="0070C0"/>
                </a:solidFill>
                <a:latin typeface="微軟正黑體" panose="020B0604030504040204" pitchFamily="34" charset="-120"/>
                <a:ea typeface="微軟正黑體" panose="020B0604030504040204" pitchFamily="34" charset="-120"/>
              </a:rPr>
              <a:t>於</a:t>
            </a:r>
            <a:r>
              <a:rPr lang="zh-TW" altLang="en-US" sz="2200" b="1" dirty="0">
                <a:solidFill>
                  <a:srgbClr val="0070C0"/>
                </a:solidFill>
                <a:latin typeface="微軟正黑體" panose="020B0604030504040204" pitchFamily="34" charset="-120"/>
                <a:ea typeface="微軟正黑體" panose="020B0604030504040204" pitchFamily="34" charset="-120"/>
              </a:rPr>
              <a:t>服用後</a:t>
            </a:r>
            <a:r>
              <a:rPr lang="en-US" altLang="zh-TW" sz="2200" b="1" dirty="0">
                <a:solidFill>
                  <a:srgbClr val="0070C0"/>
                </a:solidFill>
                <a:latin typeface="微軟正黑體" panose="020B0604030504040204" pitchFamily="34" charset="-120"/>
                <a:ea typeface="微軟正黑體" panose="020B0604030504040204" pitchFamily="34" charset="-120"/>
              </a:rPr>
              <a:t>2</a:t>
            </a:r>
            <a:r>
              <a:rPr lang="zh-TW" altLang="en-US" sz="2200" b="1" dirty="0">
                <a:solidFill>
                  <a:srgbClr val="0070C0"/>
                </a:solidFill>
                <a:latin typeface="微軟正黑體" panose="020B0604030504040204" pitchFamily="34" charset="-120"/>
                <a:ea typeface="微軟正黑體" panose="020B0604030504040204" pitchFamily="34" charset="-120"/>
              </a:rPr>
              <a:t>至</a:t>
            </a:r>
            <a:r>
              <a:rPr lang="en-US" altLang="zh-TW" sz="2200" b="1" dirty="0">
                <a:solidFill>
                  <a:srgbClr val="0070C0"/>
                </a:solidFill>
                <a:latin typeface="微軟正黑體" panose="020B0604030504040204" pitchFamily="34" charset="-120"/>
                <a:ea typeface="微軟正黑體" panose="020B0604030504040204" pitchFamily="34" charset="-120"/>
              </a:rPr>
              <a:t>4</a:t>
            </a:r>
            <a:r>
              <a:rPr lang="zh-TW" altLang="en-US" sz="2200" b="1" dirty="0">
                <a:solidFill>
                  <a:srgbClr val="0070C0"/>
                </a:solidFill>
                <a:latin typeface="微軟正黑體" panose="020B0604030504040204" pitchFamily="34" charset="-120"/>
                <a:ea typeface="微軟正黑體" panose="020B0604030504040204" pitchFamily="34" charset="-120"/>
              </a:rPr>
              <a:t>小時內的美沙冬血中濃度到達最高時，檢視美沙冬或併用藥物中毒的證據。如有必要，也可將一天的劑量分成兩次給予</a:t>
            </a:r>
            <a:r>
              <a:rPr lang="en-US" altLang="zh-TW" sz="2200" b="1" dirty="0">
                <a:solidFill>
                  <a:srgbClr val="0070C0"/>
                </a:solidFill>
                <a:latin typeface="微軟正黑體" panose="020B0604030504040204" pitchFamily="34" charset="-120"/>
                <a:ea typeface="微軟正黑體" panose="020B0604030504040204" pitchFamily="34" charset="-120"/>
              </a:rPr>
              <a:t>(split dose)</a:t>
            </a:r>
            <a:r>
              <a:rPr lang="zh-TW" altLang="en-US" sz="2200" b="1" dirty="0" smtClean="0">
                <a:solidFill>
                  <a:srgbClr val="0070C0"/>
                </a:solidFill>
                <a:latin typeface="微軟正黑體" panose="020B0604030504040204" pitchFamily="34" charset="-120"/>
                <a:ea typeface="微軟正黑體" panose="020B0604030504040204" pitchFamily="34" charset="-120"/>
              </a:rPr>
              <a:t>。</a:t>
            </a:r>
            <a:endParaRPr lang="en-US" altLang="zh-TW" sz="2200" b="1" dirty="0" smtClean="0">
              <a:solidFill>
                <a:srgbClr val="0070C0"/>
              </a:solidFill>
              <a:latin typeface="微軟正黑體" panose="020B0604030504040204" pitchFamily="34" charset="-120"/>
              <a:ea typeface="微軟正黑體" panose="020B0604030504040204" pitchFamily="34" charset="-120"/>
            </a:endParaRPr>
          </a:p>
          <a:p>
            <a:pPr marL="266700" indent="-266700">
              <a:lnSpc>
                <a:spcPct val="110000"/>
              </a:lnSpc>
              <a:spcBef>
                <a:spcPts val="0"/>
              </a:spcBef>
              <a:buNone/>
              <a:defRPr/>
            </a:pPr>
            <a:r>
              <a:rPr lang="en-US" altLang="zh-TW" sz="2200" b="1" dirty="0">
                <a:solidFill>
                  <a:srgbClr val="0070C0"/>
                </a:solidFill>
                <a:latin typeface="微軟正黑體" panose="020B0604030504040204" pitchFamily="34" charset="-120"/>
                <a:ea typeface="微軟正黑體" panose="020B0604030504040204" pitchFamily="34" charset="-120"/>
              </a:rPr>
              <a:t>(2</a:t>
            </a:r>
            <a:r>
              <a:rPr lang="en-US" altLang="zh-TW" sz="2200" b="1" dirty="0" smtClean="0">
                <a:solidFill>
                  <a:srgbClr val="0070C0"/>
                </a:solidFill>
                <a:latin typeface="微軟正黑體" panose="020B0604030504040204" pitchFamily="34" charset="-120"/>
                <a:ea typeface="微軟正黑體" panose="020B0604030504040204" pitchFamily="34" charset="-120"/>
              </a:rPr>
              <a:t>) </a:t>
            </a:r>
            <a:r>
              <a:rPr lang="zh-TW" altLang="en-US" sz="2200" b="1" dirty="0" smtClean="0">
                <a:solidFill>
                  <a:srgbClr val="0070C0"/>
                </a:solidFill>
                <a:latin typeface="微軟正黑體" panose="020B0604030504040204" pitchFamily="34" charset="-120"/>
                <a:ea typeface="微軟正黑體" panose="020B0604030504040204" pitchFamily="34" charset="-120"/>
              </a:rPr>
              <a:t>開始</a:t>
            </a:r>
            <a:r>
              <a:rPr lang="zh-TW" altLang="en-US" sz="2200" b="1" dirty="0">
                <a:solidFill>
                  <a:srgbClr val="0070C0"/>
                </a:solidFill>
                <a:latin typeface="微軟正黑體" panose="020B0604030504040204" pitchFamily="34" charset="-120"/>
                <a:ea typeface="微軟正黑體" panose="020B0604030504040204" pitchFamily="34" charset="-120"/>
              </a:rPr>
              <a:t>劑量處方箋</a:t>
            </a:r>
          </a:p>
          <a:p>
            <a:pPr marL="266700" indent="-266700">
              <a:lnSpc>
                <a:spcPct val="110000"/>
              </a:lnSpc>
              <a:spcBef>
                <a:spcPts val="0"/>
              </a:spcBef>
              <a:buNone/>
              <a:defRPr/>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a:solidFill>
                  <a:srgbClr val="0070C0"/>
                </a:solidFill>
                <a:latin typeface="微軟正黑體" panose="020B0604030504040204" pitchFamily="34" charset="-120"/>
                <a:ea typeface="微軟正黑體" panose="020B0604030504040204" pitchFamily="34" charset="-120"/>
              </a:rPr>
              <a:t>在起始處方箋上列明起始劑量。建議將起始處方箋的有限期限為一週 </a:t>
            </a:r>
            <a:r>
              <a:rPr lang="en-US" altLang="zh-TW" sz="2200" b="1" dirty="0">
                <a:solidFill>
                  <a:srgbClr val="0070C0"/>
                </a:solidFill>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治療期間風險最高的時刻</a:t>
            </a:r>
            <a:r>
              <a:rPr lang="en-US" altLang="zh-TW" sz="2200" b="1" dirty="0">
                <a:solidFill>
                  <a:srgbClr val="0070C0"/>
                </a:solidFill>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回診。</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於實際給藥</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可以依藥物反應考慮劑量微調。 </a:t>
            </a:r>
          </a:p>
          <a:p>
            <a:pPr marL="266700" indent="-266700">
              <a:lnSpc>
                <a:spcPct val="110000"/>
              </a:lnSpc>
              <a:spcBef>
                <a:spcPts val="0"/>
              </a:spcBef>
              <a:buNone/>
              <a:defRPr/>
            </a:pP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(3</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第一</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週檢查</a:t>
            </a:r>
          </a:p>
          <a:p>
            <a:pPr marL="266700" indent="-266700">
              <a:lnSpc>
                <a:spcPct val="110000"/>
              </a:lnSpc>
              <a:spcBef>
                <a:spcPts val="0"/>
              </a:spcBef>
              <a:buNone/>
              <a:defRPr/>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建議醫療人員在患者服用</a:t>
            </a:r>
            <a:r>
              <a:rPr lang="zh-TW" altLang="en-US" sz="2200" b="1" dirty="0">
                <a:solidFill>
                  <a:srgbClr val="CC3399"/>
                </a:solidFill>
                <a:latin typeface="微軟正黑體" panose="020B0604030504040204" pitchFamily="34" charset="-120"/>
                <a:ea typeface="微軟正黑體" panose="020B0604030504040204" pitchFamily="34" charset="-120"/>
              </a:rPr>
              <a:t>前三劑</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期間檢查對藥物之反應。</a:t>
            </a:r>
            <a:endParaRPr lang="zh-TW" altLang="en-US" sz="2200" b="1" dirty="0">
              <a:solidFill>
                <a:srgbClr val="0070C0"/>
              </a:solidFill>
              <a:latin typeface="微軟正黑體" panose="020B0604030504040204" pitchFamily="34" charset="-120"/>
              <a:ea typeface="微軟正黑體" panose="020B0604030504040204" pitchFamily="34" charset="-120"/>
            </a:endParaRPr>
          </a:p>
          <a:p>
            <a:pPr marL="266700" indent="-266700">
              <a:lnSpc>
                <a:spcPct val="120000"/>
              </a:lnSpc>
              <a:spcBef>
                <a:spcPct val="15000"/>
              </a:spcBef>
              <a:buNone/>
            </a:pP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
        <p:nvSpPr>
          <p:cNvPr id="67587" name="Rectangle 3"/>
          <p:cNvSpPr>
            <a:spLocks noGrp="1" noChangeArrowheads="1"/>
          </p:cNvSpPr>
          <p:nvPr>
            <p:ph type="title" idx="4294967295"/>
          </p:nvPr>
        </p:nvSpPr>
        <p:spPr>
          <a:xfrm>
            <a:off x="1126877" y="303156"/>
            <a:ext cx="6912470" cy="609398"/>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extLst>
      <p:ext uri="{BB962C8B-B14F-4D97-AF65-F5344CB8AC3E}">
        <p14:creationId xmlns:p14="http://schemas.microsoft.com/office/powerpoint/2010/main" val="3498478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fade">
                                      <p:cBhvr>
                                        <p:cTn id="7" dur="500"/>
                                        <p:tgtEl>
                                          <p:spTgt spid="67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6">
                                            <p:txEl>
                                              <p:pRg st="1" end="1"/>
                                            </p:txEl>
                                          </p:spTgt>
                                        </p:tgtEl>
                                        <p:attrNameLst>
                                          <p:attrName>style.visibility</p:attrName>
                                        </p:attrNameLst>
                                      </p:cBhvr>
                                      <p:to>
                                        <p:strVal val="visible"/>
                                      </p:to>
                                    </p:set>
                                    <p:animEffect transition="in" filter="fade">
                                      <p:cBhvr>
                                        <p:cTn id="12" dur="500"/>
                                        <p:tgtEl>
                                          <p:spTgt spid="675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6">
                                            <p:txEl>
                                              <p:pRg st="2" end="2"/>
                                            </p:txEl>
                                          </p:spTgt>
                                        </p:tgtEl>
                                        <p:attrNameLst>
                                          <p:attrName>style.visibility</p:attrName>
                                        </p:attrNameLst>
                                      </p:cBhvr>
                                      <p:to>
                                        <p:strVal val="visible"/>
                                      </p:to>
                                    </p:set>
                                    <p:animEffect transition="in" filter="fade">
                                      <p:cBhvr>
                                        <p:cTn id="17" dur="500"/>
                                        <p:tgtEl>
                                          <p:spTgt spid="675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586">
                                            <p:txEl>
                                              <p:pRg st="3" end="3"/>
                                            </p:txEl>
                                          </p:spTgt>
                                        </p:tgtEl>
                                        <p:attrNameLst>
                                          <p:attrName>style.visibility</p:attrName>
                                        </p:attrNameLst>
                                      </p:cBhvr>
                                      <p:to>
                                        <p:strVal val="visible"/>
                                      </p:to>
                                    </p:set>
                                    <p:animEffect transition="in" filter="fade">
                                      <p:cBhvr>
                                        <p:cTn id="22" dur="500"/>
                                        <p:tgtEl>
                                          <p:spTgt spid="675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586">
                                            <p:txEl>
                                              <p:pRg st="4" end="4"/>
                                            </p:txEl>
                                          </p:spTgt>
                                        </p:tgtEl>
                                        <p:attrNameLst>
                                          <p:attrName>style.visibility</p:attrName>
                                        </p:attrNameLst>
                                      </p:cBhvr>
                                      <p:to>
                                        <p:strVal val="visible"/>
                                      </p:to>
                                    </p:set>
                                    <p:animEffect transition="in" filter="fade">
                                      <p:cBhvr>
                                        <p:cTn id="27" dur="500"/>
                                        <p:tgtEl>
                                          <p:spTgt spid="675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586">
                                            <p:txEl>
                                              <p:pRg st="5" end="5"/>
                                            </p:txEl>
                                          </p:spTgt>
                                        </p:tgtEl>
                                        <p:attrNameLst>
                                          <p:attrName>style.visibility</p:attrName>
                                        </p:attrNameLst>
                                      </p:cBhvr>
                                      <p:to>
                                        <p:strVal val="visible"/>
                                      </p:to>
                                    </p:set>
                                    <p:animEffect transition="in" filter="fade">
                                      <p:cBhvr>
                                        <p:cTn id="32" dur="500"/>
                                        <p:tgtEl>
                                          <p:spTgt spid="675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586">
                                            <p:txEl>
                                              <p:pRg st="6" end="6"/>
                                            </p:txEl>
                                          </p:spTgt>
                                        </p:tgtEl>
                                        <p:attrNameLst>
                                          <p:attrName>style.visibility</p:attrName>
                                        </p:attrNameLst>
                                      </p:cBhvr>
                                      <p:to>
                                        <p:strVal val="visible"/>
                                      </p:to>
                                    </p:set>
                                    <p:animEffect transition="in" filter="fade">
                                      <p:cBhvr>
                                        <p:cTn id="37" dur="500"/>
                                        <p:tgtEl>
                                          <p:spTgt spid="675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7586">
                                            <p:txEl>
                                              <p:pRg st="7" end="7"/>
                                            </p:txEl>
                                          </p:spTgt>
                                        </p:tgtEl>
                                        <p:attrNameLst>
                                          <p:attrName>style.visibility</p:attrName>
                                        </p:attrNameLst>
                                      </p:cBhvr>
                                      <p:to>
                                        <p:strVal val="visible"/>
                                      </p:to>
                                    </p:set>
                                    <p:animEffect transition="in" filter="fade">
                                      <p:cBhvr>
                                        <p:cTn id="42" dur="500"/>
                                        <p:tgtEl>
                                          <p:spTgt spid="675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323850" y="1628775"/>
            <a:ext cx="8569325" cy="4608513"/>
          </a:xfrm>
        </p:spPr>
        <p:txBody>
          <a:bodyPr/>
          <a:lstStyle/>
          <a:p>
            <a:pPr marL="266700" indent="-266700">
              <a:lnSpc>
                <a:spcPct val="120000"/>
              </a:lnSpc>
              <a:spcBef>
                <a:spcPts val="0"/>
              </a:spcBef>
              <a:buFont typeface="Wingdings" pitchFamily="2" charset="2"/>
              <a:buNone/>
              <a:defRPr/>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維持</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劑量</a:t>
            </a:r>
          </a:p>
          <a:p>
            <a:pPr marL="266700" indent="-266700">
              <a:lnSpc>
                <a:spcPct val="120000"/>
              </a:lnSpc>
              <a:spcBef>
                <a:spcPts val="0"/>
              </a:spcBef>
              <a:buNone/>
              <a:defRPr/>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建議維持劑量以</a:t>
            </a:r>
            <a:r>
              <a:rPr lang="zh-TW" altLang="en-US" sz="2400" b="1" dirty="0">
                <a:solidFill>
                  <a:srgbClr val="CC3399"/>
                </a:solidFill>
                <a:latin typeface="微軟正黑體" panose="020B0604030504040204" pitchFamily="34" charset="-120"/>
                <a:ea typeface="微軟正黑體" panose="020B0604030504040204" pitchFamily="34" charset="-120"/>
              </a:rPr>
              <a:t>每日</a:t>
            </a:r>
            <a:r>
              <a:rPr lang="en-US" altLang="zh-TW" sz="2400" b="1" dirty="0">
                <a:solidFill>
                  <a:srgbClr val="CC3399"/>
                </a:solidFill>
                <a:latin typeface="微軟正黑體" panose="020B0604030504040204" pitchFamily="34" charset="-120"/>
                <a:ea typeface="微軟正黑體" panose="020B0604030504040204" pitchFamily="34" charset="-120"/>
              </a:rPr>
              <a:t>20-120</a:t>
            </a:r>
            <a:r>
              <a:rPr lang="zh-TW" altLang="en-US" sz="2400" b="1" dirty="0">
                <a:solidFill>
                  <a:srgbClr val="CC3399"/>
                </a:solidFill>
                <a:latin typeface="微軟正黑體" panose="020B0604030504040204" pitchFamily="34" charset="-120"/>
                <a:ea typeface="微軟正黑體" panose="020B0604030504040204" pitchFamily="34" charset="-120"/>
              </a:rPr>
              <a:t>毫克</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為原則，有些個案需要更高以及更低之劑量，可以更謹慎評估，視個案成癮程度及臨床需要逐量增減。調整速度</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建議</a:t>
            </a:r>
            <a:r>
              <a:rPr lang="zh-TW" altLang="en-US" sz="2400" b="1" dirty="0" smtClean="0">
                <a:solidFill>
                  <a:schemeClr val="tx1">
                    <a:lumMod val="65000"/>
                    <a:lumOff val="35000"/>
                  </a:schemeClr>
                </a:solidFill>
                <a:latin typeface="微軟正黑體"/>
                <a:ea typeface="微軟正黑體"/>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維持</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劑量以每週增加 </a:t>
            </a:r>
            <a:r>
              <a:rPr lang="en-US" altLang="zh-TW" sz="2400" b="1" dirty="0">
                <a:solidFill>
                  <a:srgbClr val="CC3399"/>
                </a:solidFill>
                <a:latin typeface="微軟正黑體" panose="020B0604030504040204" pitchFamily="34" charset="-120"/>
                <a:ea typeface="微軟正黑體" panose="020B0604030504040204" pitchFamily="34" charset="-120"/>
              </a:rPr>
              <a:t>5-30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毫克為原則。</a:t>
            </a:r>
          </a:p>
        </p:txBody>
      </p:sp>
      <p:sp>
        <p:nvSpPr>
          <p:cNvPr id="4" name="Rectangle 3"/>
          <p:cNvSpPr txBox="1">
            <a:spLocks noChangeArrowheads="1"/>
          </p:cNvSpPr>
          <p:nvPr/>
        </p:nvSpPr>
        <p:spPr bwMode="auto">
          <a:xfrm>
            <a:off x="1126877" y="303156"/>
            <a:ext cx="6912470"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6">
                                            <p:txEl>
                                              <p:pRg st="1" end="1"/>
                                            </p:txEl>
                                          </p:spTgt>
                                        </p:tgtEl>
                                        <p:attrNameLst>
                                          <p:attrName>style.visibility</p:attrName>
                                        </p:attrNameLst>
                                      </p:cBhvr>
                                      <p:to>
                                        <p:strVal val="visible"/>
                                      </p:to>
                                    </p:set>
                                    <p:animEffect transition="in" filter="fade">
                                      <p:cBhvr>
                                        <p:cTn id="12" dur="500"/>
                                        <p:tgtEl>
                                          <p:spTgt spid="983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323850" y="1628775"/>
            <a:ext cx="8569325" cy="4608513"/>
          </a:xfrm>
        </p:spPr>
        <p:txBody>
          <a:bodyPr/>
          <a:lstStyle/>
          <a:p>
            <a:pPr>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3. </a:t>
            </a:r>
            <a:r>
              <a:rPr lang="zh-TW" altLang="en-US" sz="2400" b="1" dirty="0" smtClean="0">
                <a:solidFill>
                  <a:srgbClr val="0070C0"/>
                </a:solidFill>
                <a:latin typeface="微軟正黑體" panose="020B0604030504040204" pitchFamily="34" charset="-120"/>
                <a:ea typeface="微軟正黑體" panose="020B0604030504040204" pitchFamily="34" charset="-120"/>
              </a:rPr>
              <a:t>回</a:t>
            </a:r>
            <a:r>
              <a:rPr lang="zh-TW" altLang="en-US" sz="2400" b="1" dirty="0">
                <a:solidFill>
                  <a:srgbClr val="0070C0"/>
                </a:solidFill>
                <a:latin typeface="微軟正黑體" panose="020B0604030504040204" pitchFamily="34" charset="-120"/>
                <a:ea typeface="微軟正黑體" panose="020B0604030504040204" pitchFamily="34" charset="-120"/>
              </a:rPr>
              <a:t>診</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在劑量調整期間，每</a:t>
            </a:r>
            <a:r>
              <a:rPr lang="en-US" altLang="zh-TW" sz="2400" b="1" dirty="0">
                <a:solidFill>
                  <a:srgbClr val="CC3399"/>
                </a:solidFill>
                <a:latin typeface="微軟正黑體" panose="020B0604030504040204" pitchFamily="34" charset="-120"/>
                <a:ea typeface="微軟正黑體" panose="020B0604030504040204" pitchFamily="34" charset="-120"/>
              </a:rPr>
              <a:t>1-2</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週回診一次。 穩定維持期間，維持至少</a:t>
            </a:r>
            <a:r>
              <a:rPr lang="zh-TW" altLang="en-US" sz="2400" b="1" dirty="0">
                <a:solidFill>
                  <a:srgbClr val="CC3399"/>
                </a:solidFill>
                <a:latin typeface="微軟正黑體" panose="020B0604030504040204" pitchFamily="34" charset="-120"/>
                <a:ea typeface="微軟正黑體" panose="020B0604030504040204" pitchFamily="34" charset="-120"/>
              </a:rPr>
              <a:t>每個月</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返診一次。</a:t>
            </a:r>
          </a:p>
          <a:p>
            <a:pPr>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4. </a:t>
            </a:r>
            <a:r>
              <a:rPr lang="zh-TW" altLang="en-US" sz="2400" b="1" dirty="0" smtClean="0">
                <a:solidFill>
                  <a:srgbClr val="0070C0"/>
                </a:solidFill>
                <a:latin typeface="微軟正黑體" panose="020B0604030504040204" pitchFamily="34" charset="-120"/>
                <a:ea typeface="微軟正黑體" panose="020B0604030504040204" pitchFamily="34" charset="-120"/>
              </a:rPr>
              <a:t>給</a:t>
            </a:r>
            <a:r>
              <a:rPr lang="zh-TW" altLang="en-US" sz="2400" b="1" dirty="0">
                <a:solidFill>
                  <a:srgbClr val="0070C0"/>
                </a:solidFill>
                <a:latin typeface="微軟正黑體" panose="020B0604030504040204" pitchFamily="34" charset="-120"/>
                <a:ea typeface="微軟正黑體" panose="020B0604030504040204" pitchFamily="34" charset="-120"/>
              </a:rPr>
              <a:t>藥方式：</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並</a:t>
            </a:r>
            <a:r>
              <a:rPr lang="zh-TW" altLang="en-US" sz="2400" b="1" dirty="0">
                <a:solidFill>
                  <a:srgbClr val="CC3399"/>
                </a:solidFill>
                <a:latin typeface="微軟正黑體" panose="020B0604030504040204" pitchFamily="34" charset="-120"/>
                <a:ea typeface="微軟正黑體" panose="020B0604030504040204" pitchFamily="34" charset="-120"/>
              </a:rPr>
              <a:t>應在醫事人員監督下服用</a:t>
            </a:r>
            <a:r>
              <a:rPr lang="zh-TW" altLang="en-US" sz="2800" b="1" dirty="0" smtClean="0"/>
              <a:t>。</a:t>
            </a:r>
          </a:p>
          <a:p>
            <a:pPr>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5. </a:t>
            </a:r>
            <a:r>
              <a:rPr lang="zh-TW" altLang="en-US" sz="2400" b="1" dirty="0" smtClean="0">
                <a:solidFill>
                  <a:srgbClr val="0070C0"/>
                </a:solidFill>
                <a:latin typeface="微軟正黑體" panose="020B0604030504040204" pitchFamily="34" charset="-120"/>
                <a:ea typeface="微軟正黑體" panose="020B0604030504040204" pitchFamily="34" charset="-120"/>
              </a:rPr>
              <a:t>中斷</a:t>
            </a:r>
            <a:r>
              <a:rPr lang="zh-TW" altLang="en-US" sz="2400" b="1" dirty="0">
                <a:solidFill>
                  <a:srgbClr val="0070C0"/>
                </a:solidFill>
                <a:latin typeface="微軟正黑體" panose="020B0604030504040204" pitchFamily="34" charset="-120"/>
                <a:ea typeface="微軟正黑體" panose="020B0604030504040204" pitchFamily="34" charset="-120"/>
              </a:rPr>
              <a:t>治療</a:t>
            </a:r>
          </a:p>
          <a:p>
            <a:pPr>
              <a:spcBef>
                <a:spcPts val="6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中斷治療速度，建議維持劑量</a:t>
            </a:r>
            <a:r>
              <a:rPr lang="en-US" altLang="zh-TW" sz="2400" b="1" dirty="0">
                <a:solidFill>
                  <a:srgbClr val="CC3399"/>
                </a:solidFill>
                <a:latin typeface="微軟正黑體" panose="020B0604030504040204" pitchFamily="34" charset="-120"/>
                <a:ea typeface="微軟正黑體" panose="020B0604030504040204" pitchFamily="34" charset="-120"/>
              </a:rPr>
              <a:t>40mg </a:t>
            </a:r>
            <a:r>
              <a:rPr lang="zh-TW" altLang="en-US" sz="2400" b="1" dirty="0">
                <a:solidFill>
                  <a:srgbClr val="CC3399"/>
                </a:solidFill>
                <a:latin typeface="微軟正黑體" panose="020B0604030504040204" pitchFamily="34" charset="-120"/>
                <a:ea typeface="微軟正黑體" panose="020B0604030504040204" pitchFamily="34" charset="-120"/>
              </a:rPr>
              <a:t>以上，以每週減少</a:t>
            </a:r>
            <a:r>
              <a:rPr lang="en-US" altLang="zh-TW" sz="2400" b="1" dirty="0">
                <a:solidFill>
                  <a:srgbClr val="CC3399"/>
                </a:solidFill>
                <a:latin typeface="微軟正黑體" panose="020B0604030504040204" pitchFamily="34" charset="-120"/>
                <a:ea typeface="微軟正黑體" panose="020B0604030504040204" pitchFamily="34" charset="-120"/>
              </a:rPr>
              <a:t>10</a:t>
            </a:r>
            <a:r>
              <a:rPr lang="zh-TW" altLang="en-US" sz="2400" b="1" dirty="0">
                <a:solidFill>
                  <a:srgbClr val="CC3399"/>
                </a:solidFill>
                <a:latin typeface="微軟正黑體" panose="020B0604030504040204" pitchFamily="34" charset="-120"/>
                <a:ea typeface="微軟正黑體" panose="020B0604030504040204" pitchFamily="34" charset="-120"/>
              </a:rPr>
              <a:t>毫克</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為原則，劑量</a:t>
            </a:r>
            <a:r>
              <a:rPr lang="en-US" altLang="zh-TW" sz="2400" b="1" dirty="0">
                <a:solidFill>
                  <a:srgbClr val="CC3399"/>
                </a:solidFill>
                <a:latin typeface="微軟正黑體" panose="020B0604030504040204" pitchFamily="34" charset="-120"/>
                <a:ea typeface="微軟正黑體" panose="020B0604030504040204" pitchFamily="34" charset="-120"/>
              </a:rPr>
              <a:t>40mg </a:t>
            </a:r>
            <a:r>
              <a:rPr lang="zh-TW" altLang="en-US" sz="2400" b="1" dirty="0">
                <a:solidFill>
                  <a:srgbClr val="CC3399"/>
                </a:solidFill>
                <a:latin typeface="微軟正黑體" panose="020B0604030504040204" pitchFamily="34" charset="-120"/>
                <a:ea typeface="微軟正黑體" panose="020B0604030504040204" pitchFamily="34" charset="-120"/>
              </a:rPr>
              <a:t>以下，以每週減少</a:t>
            </a:r>
            <a:r>
              <a:rPr lang="en-US" altLang="zh-TW" sz="2400" b="1" dirty="0">
                <a:solidFill>
                  <a:srgbClr val="CC3399"/>
                </a:solidFill>
                <a:latin typeface="微軟正黑體" panose="020B0604030504040204" pitchFamily="34" charset="-120"/>
                <a:ea typeface="微軟正黑體" panose="020B0604030504040204" pitchFamily="34" charset="-120"/>
              </a:rPr>
              <a:t>5</a:t>
            </a:r>
            <a:r>
              <a:rPr lang="zh-TW" altLang="en-US" sz="2400" b="1" dirty="0">
                <a:solidFill>
                  <a:srgbClr val="CC3399"/>
                </a:solidFill>
                <a:latin typeface="微軟正黑體" panose="020B0604030504040204" pitchFamily="34" charset="-120"/>
                <a:ea typeface="微軟正黑體" panose="020B0604030504040204" pitchFamily="34" charset="-120"/>
              </a:rPr>
              <a:t>毫克</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為原則。</a:t>
            </a:r>
          </a:p>
          <a:p>
            <a:pPr>
              <a:spcBef>
                <a:spcPts val="6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如果轉換至丁基原啡因，在使用最後一劑後美沙冬的</a:t>
            </a:r>
            <a:r>
              <a:rPr lang="en-US" altLang="zh-TW" sz="2400" b="1" dirty="0">
                <a:solidFill>
                  <a:srgbClr val="CC3399"/>
                </a:solidFill>
                <a:latin typeface="微軟正黑體" panose="020B0604030504040204" pitchFamily="34" charset="-120"/>
                <a:ea typeface="微軟正黑體" panose="020B0604030504040204" pitchFamily="34" charset="-120"/>
              </a:rPr>
              <a:t>24</a:t>
            </a:r>
            <a:r>
              <a:rPr lang="zh-TW" altLang="en-US" sz="2400" b="1" dirty="0">
                <a:solidFill>
                  <a:srgbClr val="CC3399"/>
                </a:solidFill>
                <a:latin typeface="微軟正黑體" panose="020B0604030504040204" pitchFamily="34" charset="-120"/>
                <a:ea typeface="微軟正黑體" panose="020B0604030504040204" pitchFamily="34" charset="-120"/>
              </a:rPr>
              <a:t>小時</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可開始使用丁基原啡因。</a:t>
            </a:r>
          </a:p>
          <a:p>
            <a:pPr>
              <a:spcBef>
                <a:spcPts val="600"/>
              </a:spcBef>
              <a:buNone/>
            </a:pP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126877" y="303156"/>
            <a:ext cx="6912470"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-3)</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fade">
                                      <p:cBhvr>
                                        <p:cTn id="12" dur="5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fade">
                                      <p:cBhvr>
                                        <p:cTn id="17" dur="500"/>
                                        <p:tgtEl>
                                          <p:spTgt spid="69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fade">
                                      <p:cBhvr>
                                        <p:cTn id="22" dur="500"/>
                                        <p:tgtEl>
                                          <p:spTgt spid="696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fade">
                                      <p:cBhvr>
                                        <p:cTn id="27" dur="5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idx="4294967295"/>
          </p:nvPr>
        </p:nvSpPr>
        <p:spPr>
          <a:xfrm>
            <a:off x="3528075" y="369472"/>
            <a:ext cx="1980029"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維持治療</a:t>
            </a:r>
          </a:p>
        </p:txBody>
      </p:sp>
      <p:sp>
        <p:nvSpPr>
          <p:cNvPr id="19459" name="Rectangle 3"/>
          <p:cNvSpPr>
            <a:spLocks noGrp="1" noChangeArrowheads="1"/>
          </p:cNvSpPr>
          <p:nvPr>
            <p:ph type="subTitle" idx="4294967295"/>
          </p:nvPr>
        </p:nvSpPr>
        <p:spPr>
          <a:xfrm>
            <a:off x="755650" y="2205038"/>
            <a:ext cx="7777163" cy="27368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20000"/>
              </a:lnSpc>
              <a:spcBef>
                <a:spcPct val="5000"/>
              </a:spcBef>
              <a:buClr>
                <a:srgbClr val="CC0099"/>
              </a:buClr>
              <a:buNone/>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定義</a:t>
            </a: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en-US" altLang="zh-TW" sz="2400" b="1" kern="1200" dirty="0" smtClean="0">
              <a:solidFill>
                <a:schemeClr val="bg1">
                  <a:lumMod val="50000"/>
                </a:schemeClr>
              </a:solidFill>
              <a:latin typeface="微軟正黑體" panose="020B0604030504040204" pitchFamily="34" charset="-120"/>
              <a:ea typeface="微軟正黑體" panose="020B0604030504040204" pitchFamily="34" charset="-120"/>
            </a:endParaRPr>
          </a:p>
          <a:p>
            <a:pPr>
              <a:lnSpc>
                <a:spcPct val="120000"/>
              </a:lnSpc>
              <a:spcBef>
                <a:spcPct val="5000"/>
              </a:spcBef>
              <a:buClr>
                <a:srgbClr val="CC0099"/>
              </a:buClr>
              <a:buChar char="l"/>
            </a:pP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將</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慢性復發性疾病的病情</a:t>
            </a: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維持於</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穩定的狀態，不要影響到患者各</a:t>
            </a: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方面</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的功能。</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藥物維持治療</a:t>
            </a:r>
            <a:r>
              <a:rPr lang="en-US" altLang="zh-TW" sz="2400" b="1" kern="12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減少傷害</a:t>
            </a:r>
            <a:r>
              <a:rPr lang="en-US" altLang="zh-TW" sz="2400" b="1" kern="1200" dirty="0" smtClean="0">
                <a:solidFill>
                  <a:schemeClr val="bg1">
                    <a:lumMod val="50000"/>
                  </a:schemeClr>
                </a:solidFill>
                <a:latin typeface="微軟正黑體" panose="020B0604030504040204" pitchFamily="34" charset="-120"/>
                <a:ea typeface="微軟正黑體" panose="020B0604030504040204" pitchFamily="34" charset="-120"/>
              </a:rPr>
              <a:t>(</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harm reduction)</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4294967295"/>
          </p:nvPr>
        </p:nvSpPr>
        <p:spPr>
          <a:xfrm>
            <a:off x="323850" y="1628775"/>
            <a:ext cx="8569325" cy="4608513"/>
          </a:xfrm>
        </p:spPr>
        <p:txBody>
          <a:bodyPr/>
          <a:lstStyle/>
          <a:p>
            <a:pPr marL="266700" indent="-266700">
              <a:lnSpc>
                <a:spcPct val="120000"/>
              </a:lnSpc>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smtClean="0">
                <a:solidFill>
                  <a:srgbClr val="0070C0"/>
                </a:solidFill>
                <a:latin typeface="微軟正黑體" panose="020B0604030504040204" pitchFamily="34" charset="-120"/>
                <a:ea typeface="微軟正黑體" panose="020B0604030504040204" pitchFamily="34" charset="-120"/>
              </a:rPr>
              <a:t>導入治療</a:t>
            </a:r>
          </a:p>
          <a:p>
            <a:pPr marL="266700" indent="-266700">
              <a:lnSpc>
                <a:spcPct val="120000"/>
              </a:lnSpc>
              <a:spcBef>
                <a:spcPts val="600"/>
              </a:spcBef>
              <a:buFont typeface="Wingdings" pitchFamily="2" charset="2"/>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smtClean="0">
                <a:solidFill>
                  <a:srgbClr val="0070C0"/>
                </a:solidFill>
                <a:latin typeface="微軟正黑體" panose="020B0604030504040204" pitchFamily="34" charset="-120"/>
                <a:ea typeface="微軟正黑體" panose="020B0604030504040204" pitchFamily="34" charset="-120"/>
              </a:rPr>
              <a:t>服用第一劑的時間</a:t>
            </a:r>
          </a:p>
          <a:p>
            <a:pPr marL="266700" indent="-266700">
              <a:lnSpc>
                <a:spcPct val="120000"/>
              </a:lnSpc>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1-1) </a:t>
            </a:r>
            <a:r>
              <a:rPr lang="zh-TW" altLang="en-US" sz="2400" b="1" dirty="0" smtClean="0">
                <a:solidFill>
                  <a:srgbClr val="CC0099"/>
                </a:solidFill>
                <a:latin typeface="微軟正黑體" panose="020B0604030504040204" pitchFamily="34" charset="-120"/>
                <a:ea typeface="微軟正黑體" panose="020B0604030504040204" pitchFamily="34" charset="-120"/>
              </a:rPr>
              <a:t>直接自海洛因使用導入</a:t>
            </a:r>
          </a:p>
          <a:p>
            <a:pPr marL="266700" indent="-266700">
              <a:lnSpc>
                <a:spcPct val="120000"/>
              </a:lnSpc>
              <a:spcBef>
                <a:spcPts val="600"/>
              </a:spcBef>
              <a:buFont typeface="Wingdings" pitchFamily="2" charset="2"/>
              <a:buNone/>
            </a:pPr>
            <a:r>
              <a:rPr lang="zh-TW" altLang="en-US" sz="2400" b="1" dirty="0" smtClean="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第</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天之每日劑量為</a:t>
            </a:r>
            <a:r>
              <a:rPr lang="en-US" altLang="zh-TW" sz="2400" b="1" dirty="0" smtClean="0">
                <a:solidFill>
                  <a:srgbClr val="CC0099"/>
                </a:solidFill>
                <a:latin typeface="微軟正黑體" panose="020B0604030504040204" pitchFamily="34" charset="-120"/>
                <a:ea typeface="微軟正黑體" panose="020B0604030504040204" pitchFamily="34" charset="-120"/>
              </a:rPr>
              <a:t>4</a:t>
            </a:r>
            <a:r>
              <a:rPr lang="zh-TW" altLang="en-US" sz="2400" b="1" dirty="0" smtClean="0">
                <a:solidFill>
                  <a:srgbClr val="CC0099"/>
                </a:solidFill>
                <a:latin typeface="微軟正黑體" panose="020B0604030504040204" pitchFamily="34" charset="-120"/>
                <a:ea typeface="微軟正黑體" panose="020B0604030504040204" pitchFamily="34" charset="-120"/>
              </a:rPr>
              <a:t>～</a:t>
            </a:r>
            <a:r>
              <a:rPr lang="en-US" altLang="zh-TW" sz="2400" b="1" dirty="0" smtClean="0">
                <a:solidFill>
                  <a:srgbClr val="CC0099"/>
                </a:solidFill>
                <a:latin typeface="微軟正黑體" panose="020B0604030504040204" pitchFamily="34" charset="-120"/>
                <a:ea typeface="微軟正黑體" panose="020B0604030504040204" pitchFamily="34" charset="-120"/>
              </a:rPr>
              <a:t>8</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毫克，應於第</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天前達到每日</a:t>
            </a:r>
            <a:r>
              <a:rPr lang="en-US" altLang="zh-TW" sz="2400" b="1" dirty="0" smtClean="0">
                <a:solidFill>
                  <a:srgbClr val="CC0099"/>
                </a:solidFill>
                <a:latin typeface="微軟正黑體" panose="020B0604030504040204" pitchFamily="34" charset="-120"/>
                <a:ea typeface="微軟正黑體" panose="020B0604030504040204" pitchFamily="34" charset="-120"/>
              </a:rPr>
              <a:t>12</a:t>
            </a:r>
            <a:r>
              <a:rPr lang="zh-TW" altLang="en-US" sz="2400" b="1" dirty="0" smtClean="0">
                <a:solidFill>
                  <a:srgbClr val="CC0099"/>
                </a:solidFill>
                <a:latin typeface="微軟正黑體" panose="020B0604030504040204" pitchFamily="34" charset="-120"/>
                <a:ea typeface="微軟正黑體" panose="020B0604030504040204" pitchFamily="34" charset="-120"/>
              </a:rPr>
              <a:t>～</a:t>
            </a:r>
            <a:r>
              <a:rPr lang="en-US" altLang="zh-TW" sz="2400" b="1" dirty="0" smtClean="0">
                <a:solidFill>
                  <a:srgbClr val="CC0099"/>
                </a:solidFill>
                <a:latin typeface="微軟正黑體" panose="020B0604030504040204" pitchFamily="34" charset="-120"/>
                <a:ea typeface="微軟正黑體" panose="020B0604030504040204" pitchFamily="34" charset="-120"/>
              </a:rPr>
              <a:t>16</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毫克的劑量，最好與最後一次使用海洛因之後至少</a:t>
            </a:r>
            <a:r>
              <a:rPr lang="en-US" altLang="zh-TW" sz="2400" b="1" dirty="0" smtClean="0">
                <a:solidFill>
                  <a:srgbClr val="CC0099"/>
                </a:solidFill>
                <a:latin typeface="微軟正黑體" panose="020B0604030504040204" pitchFamily="34" charset="-120"/>
                <a:ea typeface="微軟正黑體" panose="020B0604030504040204" pitchFamily="34" charset="-120"/>
              </a:rPr>
              <a:t>6</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小時，最好是間隔</a:t>
            </a:r>
            <a:r>
              <a:rPr lang="en-US" altLang="zh-TW" sz="2400" b="1" dirty="0" smtClean="0">
                <a:solidFill>
                  <a:srgbClr val="CC0099"/>
                </a:solidFill>
                <a:latin typeface="微軟正黑體" panose="020B0604030504040204" pitchFamily="34" charset="-120"/>
                <a:ea typeface="微軟正黑體" panose="020B0604030504040204" pitchFamily="34" charset="-120"/>
              </a:rPr>
              <a:t>12</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小時。</a:t>
            </a:r>
          </a:p>
        </p:txBody>
      </p:sp>
      <p:sp>
        <p:nvSpPr>
          <p:cNvPr id="4"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-1)</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fade">
                                      <p:cBhvr>
                                        <p:cTn id="7" dur="500"/>
                                        <p:tgtEl>
                                          <p:spTgt spid="7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8">
                                            <p:txEl>
                                              <p:pRg st="1" end="1"/>
                                            </p:txEl>
                                          </p:spTgt>
                                        </p:tgtEl>
                                        <p:attrNameLst>
                                          <p:attrName>style.visibility</p:attrName>
                                        </p:attrNameLst>
                                      </p:cBhvr>
                                      <p:to>
                                        <p:strVal val="visible"/>
                                      </p:to>
                                    </p:set>
                                    <p:animEffect transition="in" filter="fade">
                                      <p:cBhvr>
                                        <p:cTn id="12" dur="500"/>
                                        <p:tgtEl>
                                          <p:spTgt spid="706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8">
                                            <p:txEl>
                                              <p:pRg st="2" end="2"/>
                                            </p:txEl>
                                          </p:spTgt>
                                        </p:tgtEl>
                                        <p:attrNameLst>
                                          <p:attrName>style.visibility</p:attrName>
                                        </p:attrNameLst>
                                      </p:cBhvr>
                                      <p:to>
                                        <p:strVal val="visible"/>
                                      </p:to>
                                    </p:set>
                                    <p:animEffect transition="in" filter="fade">
                                      <p:cBhvr>
                                        <p:cTn id="17" dur="500"/>
                                        <p:tgtEl>
                                          <p:spTgt spid="706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8">
                                            <p:txEl>
                                              <p:pRg st="3" end="3"/>
                                            </p:txEl>
                                          </p:spTgt>
                                        </p:tgtEl>
                                        <p:attrNameLst>
                                          <p:attrName>style.visibility</p:attrName>
                                        </p:attrNameLst>
                                      </p:cBhvr>
                                      <p:to>
                                        <p:strVal val="visible"/>
                                      </p:to>
                                    </p:set>
                                    <p:animEffect transition="in" filter="fade">
                                      <p:cBhvr>
                                        <p:cTn id="22" dur="500"/>
                                        <p:tgtEl>
                                          <p:spTgt spid="706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4294967295"/>
          </p:nvPr>
        </p:nvSpPr>
        <p:spPr>
          <a:xfrm>
            <a:off x="323850" y="1628775"/>
            <a:ext cx="8569325" cy="4824561"/>
          </a:xfrm>
        </p:spPr>
        <p:txBody>
          <a:bodyPr/>
          <a:lstStyle/>
          <a:p>
            <a:pPr marL="266700" indent="-266700">
              <a:lnSpc>
                <a:spcPct val="120000"/>
              </a:lnSpc>
              <a:spcBef>
                <a:spcPts val="600"/>
              </a:spcBef>
              <a:buNone/>
            </a:pPr>
            <a:r>
              <a:rPr lang="en-US" altLang="zh-TW" sz="2200" b="1" dirty="0">
                <a:solidFill>
                  <a:srgbClr val="0070C0"/>
                </a:solidFill>
                <a:latin typeface="微軟正黑體" panose="020B0604030504040204" pitchFamily="34" charset="-120"/>
                <a:ea typeface="微軟正黑體" panose="020B0604030504040204" pitchFamily="34" charset="-120"/>
              </a:rPr>
              <a:t>(1) </a:t>
            </a:r>
            <a:r>
              <a:rPr lang="zh-TW" altLang="en-US" sz="2200" b="1" dirty="0">
                <a:solidFill>
                  <a:srgbClr val="0070C0"/>
                </a:solidFill>
                <a:latin typeface="微軟正黑體" panose="020B0604030504040204" pitchFamily="34" charset="-120"/>
                <a:ea typeface="微軟正黑體" panose="020B0604030504040204" pitchFamily="34" charset="-120"/>
              </a:rPr>
              <a:t>服用第一劑的時間</a:t>
            </a:r>
          </a:p>
          <a:p>
            <a:pPr marL="266700" indent="-266700">
              <a:lnSpc>
                <a:spcPct val="120000"/>
              </a:lnSpc>
              <a:spcBef>
                <a:spcPct val="0"/>
              </a:spcBef>
              <a:buNone/>
            </a:pPr>
            <a:r>
              <a:rPr lang="en-US" altLang="zh-TW" sz="2200" b="1" dirty="0">
                <a:solidFill>
                  <a:srgbClr val="0070C0"/>
                </a:solidFill>
                <a:latin typeface="微軟正黑體" panose="020B0604030504040204" pitchFamily="34" charset="-120"/>
                <a:ea typeface="微軟正黑體" panose="020B0604030504040204" pitchFamily="34" charset="-120"/>
              </a:rPr>
              <a:t>(</a:t>
            </a:r>
            <a:r>
              <a:rPr lang="en-US" altLang="zh-TW" sz="2200" b="1" dirty="0" smtClean="0">
                <a:solidFill>
                  <a:srgbClr val="0070C0"/>
                </a:solidFill>
                <a:latin typeface="微軟正黑體" panose="020B0604030504040204" pitchFamily="34" charset="-120"/>
                <a:ea typeface="微軟正黑體" panose="020B0604030504040204" pitchFamily="34" charset="-120"/>
              </a:rPr>
              <a:t>1-2) </a:t>
            </a:r>
            <a:r>
              <a:rPr lang="zh-TW" altLang="en-US" sz="2200" b="1" dirty="0" smtClean="0">
                <a:solidFill>
                  <a:srgbClr val="CC0099"/>
                </a:solidFill>
                <a:latin typeface="微軟正黑體" panose="020B0604030504040204" pitchFamily="34" charset="-120"/>
                <a:ea typeface="微軟正黑體" panose="020B0604030504040204" pitchFamily="34" charset="-120"/>
              </a:rPr>
              <a:t>自美沙冬（</a:t>
            </a:r>
            <a:r>
              <a:rPr lang="en-US" altLang="zh-TW" sz="2200" b="1" dirty="0" smtClean="0">
                <a:solidFill>
                  <a:srgbClr val="CC0099"/>
                </a:solidFill>
                <a:latin typeface="微軟正黑體" panose="020B0604030504040204" pitchFamily="34" charset="-120"/>
                <a:ea typeface="微軟正黑體" panose="020B0604030504040204" pitchFamily="34" charset="-120"/>
              </a:rPr>
              <a:t>methadone</a:t>
            </a:r>
            <a:r>
              <a:rPr lang="zh-TW" altLang="en-US" sz="2200" b="1" dirty="0" smtClean="0">
                <a:solidFill>
                  <a:srgbClr val="CC0099"/>
                </a:solidFill>
                <a:latin typeface="微軟正黑體" panose="020B0604030504040204" pitchFamily="34" charset="-120"/>
                <a:ea typeface="微軟正黑體" panose="020B0604030504040204" pitchFamily="34" charset="-120"/>
              </a:rPr>
              <a:t>）維持療法轉換</a:t>
            </a:r>
          </a:p>
          <a:p>
            <a:pPr marL="266700" indent="-266700">
              <a:lnSpc>
                <a:spcPct val="120000"/>
              </a:lnSpc>
              <a:spcBef>
                <a:spcPct val="0"/>
              </a:spcBef>
              <a:buFont typeface="Wingdings" pitchFamily="2" charset="2"/>
              <a:buNone/>
            </a:pPr>
            <a:r>
              <a:rPr lang="zh-TW" altLang="en-US" sz="2200" b="1" dirty="0" smtClean="0">
                <a:solidFill>
                  <a:srgbClr val="FF00FF"/>
                </a:solidFill>
                <a:latin typeface="微軟正黑體" panose="020B0604030504040204" pitchFamily="34" charset="-120"/>
                <a:ea typeface="微軟正黑體" panose="020B0604030504040204" pitchFamily="34" charset="-120"/>
              </a:rPr>
              <a:t>	</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在患者服用最後一劑美沙冬後至少</a:t>
            </a:r>
            <a:r>
              <a:rPr lang="en-US" altLang="zh-TW" sz="2200" b="1" dirty="0" smtClean="0">
                <a:solidFill>
                  <a:srgbClr val="CC3399"/>
                </a:solidFill>
                <a:latin typeface="微軟正黑體" panose="020B0604030504040204" pitchFamily="34" charset="-120"/>
                <a:ea typeface="微軟正黑體" panose="020B0604030504040204" pitchFamily="34" charset="-120"/>
              </a:rPr>
              <a:t>24</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小時，且已出現鴉片類藥物</a:t>
            </a:r>
            <a:r>
              <a:rPr lang="zh-TW" altLang="en-US" sz="2200" b="1" dirty="0" smtClean="0">
                <a:solidFill>
                  <a:srgbClr val="CC3399"/>
                </a:solidFill>
                <a:latin typeface="微軟正黑體" panose="020B0604030504040204" pitchFamily="34" charset="-120"/>
                <a:ea typeface="微軟正黑體" panose="020B0604030504040204" pitchFamily="34" charset="-120"/>
              </a:rPr>
              <a:t>戒斷症狀</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的早期徵兆時，才能給予患者第一劑的丁基原啡因。以</a:t>
            </a:r>
            <a:r>
              <a:rPr lang="en-US" altLang="zh-TW" sz="2200" b="1" dirty="0" smtClean="0">
                <a:solidFill>
                  <a:srgbClr val="CC3399"/>
                </a:solidFill>
                <a:latin typeface="微軟正黑體" panose="020B0604030504040204" pitchFamily="34" charset="-120"/>
                <a:ea typeface="微軟正黑體" panose="020B0604030504040204" pitchFamily="34" charset="-120"/>
              </a:rPr>
              <a:t>4</a:t>
            </a:r>
            <a:r>
              <a:rPr lang="zh-TW" altLang="en-US" sz="2200" b="1" dirty="0" smtClean="0">
                <a:solidFill>
                  <a:srgbClr val="CC3399"/>
                </a:solidFill>
                <a:latin typeface="微軟正黑體" panose="020B0604030504040204" pitchFamily="34" charset="-120"/>
                <a:ea typeface="微軟正黑體" panose="020B0604030504040204" pitchFamily="34" charset="-120"/>
              </a:rPr>
              <a:t>毫克</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作為起始劑量（如從使用</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30</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毫克以上的美沙冬要換藥時，只能用</a:t>
            </a:r>
            <a:r>
              <a:rPr lang="en-US" altLang="zh-TW" sz="2200" b="1" dirty="0" smtClean="0">
                <a:solidFill>
                  <a:srgbClr val="CC3399"/>
                </a:solidFill>
                <a:latin typeface="微軟正黑體" panose="020B0604030504040204" pitchFamily="34" charset="-120"/>
                <a:ea typeface="微軟正黑體" panose="020B0604030504040204" pitchFamily="34" charset="-120"/>
              </a:rPr>
              <a:t>2</a:t>
            </a:r>
            <a:r>
              <a:rPr lang="zh-TW" altLang="en-US" sz="2200" b="1" dirty="0" smtClean="0">
                <a:solidFill>
                  <a:srgbClr val="CC3399"/>
                </a:solidFill>
                <a:latin typeface="微軟正黑體" panose="020B0604030504040204" pitchFamily="34" charset="-120"/>
                <a:ea typeface="微軟正黑體" panose="020B0604030504040204" pitchFamily="34" charset="-120"/>
              </a:rPr>
              <a:t>毫克</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的丁基原啡因作為起始劑量</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，並且觀察患者至少</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個小時，增加到每日</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毫克，然後是每日</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毫克，逐漸調整劑量是必要的。</a:t>
            </a:r>
            <a:endPar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ct val="120000"/>
              </a:lnSpc>
              <a:buNone/>
            </a:pPr>
            <a:r>
              <a:rPr lang="en-US" altLang="zh-TW" sz="2200" b="1" dirty="0">
                <a:solidFill>
                  <a:srgbClr val="0070C0"/>
                </a:solidFill>
                <a:latin typeface="微軟正黑體" panose="020B0604030504040204" pitchFamily="34" charset="-120"/>
                <a:ea typeface="微軟正黑體" panose="020B0604030504040204" pitchFamily="34" charset="-120"/>
              </a:rPr>
              <a:t>(1-3) </a:t>
            </a:r>
            <a:r>
              <a:rPr lang="zh-TW" altLang="en-US" sz="2200" b="1" dirty="0">
                <a:solidFill>
                  <a:srgbClr val="0070C0"/>
                </a:solidFill>
                <a:latin typeface="微軟正黑體" panose="020B0604030504040204" pitchFamily="34" charset="-120"/>
                <a:ea typeface="微軟正黑體" panose="020B0604030504040204" pitchFamily="34" charset="-120"/>
              </a:rPr>
              <a:t>開始劑量處方箋</a:t>
            </a:r>
          </a:p>
          <a:p>
            <a:pPr marL="266700" indent="-266700">
              <a:lnSpc>
                <a:spcPct val="120000"/>
              </a:lnSpc>
              <a:buNone/>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第一週須於處方箋中列明固定劑量（例如：第</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天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毫克，第</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天</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毫克，第</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天</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毫克）。</a:t>
            </a:r>
          </a:p>
          <a:p>
            <a:pPr marL="266700" indent="-266700">
              <a:lnSpc>
                <a:spcPct val="120000"/>
              </a:lnSpc>
              <a:spcBef>
                <a:spcPct val="0"/>
              </a:spcBef>
              <a:buFont typeface="Wingdings" pitchFamily="2" charset="2"/>
              <a:buNone/>
            </a:pPr>
            <a:endPar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4"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-2)</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500"/>
                                        <p:tgtEl>
                                          <p:spTgt spid="71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fade">
                                      <p:cBhvr>
                                        <p:cTn id="12" dur="500"/>
                                        <p:tgtEl>
                                          <p:spTgt spid="7168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682">
                                            <p:txEl>
                                              <p:pRg st="2" end="2"/>
                                            </p:txEl>
                                          </p:spTgt>
                                        </p:tgtEl>
                                        <p:attrNameLst>
                                          <p:attrName>style.visibility</p:attrName>
                                        </p:attrNameLst>
                                      </p:cBhvr>
                                      <p:to>
                                        <p:strVal val="visible"/>
                                      </p:to>
                                    </p:set>
                                    <p:animEffect transition="in" filter="fade">
                                      <p:cBhvr>
                                        <p:cTn id="15" dur="500"/>
                                        <p:tgtEl>
                                          <p:spTgt spid="7168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682">
                                            <p:txEl>
                                              <p:pRg st="3" end="3"/>
                                            </p:txEl>
                                          </p:spTgt>
                                        </p:tgtEl>
                                        <p:attrNameLst>
                                          <p:attrName>style.visibility</p:attrName>
                                        </p:attrNameLst>
                                      </p:cBhvr>
                                      <p:to>
                                        <p:strVal val="visible"/>
                                      </p:to>
                                    </p:set>
                                    <p:animEffect transition="in" filter="fade">
                                      <p:cBhvr>
                                        <p:cTn id="20" dur="500"/>
                                        <p:tgtEl>
                                          <p:spTgt spid="7168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682">
                                            <p:txEl>
                                              <p:pRg st="4" end="4"/>
                                            </p:txEl>
                                          </p:spTgt>
                                        </p:tgtEl>
                                        <p:attrNameLst>
                                          <p:attrName>style.visibility</p:attrName>
                                        </p:attrNameLst>
                                      </p:cBhvr>
                                      <p:to>
                                        <p:strVal val="visible"/>
                                      </p:to>
                                    </p:set>
                                    <p:animEffect transition="in" filter="fade">
                                      <p:cBhvr>
                                        <p:cTn id="23" dur="500"/>
                                        <p:tgtEl>
                                          <p:spTgt spid="716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323850" y="1628775"/>
            <a:ext cx="8569325" cy="4608513"/>
          </a:xfrm>
        </p:spPr>
        <p:txBody>
          <a:bodyPr/>
          <a:lstStyle/>
          <a:p>
            <a:pPr marL="266700" indent="-266700">
              <a:lnSpc>
                <a:spcPct val="120000"/>
              </a:lnSpc>
              <a:spcBef>
                <a:spcPct val="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 </a:t>
            </a:r>
            <a:r>
              <a:rPr lang="zh-TW" altLang="en-US" sz="2400" b="1" dirty="0" smtClean="0">
                <a:solidFill>
                  <a:srgbClr val="0070C0"/>
                </a:solidFill>
                <a:latin typeface="微軟正黑體" panose="020B0604030504040204" pitchFamily="34" charset="-120"/>
                <a:ea typeface="微軟正黑體" panose="020B0604030504040204" pitchFamily="34" charset="-120"/>
              </a:rPr>
              <a:t>維持劑量</a:t>
            </a:r>
          </a:p>
          <a:p>
            <a:pPr marL="266700" indent="-266700">
              <a:lnSpc>
                <a:spcPct val="120000"/>
              </a:lnSpc>
              <a:buFont typeface="Wingdings" pitchFamily="2" charset="2"/>
              <a:buNone/>
            </a:pPr>
            <a:r>
              <a:rPr lang="zh-TW" altLang="en-US" sz="2400" b="1" dirty="0" smtClean="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通常維持劑量均介於</a:t>
            </a:r>
            <a:r>
              <a:rPr lang="en-US" altLang="zh-TW" sz="2400" b="1" dirty="0" smtClean="0">
                <a:solidFill>
                  <a:srgbClr val="CC0066"/>
                </a:solidFill>
                <a:latin typeface="微軟正黑體" panose="020B0604030504040204" pitchFamily="34" charset="-120"/>
                <a:ea typeface="微軟正黑體" panose="020B0604030504040204" pitchFamily="34" charset="-120"/>
              </a:rPr>
              <a:t>4</a:t>
            </a:r>
            <a:r>
              <a:rPr lang="zh-TW" altLang="en-US" sz="2400" b="1" dirty="0" smtClean="0">
                <a:solidFill>
                  <a:srgbClr val="CC0066"/>
                </a:solidFill>
                <a:latin typeface="微軟正黑體" panose="020B0604030504040204" pitchFamily="34" charset="-120"/>
                <a:ea typeface="微軟正黑體" panose="020B0604030504040204" pitchFamily="34" charset="-120"/>
              </a:rPr>
              <a:t>～</a:t>
            </a:r>
            <a:r>
              <a:rPr lang="en-US" altLang="zh-TW" sz="2400" b="1" dirty="0" smtClean="0">
                <a:solidFill>
                  <a:srgbClr val="CC0066"/>
                </a:solidFill>
                <a:latin typeface="微軟正黑體" panose="020B0604030504040204" pitchFamily="34" charset="-120"/>
                <a:ea typeface="微軟正黑體" panose="020B0604030504040204" pitchFamily="34" charset="-120"/>
              </a:rPr>
              <a:t>16</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天。以每天介於</a:t>
            </a:r>
            <a:r>
              <a:rPr lang="en-US" altLang="zh-TW" sz="2400" b="1" dirty="0" smtClean="0">
                <a:solidFill>
                  <a:srgbClr val="CC0066"/>
                </a:solidFill>
                <a:latin typeface="微軟正黑體" panose="020B0604030504040204" pitchFamily="34" charset="-120"/>
                <a:ea typeface="微軟正黑體" panose="020B0604030504040204" pitchFamily="34" charset="-120"/>
              </a:rPr>
              <a:t>4</a:t>
            </a:r>
            <a:r>
              <a:rPr lang="zh-TW" altLang="en-US" sz="2400" b="1" dirty="0" smtClean="0">
                <a:solidFill>
                  <a:srgbClr val="CC0066"/>
                </a:solidFill>
                <a:latin typeface="微軟正黑體" panose="020B0604030504040204" pitchFamily="34" charset="-120"/>
                <a:ea typeface="微軟正黑體" panose="020B0604030504040204" pitchFamily="34" charset="-120"/>
              </a:rPr>
              <a:t>～</a:t>
            </a:r>
            <a:r>
              <a:rPr lang="en-US" altLang="zh-TW" sz="2400" b="1" dirty="0" smtClean="0">
                <a:solidFill>
                  <a:srgbClr val="CC0066"/>
                </a:solidFill>
                <a:latin typeface="微軟正黑體" panose="020B0604030504040204" pitchFamily="34" charset="-120"/>
                <a:ea typeface="微軟正黑體" panose="020B0604030504040204" pitchFamily="34" charset="-120"/>
              </a:rPr>
              <a:t>16</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毫克的丁基原啡因作為有效的維持劑量，</a:t>
            </a:r>
            <a:r>
              <a:rPr lang="zh-TW" altLang="en-US" sz="2400" b="1" dirty="0" smtClean="0">
                <a:solidFill>
                  <a:srgbClr val="CC0099"/>
                </a:solidFill>
                <a:latin typeface="微軟正黑體" panose="020B0604030504040204" pitchFamily="34" charset="-120"/>
                <a:ea typeface="微軟正黑體" panose="020B0604030504040204" pitchFamily="34" charset="-120"/>
              </a:rPr>
              <a:t>最大建議劑量為每日</a:t>
            </a:r>
            <a:r>
              <a:rPr lang="en-US" altLang="zh-TW" sz="2400" b="1" dirty="0" smtClean="0">
                <a:solidFill>
                  <a:srgbClr val="CC0099"/>
                </a:solidFill>
                <a:latin typeface="微軟正黑體" panose="020B0604030504040204" pitchFamily="34" charset="-120"/>
                <a:ea typeface="微軟正黑體" panose="020B0604030504040204" pitchFamily="34" charset="-120"/>
              </a:rPr>
              <a:t>32</a:t>
            </a:r>
            <a:r>
              <a:rPr lang="zh-TW" altLang="en-US" sz="2400" b="1" dirty="0" smtClean="0">
                <a:solidFill>
                  <a:srgbClr val="CC0099"/>
                </a:solidFill>
                <a:latin typeface="微軟正黑體" panose="020B0604030504040204" pitchFamily="34" charset="-120"/>
                <a:ea typeface="微軟正黑體" panose="020B0604030504040204" pitchFamily="34" charset="-120"/>
              </a:rPr>
              <a:t>毫克</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，適用在每日、隔日或</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週</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次的投予計畫。</a:t>
            </a:r>
          </a:p>
        </p:txBody>
      </p:sp>
      <p:sp>
        <p:nvSpPr>
          <p:cNvPr id="4"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-3)</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fade">
                                      <p:cBhvr>
                                        <p:cTn id="7" dur="500"/>
                                        <p:tgtEl>
                                          <p:spTgt spid="72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6">
                                            <p:txEl>
                                              <p:pRg st="1" end="1"/>
                                            </p:txEl>
                                          </p:spTgt>
                                        </p:tgtEl>
                                        <p:attrNameLst>
                                          <p:attrName>style.visibility</p:attrName>
                                        </p:attrNameLst>
                                      </p:cBhvr>
                                      <p:to>
                                        <p:strVal val="visible"/>
                                      </p:to>
                                    </p:set>
                                    <p:animEffect transition="in" filter="fade">
                                      <p:cBhvr>
                                        <p:cTn id="12" dur="500"/>
                                        <p:tgtEl>
                                          <p:spTgt spid="727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body" idx="4294967295"/>
          </p:nvPr>
        </p:nvSpPr>
        <p:spPr>
          <a:xfrm>
            <a:off x="323850" y="1628775"/>
            <a:ext cx="8569325" cy="4608513"/>
          </a:xfrm>
        </p:spPr>
        <p:txBody>
          <a:bodyPr/>
          <a:lstStyle/>
          <a:p>
            <a:pPr marL="266700" indent="-266700">
              <a:lnSpc>
                <a:spcPct val="120000"/>
              </a:lnSpc>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3. </a:t>
            </a:r>
            <a:r>
              <a:rPr lang="zh-TW" altLang="en-US" sz="2400" b="1" dirty="0" smtClean="0">
                <a:solidFill>
                  <a:srgbClr val="0070C0"/>
                </a:solidFill>
                <a:latin typeface="微軟正黑體" panose="020B0604030504040204" pitchFamily="34" charset="-120"/>
                <a:ea typeface="微軟正黑體" panose="020B0604030504040204" pitchFamily="34" charset="-120"/>
              </a:rPr>
              <a:t>回診</a:t>
            </a:r>
          </a:p>
          <a:p>
            <a:pPr marL="266700" indent="-266700">
              <a:lnSpc>
                <a:spcPts val="3000"/>
              </a:lnSpc>
              <a:spcBef>
                <a:spcPts val="600"/>
              </a:spcBef>
              <a:buFont typeface="Wingdings" pitchFamily="2" charset="2"/>
              <a:buNone/>
            </a:pPr>
            <a:r>
              <a:rPr lang="zh-TW" altLang="en-US" sz="2400" b="1" dirty="0" smtClean="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rgbClr val="CC0099"/>
                </a:solidFill>
                <a:latin typeface="微軟正黑體" panose="020B0604030504040204" pitchFamily="34" charset="-120"/>
                <a:ea typeface="微軟正黑體" panose="020B0604030504040204" pitchFamily="34" charset="-120"/>
              </a:rPr>
              <a:t>第</a:t>
            </a:r>
            <a:r>
              <a:rPr lang="en-US" altLang="zh-TW" sz="2400" b="1" dirty="0" smtClean="0">
                <a:solidFill>
                  <a:srgbClr val="CC0099"/>
                </a:solidFill>
                <a:latin typeface="微軟正黑體" panose="020B0604030504040204" pitchFamily="34" charset="-120"/>
                <a:ea typeface="微軟正黑體" panose="020B0604030504040204" pitchFamily="34" charset="-120"/>
              </a:rPr>
              <a:t>1</a:t>
            </a:r>
            <a:r>
              <a:rPr lang="zh-TW" altLang="en-US" sz="2400" b="1" dirty="0" smtClean="0">
                <a:solidFill>
                  <a:srgbClr val="CC0099"/>
                </a:solidFill>
                <a:latin typeface="微軟正黑體" panose="020B0604030504040204" pitchFamily="34" charset="-120"/>
                <a:ea typeface="微軟正黑體" panose="020B0604030504040204" pitchFamily="34" charset="-120"/>
              </a:rPr>
              <a:t>週評估患者</a:t>
            </a:r>
            <a:r>
              <a:rPr lang="en-US" altLang="zh-TW" sz="2400" b="1" dirty="0" smtClean="0">
                <a:solidFill>
                  <a:srgbClr val="CC0099"/>
                </a:solidFill>
                <a:latin typeface="微軟正黑體" panose="020B0604030504040204" pitchFamily="34" charset="-120"/>
                <a:ea typeface="微軟正黑體" panose="020B0604030504040204" pitchFamily="34" charset="-120"/>
              </a:rPr>
              <a:t>2</a:t>
            </a:r>
            <a:r>
              <a:rPr lang="zh-TW" altLang="en-US" sz="2400" b="1" dirty="0" smtClean="0">
                <a:solidFill>
                  <a:srgbClr val="CC0099"/>
                </a:solidFill>
                <a:latin typeface="微軟正黑體" panose="020B0604030504040204" pitchFamily="34" charset="-120"/>
                <a:ea typeface="微軟正黑體" panose="020B0604030504040204" pitchFamily="34" charset="-120"/>
              </a:rPr>
              <a:t>～</a:t>
            </a:r>
            <a:r>
              <a:rPr lang="en-US" altLang="zh-TW" sz="2400" b="1" dirty="0" smtClean="0">
                <a:solidFill>
                  <a:srgbClr val="CC0099"/>
                </a:solidFill>
                <a:latin typeface="微軟正黑體" panose="020B0604030504040204" pitchFamily="34" charset="-120"/>
                <a:ea typeface="微軟正黑體" panose="020B0604030504040204" pitchFamily="34" charset="-120"/>
              </a:rPr>
              <a:t>3</a:t>
            </a:r>
            <a:r>
              <a:rPr lang="zh-TW" altLang="en-US" sz="2400" b="1" dirty="0" smtClean="0">
                <a:solidFill>
                  <a:srgbClr val="CC0099"/>
                </a:solidFill>
                <a:latin typeface="微軟正黑體" panose="020B0604030504040204" pitchFamily="34" charset="-120"/>
                <a:ea typeface="微軟正黑體" panose="020B0604030504040204" pitchFamily="34" charset="-120"/>
              </a:rPr>
              <a:t>次</a:t>
            </a:r>
            <a:r>
              <a:rPr lang="zh-TW" altLang="en-US" sz="2400" b="1" dirty="0" smtClean="0">
                <a:latin typeface="微軟正黑體" panose="020B0604030504040204" pitchFamily="34" charset="-120"/>
                <a:ea typeface="微軟正黑體" panose="020B0604030504040204" pitchFamily="34" charset="-120"/>
              </a:rPr>
              <a:t>，直到患者穩定為止；</a:t>
            </a:r>
            <a:r>
              <a:rPr lang="zh-TW" altLang="en-US" sz="2400" b="1" dirty="0" smtClean="0">
                <a:solidFill>
                  <a:srgbClr val="0000FF"/>
                </a:solidFill>
                <a:latin typeface="微軟正黑體" panose="020B0604030504040204" pitchFamily="34" charset="-120"/>
                <a:ea typeface="微軟正黑體" panose="020B0604030504040204" pitchFamily="34" charset="-120"/>
              </a:rPr>
              <a:t>第一個月內建議每週</a:t>
            </a:r>
            <a:r>
              <a:rPr lang="zh-TW" altLang="en-US" sz="2400" b="1" dirty="0" smtClean="0">
                <a:latin typeface="微軟正黑體" panose="020B0604030504040204" pitchFamily="34" charset="-120"/>
                <a:ea typeface="微軟正黑體" panose="020B0604030504040204" pitchFamily="34" charset="-120"/>
              </a:rPr>
              <a:t>回診定期評估患者；只能在評估患者後才能增加劑量。以後</a:t>
            </a:r>
            <a:r>
              <a:rPr lang="zh-TW" altLang="en-US" sz="2400" b="1" dirty="0" smtClean="0">
                <a:solidFill>
                  <a:srgbClr val="0000FF"/>
                </a:solidFill>
                <a:latin typeface="微軟正黑體" panose="020B0604030504040204" pitchFamily="34" charset="-120"/>
                <a:ea typeface="微軟正黑體" panose="020B0604030504040204" pitchFamily="34" charset="-120"/>
              </a:rPr>
              <a:t>每個月評估</a:t>
            </a:r>
            <a:r>
              <a:rPr lang="en-US" altLang="zh-TW" sz="2400" b="1" dirty="0" smtClean="0">
                <a:solidFill>
                  <a:srgbClr val="0000FF"/>
                </a:solidFill>
                <a:latin typeface="微軟正黑體" panose="020B0604030504040204" pitchFamily="34" charset="-120"/>
                <a:ea typeface="微軟正黑體" panose="020B0604030504040204" pitchFamily="34" charset="-120"/>
              </a:rPr>
              <a:t>1-4</a:t>
            </a:r>
            <a:r>
              <a:rPr lang="zh-TW" altLang="en-US" sz="2400" b="1" dirty="0" smtClean="0">
                <a:solidFill>
                  <a:srgbClr val="0000FF"/>
                </a:solidFill>
                <a:latin typeface="微軟正黑體" panose="020B0604030504040204" pitchFamily="34" charset="-120"/>
                <a:ea typeface="微軟正黑體" panose="020B0604030504040204" pitchFamily="34" charset="-120"/>
              </a:rPr>
              <a:t>次</a:t>
            </a:r>
            <a:r>
              <a:rPr lang="zh-TW" altLang="en-US" sz="2400" b="1" dirty="0" smtClean="0">
                <a:latin typeface="微軟正黑體" panose="020B0604030504040204" pitchFamily="34" charset="-120"/>
                <a:ea typeface="微軟正黑體" panose="020B0604030504040204" pitchFamily="34" charset="-120"/>
              </a:rPr>
              <a:t>。</a:t>
            </a:r>
          </a:p>
        </p:txBody>
      </p:sp>
      <p:sp>
        <p:nvSpPr>
          <p:cNvPr id="4"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-4)</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fade">
                                      <p:cBhvr>
                                        <p:cTn id="7" dur="500"/>
                                        <p:tgtEl>
                                          <p:spTgt spid="73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fade">
                                      <p:cBhvr>
                                        <p:cTn id="12" dur="500"/>
                                        <p:tgtEl>
                                          <p:spTgt spid="737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323850" y="1628775"/>
            <a:ext cx="8569325" cy="4608513"/>
          </a:xfrm>
        </p:spPr>
        <p:txBody>
          <a:bodyPr/>
          <a:lstStyle/>
          <a:p>
            <a:pPr marL="266700" indent="-266700">
              <a:spcBef>
                <a:spcPts val="600"/>
              </a:spcBef>
              <a:buFont typeface="Wingdings" pitchFamily="2" charset="2"/>
              <a:buNone/>
              <a:defRPr/>
            </a:pPr>
            <a:r>
              <a:rPr lang="en-US" altLang="zh-TW" sz="2400" b="1" dirty="0" smtClean="0">
                <a:solidFill>
                  <a:srgbClr val="0070C0"/>
                </a:solidFill>
                <a:latin typeface="微軟正黑體" panose="020B0604030504040204" pitchFamily="34" charset="-120"/>
                <a:ea typeface="微軟正黑體" panose="020B0604030504040204" pitchFamily="34" charset="-120"/>
              </a:rPr>
              <a:t>4. </a:t>
            </a:r>
            <a:r>
              <a:rPr lang="zh-TW" altLang="en-US" sz="2400" b="1" dirty="0" smtClean="0">
                <a:solidFill>
                  <a:srgbClr val="0070C0"/>
                </a:solidFill>
                <a:latin typeface="微軟正黑體" panose="020B0604030504040204" pitchFamily="34" charset="-120"/>
                <a:ea typeface="微軟正黑體" panose="020B0604030504040204" pitchFamily="34" charset="-120"/>
              </a:rPr>
              <a:t>給藥方式 </a:t>
            </a:r>
            <a:r>
              <a:rPr lang="zh-TW" altLang="en-US" sz="2400" b="1" dirty="0" smtClean="0">
                <a:latin typeface="微軟正黑體" panose="020B0604030504040204" pitchFamily="34" charset="-120"/>
                <a:ea typeface="微軟正黑體" panose="020B0604030504040204" pitchFamily="34" charset="-120"/>
              </a:rPr>
              <a:t>藥物一般應在醫事人員</a:t>
            </a:r>
            <a:r>
              <a:rPr lang="zh-TW" altLang="en-US" sz="2400" b="1" dirty="0" smtClean="0">
                <a:solidFill>
                  <a:srgbClr val="CC3399"/>
                </a:solidFill>
                <a:latin typeface="微軟正黑體" panose="020B0604030504040204" pitchFamily="34" charset="-120"/>
                <a:ea typeface="微軟正黑體" panose="020B0604030504040204" pitchFamily="34" charset="-120"/>
              </a:rPr>
              <a:t>監督</a:t>
            </a:r>
            <a:r>
              <a:rPr lang="zh-TW" altLang="en-US" sz="2400" b="1" dirty="0" smtClean="0">
                <a:latin typeface="微軟正黑體" panose="020B0604030504040204" pitchFamily="34" charset="-120"/>
                <a:ea typeface="微軟正黑體" panose="020B0604030504040204" pitchFamily="34" charset="-120"/>
              </a:rPr>
              <a:t>下服用。</a:t>
            </a:r>
            <a:endParaRPr lang="en-US" altLang="zh-TW" sz="2400" b="1" dirty="0" smtClean="0">
              <a:latin typeface="微軟正黑體" panose="020B0604030504040204" pitchFamily="34" charset="-120"/>
              <a:ea typeface="微軟正黑體" panose="020B0604030504040204" pitchFamily="34" charset="-120"/>
            </a:endParaRPr>
          </a:p>
          <a:p>
            <a:pPr marL="266700" indent="-266700">
              <a:spcBef>
                <a:spcPts val="600"/>
              </a:spcBef>
              <a:buFont typeface="Wingdings" pitchFamily="2" charset="2"/>
              <a:buNone/>
              <a:defRPr/>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4-1) </a:t>
            </a:r>
            <a:r>
              <a:rPr lang="zh-TW" altLang="en-US" sz="2400" b="1" dirty="0" smtClean="0">
                <a:latin typeface="微軟正黑體" panose="020B0604030504040204" pitchFamily="34" charset="-120"/>
                <a:ea typeface="微軟正黑體" panose="020B0604030504040204" pitchFamily="34" charset="-120"/>
              </a:rPr>
              <a:t>給藥頻率</a:t>
            </a:r>
            <a:endParaRPr lang="en-US" altLang="zh-TW" sz="2400" b="1" dirty="0" smtClean="0">
              <a:latin typeface="微軟正黑體" panose="020B0604030504040204" pitchFamily="34" charset="-120"/>
              <a:ea typeface="微軟正黑體" panose="020B0604030504040204" pitchFamily="34" charset="-120"/>
            </a:endParaRPr>
          </a:p>
          <a:p>
            <a:pPr marL="266700" indent="-266700">
              <a:lnSpc>
                <a:spcPts val="3000"/>
              </a:lnSpc>
              <a:spcBef>
                <a:spcPts val="600"/>
              </a:spcBef>
              <a:buFont typeface="Wingdings" pitchFamily="2" charset="2"/>
              <a:buNone/>
              <a:defRPr/>
            </a:pPr>
            <a:r>
              <a:rPr lang="en-US" altLang="zh-TW" sz="2400" b="1" dirty="0">
                <a:latin typeface="微軟正黑體" panose="020B0604030504040204" pitchFamily="34" charset="-120"/>
                <a:ea typeface="微軟正黑體" panose="020B0604030504040204" pitchFamily="34" charset="-120"/>
              </a:rPr>
              <a:t> </a:t>
            </a:r>
            <a:r>
              <a:rPr lang="en-US" altLang="zh-TW" sz="2400" b="1" dirty="0" smtClean="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丁基原啡因的特性能</a:t>
            </a:r>
            <a:r>
              <a:rPr lang="zh-TW" altLang="en-US" sz="2400" b="1" dirty="0" smtClean="0">
                <a:solidFill>
                  <a:srgbClr val="CC3399"/>
                </a:solidFill>
                <a:latin typeface="微軟正黑體" panose="020B0604030504040204" pitchFamily="34" charset="-120"/>
                <a:ea typeface="微軟正黑體" panose="020B0604030504040204" pitchFamily="34" charset="-120"/>
              </a:rPr>
              <a:t>容許</a:t>
            </a:r>
            <a:r>
              <a:rPr lang="en-US" altLang="zh-TW" sz="2400" b="1" dirty="0" smtClean="0">
                <a:solidFill>
                  <a:srgbClr val="CC3399"/>
                </a:solidFill>
                <a:latin typeface="微軟正黑體" panose="020B0604030504040204" pitchFamily="34" charset="-120"/>
                <a:ea typeface="微軟正黑體" panose="020B0604030504040204" pitchFamily="34" charset="-120"/>
              </a:rPr>
              <a:t>1</a:t>
            </a:r>
            <a:r>
              <a:rPr lang="zh-TW" altLang="en-US" sz="2400" b="1" dirty="0" smtClean="0">
                <a:solidFill>
                  <a:srgbClr val="CC3399"/>
                </a:solidFill>
                <a:latin typeface="微軟正黑體" panose="020B0604030504040204" pitchFamily="34" charset="-120"/>
                <a:ea typeface="微軟正黑體" panose="020B0604030504040204" pitchFamily="34" charset="-120"/>
              </a:rPr>
              <a:t>天數次到每</a:t>
            </a:r>
            <a:r>
              <a:rPr lang="en-US" altLang="zh-TW" sz="2400" b="1" dirty="0" smtClean="0">
                <a:solidFill>
                  <a:srgbClr val="CC3399"/>
                </a:solidFill>
                <a:latin typeface="微軟正黑體" panose="020B0604030504040204" pitchFamily="34" charset="-120"/>
                <a:ea typeface="微軟正黑體" panose="020B0604030504040204" pitchFamily="34" charset="-120"/>
              </a:rPr>
              <a:t>2</a:t>
            </a:r>
            <a:r>
              <a:rPr lang="zh-TW" altLang="en-US" sz="2400" b="1" dirty="0" smtClean="0">
                <a:solidFill>
                  <a:srgbClr val="CC3399"/>
                </a:solidFill>
                <a:latin typeface="微軟正黑體" panose="020B0604030504040204" pitchFamily="34" charset="-120"/>
                <a:ea typeface="微軟正黑體" panose="020B0604030504040204" pitchFamily="34" charset="-120"/>
              </a:rPr>
              <a:t>～</a:t>
            </a:r>
            <a:r>
              <a:rPr lang="en-US" altLang="zh-TW" sz="2400" b="1" dirty="0" smtClean="0">
                <a:solidFill>
                  <a:srgbClr val="CC3399"/>
                </a:solidFill>
                <a:latin typeface="微軟正黑體" panose="020B0604030504040204" pitchFamily="34" charset="-120"/>
                <a:ea typeface="微軟正黑體" panose="020B0604030504040204" pitchFamily="34" charset="-120"/>
              </a:rPr>
              <a:t>3</a:t>
            </a:r>
            <a:r>
              <a:rPr lang="zh-TW" altLang="en-US" sz="2400" b="1" dirty="0" smtClean="0">
                <a:solidFill>
                  <a:srgbClr val="CC3399"/>
                </a:solidFill>
                <a:latin typeface="微軟正黑體" panose="020B0604030504040204" pitchFamily="34" charset="-120"/>
                <a:ea typeface="微軟正黑體" panose="020B0604030504040204" pitchFamily="34" charset="-120"/>
              </a:rPr>
              <a:t>天給藥</a:t>
            </a:r>
            <a:r>
              <a:rPr lang="en-US" altLang="zh-TW" sz="2400" b="1" dirty="0" smtClean="0">
                <a:solidFill>
                  <a:srgbClr val="CC3399"/>
                </a:solidFill>
                <a:latin typeface="微軟正黑體" panose="020B0604030504040204" pitchFamily="34" charset="-120"/>
                <a:ea typeface="微軟正黑體" panose="020B0604030504040204" pitchFamily="34" charset="-120"/>
              </a:rPr>
              <a:t>1</a:t>
            </a:r>
            <a:r>
              <a:rPr lang="zh-TW" altLang="en-US" sz="2400" b="1" dirty="0" smtClean="0">
                <a:solidFill>
                  <a:srgbClr val="CC3399"/>
                </a:solidFill>
                <a:latin typeface="微軟正黑體" panose="020B0604030504040204" pitchFamily="34" charset="-120"/>
                <a:ea typeface="微軟正黑體" panose="020B0604030504040204" pitchFamily="34" charset="-120"/>
              </a:rPr>
              <a:t>次</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，假如效果不佳，則須將患者轉回為每日給藥；如有不錯的成效時，再穩定一陣子之後，可考慮進一步地減少給藥的頻率。</a:t>
            </a:r>
          </a:p>
          <a:p>
            <a:pPr>
              <a:lnSpc>
                <a:spcPts val="3000"/>
              </a:lnSpc>
              <a:spcBef>
                <a:spcPts val="600"/>
              </a:spcBef>
              <a:buFont typeface="Wingdings" pitchFamily="2" charset="2"/>
              <a:buNone/>
              <a:defRPr/>
            </a:pPr>
            <a:r>
              <a:rPr lang="zh-TW" altLang="en-US" sz="2400" b="1" dirty="0" smtClean="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漏服劑量</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天</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次或</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週</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次給藥的患者，出現忘記服藥時，應立即開立低劑量的丁基原啡因給患者服用，發生多次一再漏服的患者，處方醫師應重新評估患者。</a:t>
            </a:r>
          </a:p>
        </p:txBody>
      </p:sp>
      <p:sp>
        <p:nvSpPr>
          <p:cNvPr id="5"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6">
                                            <p:txEl>
                                              <p:pRg st="1" end="1"/>
                                            </p:txEl>
                                          </p:spTgt>
                                        </p:tgtEl>
                                        <p:attrNameLst>
                                          <p:attrName>style.visibility</p:attrName>
                                        </p:attrNameLst>
                                      </p:cBhvr>
                                      <p:to>
                                        <p:strVal val="visible"/>
                                      </p:to>
                                    </p:set>
                                    <p:animEffect transition="in" filter="fade">
                                      <p:cBhvr>
                                        <p:cTn id="12" dur="500"/>
                                        <p:tgtEl>
                                          <p:spTgt spid="98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06">
                                            <p:txEl>
                                              <p:pRg st="2" end="2"/>
                                            </p:txEl>
                                          </p:spTgt>
                                        </p:tgtEl>
                                        <p:attrNameLst>
                                          <p:attrName>style.visibility</p:attrName>
                                        </p:attrNameLst>
                                      </p:cBhvr>
                                      <p:to>
                                        <p:strVal val="visible"/>
                                      </p:to>
                                    </p:set>
                                    <p:animEffect transition="in" filter="fade">
                                      <p:cBhvr>
                                        <p:cTn id="17" dur="500"/>
                                        <p:tgtEl>
                                          <p:spTgt spid="983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06">
                                            <p:txEl>
                                              <p:pRg st="3" end="3"/>
                                            </p:txEl>
                                          </p:spTgt>
                                        </p:tgtEl>
                                        <p:attrNameLst>
                                          <p:attrName>style.visibility</p:attrName>
                                        </p:attrNameLst>
                                      </p:cBhvr>
                                      <p:to>
                                        <p:strVal val="visible"/>
                                      </p:to>
                                    </p:set>
                                    <p:animEffect transition="in" filter="fade">
                                      <p:cBhvr>
                                        <p:cTn id="22" dur="500"/>
                                        <p:tgtEl>
                                          <p:spTgt spid="983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323850" y="1628775"/>
            <a:ext cx="8569325" cy="4608513"/>
          </a:xfrm>
        </p:spPr>
        <p:txBody>
          <a:bodyPr/>
          <a:lstStyle/>
          <a:p>
            <a:pPr marL="266700" indent="-266700">
              <a:lnSpc>
                <a:spcPct val="120000"/>
              </a:lnSpc>
              <a:spcBef>
                <a:spcPts val="600"/>
              </a:spcBef>
              <a:buFont typeface="Wingdings" pitchFamily="2" charset="2"/>
              <a:buNone/>
              <a:defRPr/>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4-2) </a:t>
            </a:r>
            <a:r>
              <a:rPr lang="zh-TW" altLang="en-US" sz="2400" b="1" dirty="0" smtClean="0">
                <a:solidFill>
                  <a:srgbClr val="990099"/>
                </a:solidFill>
                <a:latin typeface="微軟正黑體" panose="020B0604030504040204" pitchFamily="34" charset="-120"/>
                <a:ea typeface="微軟正黑體" panose="020B0604030504040204" pitchFamily="34" charset="-120"/>
              </a:rPr>
              <a:t>未監督下給藥</a:t>
            </a:r>
            <a:endParaRPr lang="en-US" altLang="zh-TW" sz="2400" b="1" dirty="0" smtClean="0">
              <a:solidFill>
                <a:srgbClr val="990099"/>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Font typeface="Wingdings" pitchFamily="2" charset="2"/>
              <a:buNone/>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由於丁基原啡因的複方製劑之安全性，複方製劑可以使用無</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Font typeface="Wingdings" pitchFamily="2" charset="2"/>
              <a:buNone/>
              <a:defRPr/>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監督給藥方式，帶回家劑量</a:t>
            </a:r>
            <a:r>
              <a:rPr lang="zh-TW" altLang="en-US" sz="2400" b="1" dirty="0" smtClean="0">
                <a:solidFill>
                  <a:srgbClr val="CC3399"/>
                </a:solidFill>
                <a:latin typeface="微軟正黑體" panose="020B0604030504040204" pitchFamily="34" charset="-120"/>
                <a:ea typeface="微軟正黑體" panose="020B0604030504040204" pitchFamily="34" charset="-120"/>
              </a:rPr>
              <a:t>前一個月以</a:t>
            </a:r>
            <a:r>
              <a:rPr lang="en-US" altLang="zh-TW" sz="2400" b="1" dirty="0" smtClean="0">
                <a:solidFill>
                  <a:srgbClr val="CC3399"/>
                </a:solidFill>
                <a:latin typeface="微軟正黑體" panose="020B0604030504040204" pitchFamily="34" charset="-120"/>
                <a:ea typeface="微軟正黑體" panose="020B0604030504040204" pitchFamily="34" charset="-120"/>
              </a:rPr>
              <a:t>7</a:t>
            </a:r>
            <a:r>
              <a:rPr lang="zh-TW" altLang="en-US" sz="2400" b="1" dirty="0" smtClean="0">
                <a:solidFill>
                  <a:srgbClr val="CC3399"/>
                </a:solidFill>
                <a:latin typeface="微軟正黑體" panose="020B0604030504040204" pitchFamily="34" charset="-120"/>
                <a:ea typeface="微軟正黑體" panose="020B0604030504040204" pitchFamily="34" charset="-120"/>
              </a:rPr>
              <a:t>天為原則，穩定</a:t>
            </a:r>
            <a:r>
              <a:rPr lang="en-US" altLang="zh-TW" sz="2400" b="1" dirty="0" smtClean="0">
                <a:solidFill>
                  <a:srgbClr val="CC3399"/>
                </a:solidFill>
                <a:latin typeface="微軟正黑體" panose="020B0604030504040204" pitchFamily="34" charset="-120"/>
                <a:ea typeface="微軟正黑體" panose="020B0604030504040204" pitchFamily="34" charset="-120"/>
              </a:rPr>
              <a:t>(</a:t>
            </a:r>
            <a:r>
              <a:rPr lang="zh-TW" altLang="en-US" sz="2400" b="1" dirty="0" smtClean="0">
                <a:solidFill>
                  <a:srgbClr val="CC3399"/>
                </a:solidFill>
                <a:latin typeface="微軟正黑體" panose="020B0604030504040204" pitchFamily="34" charset="-120"/>
                <a:ea typeface="微軟正黑體" panose="020B0604030504040204" pitchFamily="34" charset="-120"/>
              </a:rPr>
              <a:t>連</a:t>
            </a:r>
            <a:endParaRPr lang="en-US" altLang="zh-TW" sz="2400" b="1" dirty="0" smtClean="0">
              <a:solidFill>
                <a:srgbClr val="CC3399"/>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Font typeface="Wingdings" pitchFamily="2" charset="2"/>
              <a:buNone/>
              <a:defRPr/>
            </a:pPr>
            <a:r>
              <a:rPr lang="en-US" altLang="zh-TW" sz="2400" b="1" dirty="0">
                <a:solidFill>
                  <a:srgbClr val="CC3399"/>
                </a:solidFill>
                <a:latin typeface="微軟正黑體" panose="020B0604030504040204" pitchFamily="34" charset="-120"/>
                <a:ea typeface="微軟正黑體" panose="020B0604030504040204" pitchFamily="34" charset="-120"/>
              </a:rPr>
              <a:t> </a:t>
            </a:r>
            <a:r>
              <a:rPr lang="en-US" altLang="zh-TW" sz="2400" b="1" dirty="0" smtClean="0">
                <a:solidFill>
                  <a:srgbClr val="CC3399"/>
                </a:solidFill>
                <a:latin typeface="微軟正黑體" panose="020B0604030504040204" pitchFamily="34" charset="-120"/>
                <a:ea typeface="微軟正黑體" panose="020B0604030504040204" pitchFamily="34" charset="-120"/>
              </a:rPr>
              <a:t>   </a:t>
            </a:r>
            <a:r>
              <a:rPr lang="zh-TW" altLang="en-US" sz="2400" b="1" dirty="0" smtClean="0">
                <a:solidFill>
                  <a:srgbClr val="CC3399"/>
                </a:solidFill>
                <a:latin typeface="微軟正黑體" panose="020B0604030504040204" pitchFamily="34" charset="-120"/>
                <a:ea typeface="微軟正黑體" panose="020B0604030504040204" pitchFamily="34" charset="-120"/>
              </a:rPr>
              <a:t>續</a:t>
            </a:r>
            <a:r>
              <a:rPr lang="en-US" altLang="zh-TW" sz="2400" b="1" dirty="0" smtClean="0">
                <a:solidFill>
                  <a:srgbClr val="CC3399"/>
                </a:solidFill>
                <a:latin typeface="微軟正黑體" panose="020B0604030504040204" pitchFamily="34" charset="-120"/>
                <a:ea typeface="微軟正黑體" panose="020B0604030504040204" pitchFamily="34" charset="-120"/>
              </a:rPr>
              <a:t>4</a:t>
            </a:r>
            <a:r>
              <a:rPr lang="zh-TW" altLang="en-US" sz="2400" b="1" dirty="0" smtClean="0">
                <a:solidFill>
                  <a:srgbClr val="CC3399"/>
                </a:solidFill>
                <a:latin typeface="微軟正黑體" panose="020B0604030504040204" pitchFamily="34" charset="-120"/>
                <a:ea typeface="微軟正黑體" panose="020B0604030504040204" pitchFamily="34" charset="-120"/>
              </a:rPr>
              <a:t>周</a:t>
            </a:r>
            <a:r>
              <a:rPr lang="en-US" altLang="zh-TW" sz="2400" b="1" dirty="0" smtClean="0">
                <a:solidFill>
                  <a:srgbClr val="CC3399"/>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後最多可以帶回</a:t>
            </a:r>
            <a:r>
              <a:rPr lang="en-US" altLang="zh-TW" sz="2400" b="1" dirty="0" smtClean="0">
                <a:solidFill>
                  <a:srgbClr val="CC0066"/>
                </a:solidFill>
                <a:latin typeface="微軟正黑體" panose="020B0604030504040204" pitchFamily="34" charset="-120"/>
                <a:ea typeface="微軟正黑體" panose="020B0604030504040204" pitchFamily="34" charset="-120"/>
              </a:rPr>
              <a:t>14</a:t>
            </a:r>
            <a:r>
              <a:rPr lang="zh-TW" altLang="en-US" sz="2400" b="1" dirty="0" smtClean="0">
                <a:solidFill>
                  <a:srgbClr val="CC0066"/>
                </a:solidFill>
                <a:latin typeface="微軟正黑體" panose="020B0604030504040204" pitchFamily="34" charset="-120"/>
                <a:ea typeface="微軟正黑體" panose="020B0604030504040204" pitchFamily="34" charset="-120"/>
              </a:rPr>
              <a:t>天；</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如有不配合或未返診，回復開</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spcBef>
                <a:spcPts val="600"/>
              </a:spcBef>
              <a:buFont typeface="Wingdings" pitchFamily="2" charset="2"/>
              <a:buNone/>
              <a:defRPr/>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始期監督下給藥。</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ts val="3000"/>
              </a:lnSpc>
              <a:spcBef>
                <a:spcPts val="600"/>
              </a:spcBef>
              <a:buFont typeface="Wingdings" pitchFamily="2" charset="2"/>
              <a:buNone/>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未監督下給藥</a:t>
            </a:r>
            <a:r>
              <a:rPr lang="en-US" altLang="zh-TW" sz="2400" b="1" dirty="0" smtClean="0">
                <a:solidFill>
                  <a:srgbClr val="CC0066"/>
                </a:solidFill>
                <a:latin typeface="微軟正黑體" panose="020B0604030504040204" pitchFamily="34" charset="-120"/>
                <a:ea typeface="微軟正黑體" panose="020B0604030504040204" pitchFamily="34" charset="-120"/>
              </a:rPr>
              <a:t>6</a:t>
            </a:r>
            <a:r>
              <a:rPr lang="zh-TW" altLang="en-US" sz="2400" b="1" dirty="0" smtClean="0">
                <a:solidFill>
                  <a:srgbClr val="CC0066"/>
                </a:solidFill>
                <a:latin typeface="微軟正黑體" panose="020B0604030504040204" pitchFamily="34" charset="-120"/>
                <a:ea typeface="微軟正黑體" panose="020B0604030504040204" pitchFamily="34" charset="-120"/>
              </a:rPr>
              <a:t>個月</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後須重新評估個案並記錄在患者的病歷。</a:t>
            </a:r>
          </a:p>
        </p:txBody>
      </p:sp>
      <p:sp>
        <p:nvSpPr>
          <p:cNvPr id="5"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-6)</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6">
                                            <p:txEl>
                                              <p:pRg st="1" end="1"/>
                                            </p:txEl>
                                          </p:spTgt>
                                        </p:tgtEl>
                                        <p:attrNameLst>
                                          <p:attrName>style.visibility</p:attrName>
                                        </p:attrNameLst>
                                      </p:cBhvr>
                                      <p:to>
                                        <p:strVal val="visible"/>
                                      </p:to>
                                    </p:set>
                                    <p:animEffect transition="in" filter="fade">
                                      <p:cBhvr>
                                        <p:cTn id="12" dur="500"/>
                                        <p:tgtEl>
                                          <p:spTgt spid="98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06">
                                            <p:txEl>
                                              <p:pRg st="2" end="2"/>
                                            </p:txEl>
                                          </p:spTgt>
                                        </p:tgtEl>
                                        <p:attrNameLst>
                                          <p:attrName>style.visibility</p:attrName>
                                        </p:attrNameLst>
                                      </p:cBhvr>
                                      <p:to>
                                        <p:strVal val="visible"/>
                                      </p:to>
                                    </p:set>
                                    <p:animEffect transition="in" filter="fade">
                                      <p:cBhvr>
                                        <p:cTn id="17" dur="500"/>
                                        <p:tgtEl>
                                          <p:spTgt spid="983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06">
                                            <p:txEl>
                                              <p:pRg st="3" end="3"/>
                                            </p:txEl>
                                          </p:spTgt>
                                        </p:tgtEl>
                                        <p:attrNameLst>
                                          <p:attrName>style.visibility</p:attrName>
                                        </p:attrNameLst>
                                      </p:cBhvr>
                                      <p:to>
                                        <p:strVal val="visible"/>
                                      </p:to>
                                    </p:set>
                                    <p:animEffect transition="in" filter="fade">
                                      <p:cBhvr>
                                        <p:cTn id="22" dur="500"/>
                                        <p:tgtEl>
                                          <p:spTgt spid="983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306">
                                            <p:txEl>
                                              <p:pRg st="4" end="4"/>
                                            </p:txEl>
                                          </p:spTgt>
                                        </p:tgtEl>
                                        <p:attrNameLst>
                                          <p:attrName>style.visibility</p:attrName>
                                        </p:attrNameLst>
                                      </p:cBhvr>
                                      <p:to>
                                        <p:strVal val="visible"/>
                                      </p:to>
                                    </p:set>
                                    <p:animEffect transition="in" filter="fade">
                                      <p:cBhvr>
                                        <p:cTn id="27" dur="500"/>
                                        <p:tgtEl>
                                          <p:spTgt spid="983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8306">
                                            <p:txEl>
                                              <p:pRg st="5" end="5"/>
                                            </p:txEl>
                                          </p:spTgt>
                                        </p:tgtEl>
                                        <p:attrNameLst>
                                          <p:attrName>style.visibility</p:attrName>
                                        </p:attrNameLst>
                                      </p:cBhvr>
                                      <p:to>
                                        <p:strVal val="visible"/>
                                      </p:to>
                                    </p:set>
                                    <p:animEffect transition="in" filter="fade">
                                      <p:cBhvr>
                                        <p:cTn id="32" dur="500"/>
                                        <p:tgtEl>
                                          <p:spTgt spid="983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323850" y="1628775"/>
            <a:ext cx="8569325" cy="4608513"/>
          </a:xfrm>
        </p:spPr>
        <p:txBody>
          <a:bodyPr/>
          <a:lstStyle/>
          <a:p>
            <a:pPr marL="266700" indent="-266700">
              <a:lnSpc>
                <a:spcPct val="120000"/>
              </a:lnSpc>
              <a:spcBef>
                <a:spcPts val="600"/>
              </a:spcBef>
              <a:buNone/>
              <a:defRPr/>
            </a:pPr>
            <a:r>
              <a:rPr lang="en-US" altLang="zh-TW" sz="2400" b="1" dirty="0">
                <a:solidFill>
                  <a:srgbClr val="0070C0"/>
                </a:solidFill>
                <a:latin typeface="微軟正黑體" panose="020B0604030504040204" pitchFamily="34" charset="-120"/>
                <a:ea typeface="微軟正黑體" panose="020B0604030504040204" pitchFamily="34" charset="-120"/>
              </a:rPr>
              <a:t>(4-2) </a:t>
            </a:r>
            <a:r>
              <a:rPr lang="zh-TW" altLang="en-US" sz="2400" b="1" dirty="0">
                <a:solidFill>
                  <a:srgbClr val="990099"/>
                </a:solidFill>
                <a:latin typeface="微軟正黑體" panose="020B0604030504040204" pitchFamily="34" charset="-120"/>
                <a:ea typeface="微軟正黑體" panose="020B0604030504040204" pitchFamily="34" charset="-120"/>
              </a:rPr>
              <a:t>未監督下給藥</a:t>
            </a:r>
            <a:endParaRPr lang="en-US" altLang="zh-TW" sz="2400" b="1" dirty="0">
              <a:solidFill>
                <a:srgbClr val="990099"/>
              </a:solidFill>
              <a:latin typeface="微軟正黑體" panose="020B0604030504040204" pitchFamily="34" charset="-120"/>
              <a:ea typeface="微軟正黑體" panose="020B0604030504040204" pitchFamily="34" charset="-120"/>
            </a:endParaRPr>
          </a:p>
          <a:p>
            <a:pPr>
              <a:spcBef>
                <a:spcPts val="600"/>
              </a:spcBef>
              <a:buFont typeface="Wingdings" pitchFamily="2" charset="2"/>
              <a:buNone/>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須符合以下條件個案才符合自行服藥：</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spcBef>
                <a:spcPts val="600"/>
              </a:spcBef>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定期回診，</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spcBef>
                <a:spcPts val="600"/>
              </a:spcBef>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劑量穩定；</a:t>
            </a:r>
          </a:p>
          <a:p>
            <a:pPr>
              <a:spcBef>
                <a:spcPts val="600"/>
              </a:spcBef>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沒有或偶爾使用額外的鴉片類藥物；</a:t>
            </a:r>
          </a:p>
          <a:p>
            <a:pPr>
              <a:spcBef>
                <a:spcPts val="600"/>
              </a:spcBef>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連續</a:t>
            </a:r>
            <a:r>
              <a:rPr lang="en-US" altLang="zh-TW" sz="2400" b="1" dirty="0" smtClean="0">
                <a:solidFill>
                  <a:srgbClr val="CC0066"/>
                </a:solidFill>
                <a:latin typeface="微軟正黑體" panose="020B0604030504040204" pitchFamily="34" charset="-120"/>
                <a:ea typeface="微軟正黑體" panose="020B0604030504040204" pitchFamily="34" charset="-120"/>
              </a:rPr>
              <a:t>2 - 4</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次藥物篩檢檢測陰性反應；</a:t>
            </a:r>
          </a:p>
          <a:p>
            <a:pPr>
              <a:spcBef>
                <a:spcPts val="600"/>
              </a:spcBef>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前</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星期沒有忘記服藥的情況；</a:t>
            </a:r>
          </a:p>
          <a:p>
            <a:pPr>
              <a:spcBef>
                <a:spcPts val="600"/>
              </a:spcBef>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前</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個月內沒有中毒跡象或服藥過量現象；</a:t>
            </a:r>
          </a:p>
          <a:p>
            <a:pPr>
              <a:spcBef>
                <a:spcPts val="600"/>
              </a:spcBef>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沒有其他物質嚴重使用情形（興奮劑、酒精濫用、每天</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&lt;30</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毫克等效的</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diazepam</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5"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-7)</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6">
                                            <p:txEl>
                                              <p:pRg st="1" end="1"/>
                                            </p:txEl>
                                          </p:spTgt>
                                        </p:tgtEl>
                                        <p:attrNameLst>
                                          <p:attrName>style.visibility</p:attrName>
                                        </p:attrNameLst>
                                      </p:cBhvr>
                                      <p:to>
                                        <p:strVal val="visible"/>
                                      </p:to>
                                    </p:set>
                                    <p:animEffect transition="in" filter="fade">
                                      <p:cBhvr>
                                        <p:cTn id="12" dur="500"/>
                                        <p:tgtEl>
                                          <p:spTgt spid="98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06">
                                            <p:txEl>
                                              <p:pRg st="2" end="2"/>
                                            </p:txEl>
                                          </p:spTgt>
                                        </p:tgtEl>
                                        <p:attrNameLst>
                                          <p:attrName>style.visibility</p:attrName>
                                        </p:attrNameLst>
                                      </p:cBhvr>
                                      <p:to>
                                        <p:strVal val="visible"/>
                                      </p:to>
                                    </p:set>
                                    <p:animEffect transition="in" filter="fade">
                                      <p:cBhvr>
                                        <p:cTn id="17" dur="500"/>
                                        <p:tgtEl>
                                          <p:spTgt spid="983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06">
                                            <p:txEl>
                                              <p:pRg st="3" end="3"/>
                                            </p:txEl>
                                          </p:spTgt>
                                        </p:tgtEl>
                                        <p:attrNameLst>
                                          <p:attrName>style.visibility</p:attrName>
                                        </p:attrNameLst>
                                      </p:cBhvr>
                                      <p:to>
                                        <p:strVal val="visible"/>
                                      </p:to>
                                    </p:set>
                                    <p:animEffect transition="in" filter="fade">
                                      <p:cBhvr>
                                        <p:cTn id="22" dur="500"/>
                                        <p:tgtEl>
                                          <p:spTgt spid="983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306">
                                            <p:txEl>
                                              <p:pRg st="4" end="4"/>
                                            </p:txEl>
                                          </p:spTgt>
                                        </p:tgtEl>
                                        <p:attrNameLst>
                                          <p:attrName>style.visibility</p:attrName>
                                        </p:attrNameLst>
                                      </p:cBhvr>
                                      <p:to>
                                        <p:strVal val="visible"/>
                                      </p:to>
                                    </p:set>
                                    <p:animEffect transition="in" filter="fade">
                                      <p:cBhvr>
                                        <p:cTn id="27" dur="500"/>
                                        <p:tgtEl>
                                          <p:spTgt spid="983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8306">
                                            <p:txEl>
                                              <p:pRg st="5" end="5"/>
                                            </p:txEl>
                                          </p:spTgt>
                                        </p:tgtEl>
                                        <p:attrNameLst>
                                          <p:attrName>style.visibility</p:attrName>
                                        </p:attrNameLst>
                                      </p:cBhvr>
                                      <p:to>
                                        <p:strVal val="visible"/>
                                      </p:to>
                                    </p:set>
                                    <p:animEffect transition="in" filter="fade">
                                      <p:cBhvr>
                                        <p:cTn id="32" dur="500"/>
                                        <p:tgtEl>
                                          <p:spTgt spid="983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8306">
                                            <p:txEl>
                                              <p:pRg st="6" end="6"/>
                                            </p:txEl>
                                          </p:spTgt>
                                        </p:tgtEl>
                                        <p:attrNameLst>
                                          <p:attrName>style.visibility</p:attrName>
                                        </p:attrNameLst>
                                      </p:cBhvr>
                                      <p:to>
                                        <p:strVal val="visible"/>
                                      </p:to>
                                    </p:set>
                                    <p:animEffect transition="in" filter="fade">
                                      <p:cBhvr>
                                        <p:cTn id="37" dur="500"/>
                                        <p:tgtEl>
                                          <p:spTgt spid="983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8306">
                                            <p:txEl>
                                              <p:pRg st="7" end="7"/>
                                            </p:txEl>
                                          </p:spTgt>
                                        </p:tgtEl>
                                        <p:attrNameLst>
                                          <p:attrName>style.visibility</p:attrName>
                                        </p:attrNameLst>
                                      </p:cBhvr>
                                      <p:to>
                                        <p:strVal val="visible"/>
                                      </p:to>
                                    </p:set>
                                    <p:animEffect transition="in" filter="fade">
                                      <p:cBhvr>
                                        <p:cTn id="42" dur="500"/>
                                        <p:tgtEl>
                                          <p:spTgt spid="983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8306">
                                            <p:txEl>
                                              <p:pRg st="8" end="8"/>
                                            </p:txEl>
                                          </p:spTgt>
                                        </p:tgtEl>
                                        <p:attrNameLst>
                                          <p:attrName>style.visibility</p:attrName>
                                        </p:attrNameLst>
                                      </p:cBhvr>
                                      <p:to>
                                        <p:strVal val="visible"/>
                                      </p:to>
                                    </p:set>
                                    <p:animEffect transition="in" filter="fade">
                                      <p:cBhvr>
                                        <p:cTn id="47" dur="500"/>
                                        <p:tgtEl>
                                          <p:spTgt spid="983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323850" y="1628775"/>
            <a:ext cx="8569325" cy="4608513"/>
          </a:xfrm>
        </p:spPr>
        <p:txBody>
          <a:bodyPr/>
          <a:lstStyle/>
          <a:p>
            <a:pPr marL="266700" indent="-266700">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5. </a:t>
            </a:r>
            <a:r>
              <a:rPr lang="zh-TW" altLang="en-US" sz="2400" b="1" dirty="0" smtClean="0">
                <a:solidFill>
                  <a:srgbClr val="0070C0"/>
                </a:solidFill>
                <a:latin typeface="微軟正黑體" panose="020B0604030504040204" pitchFamily="34" charset="-120"/>
                <a:ea typeface="微軟正黑體" panose="020B0604030504040204" pitchFamily="34" charset="-120"/>
              </a:rPr>
              <a:t>中斷治療</a:t>
            </a:r>
          </a:p>
          <a:p>
            <a:pPr marL="266700" indent="-266700">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(5-1)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藥物減量的速率：</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當每天藥量大於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16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毫克，以每週或每二週 </a:t>
            </a:r>
            <a:r>
              <a:rPr lang="en-US" altLang="zh-TW" sz="2400" b="1" dirty="0" smtClean="0">
                <a:solidFill>
                  <a:srgbClr val="CC0099"/>
                </a:solidFill>
                <a:latin typeface="微軟正黑體" panose="020B0604030504040204" pitchFamily="34" charset="-120"/>
                <a:ea typeface="微軟正黑體" panose="020B0604030504040204" pitchFamily="34" charset="-120"/>
              </a:rPr>
              <a:t>4</a:t>
            </a:r>
            <a:r>
              <a:rPr lang="en-US" altLang="zh-TW" sz="2400" b="1" dirty="0" smtClean="0">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毫克速度減量</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buFont typeface="Wingdings" pitchFamily="2" charset="2"/>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，介於 </a:t>
            </a:r>
            <a:r>
              <a:rPr lang="en-US" altLang="zh-TW" sz="2400" b="1" dirty="0" smtClean="0">
                <a:solidFill>
                  <a:srgbClr val="CC0099"/>
                </a:solidFill>
                <a:latin typeface="微軟正黑體" panose="020B0604030504040204" pitchFamily="34" charset="-120"/>
                <a:ea typeface="微軟正黑體" panose="020B0604030504040204" pitchFamily="34" charset="-120"/>
              </a:rPr>
              <a:t>8-16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毫克，以每週或每二週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2-4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毫克速度減量，低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266700" indent="-266700">
              <a:lnSpc>
                <a:spcPts val="3000"/>
              </a:lnSpc>
              <a:buFont typeface="Wingdings" pitchFamily="2" charset="2"/>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於 </a:t>
            </a:r>
            <a:r>
              <a:rPr lang="en-US" altLang="zh-TW" sz="2400" b="1" dirty="0" smtClean="0">
                <a:solidFill>
                  <a:srgbClr val="CC0099"/>
                </a:solidFill>
                <a:latin typeface="微軟正黑體" panose="020B0604030504040204" pitchFamily="34" charset="-120"/>
                <a:ea typeface="微軟正黑體" panose="020B0604030504040204" pitchFamily="34" charset="-120"/>
              </a:rPr>
              <a:t>8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毫克每週或每二週</a:t>
            </a:r>
            <a:r>
              <a:rPr lang="zh-TW" altLang="en-US" sz="2400" b="1" dirty="0" smtClean="0">
                <a:latin typeface="微軟正黑體" panose="020B0604030504040204" pitchFamily="34" charset="-120"/>
                <a:ea typeface="微軟正黑體" panose="020B0604030504040204" pitchFamily="34" charset="-120"/>
              </a:rPr>
              <a:t> </a:t>
            </a:r>
            <a:r>
              <a:rPr lang="zh-TW" altLang="en-US" sz="2400" b="1" dirty="0" smtClean="0">
                <a:solidFill>
                  <a:srgbClr val="CC0099"/>
                </a:solidFill>
                <a:latin typeface="微軟正黑體" panose="020B0604030504040204" pitchFamily="34" charset="-120"/>
                <a:ea typeface="微軟正黑體" panose="020B0604030504040204" pitchFamily="34" charset="-120"/>
                <a:sym typeface="Symbol" pitchFamily="18" charset="2"/>
              </a:rPr>
              <a:t></a:t>
            </a:r>
            <a:r>
              <a:rPr lang="zh-TW" altLang="en-US" sz="2400" b="1" dirty="0" smtClean="0">
                <a:solidFill>
                  <a:srgbClr val="CC0099"/>
                </a:solidFill>
                <a:latin typeface="微軟正黑體" panose="020B0604030504040204" pitchFamily="34" charset="-120"/>
                <a:ea typeface="微軟正黑體" panose="020B0604030504040204" pitchFamily="34" charset="-120"/>
              </a:rPr>
              <a:t> </a:t>
            </a:r>
            <a:r>
              <a:rPr lang="en-US" altLang="zh-TW" sz="2400" b="1" dirty="0" smtClean="0">
                <a:solidFill>
                  <a:srgbClr val="CC0099"/>
                </a:solidFill>
                <a:latin typeface="微軟正黑體" panose="020B0604030504040204" pitchFamily="34" charset="-120"/>
                <a:ea typeface="微軟正黑體" panose="020B0604030504040204" pitchFamily="34" charset="-120"/>
              </a:rPr>
              <a:t>2</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毫克速度減量。</a:t>
            </a:r>
          </a:p>
        </p:txBody>
      </p:sp>
      <p:sp>
        <p:nvSpPr>
          <p:cNvPr id="5"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-8)</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fade">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26">
                                            <p:txEl>
                                              <p:pRg st="1" end="1"/>
                                            </p:txEl>
                                          </p:spTgt>
                                        </p:tgtEl>
                                        <p:attrNameLst>
                                          <p:attrName>style.visibility</p:attrName>
                                        </p:attrNameLst>
                                      </p:cBhvr>
                                      <p:to>
                                        <p:strVal val="visible"/>
                                      </p:to>
                                    </p:set>
                                    <p:animEffect transition="in" filter="fade">
                                      <p:cBhvr>
                                        <p:cTn id="12" dur="500"/>
                                        <p:tgtEl>
                                          <p:spTgt spid="778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826">
                                            <p:txEl>
                                              <p:pRg st="2" end="2"/>
                                            </p:txEl>
                                          </p:spTgt>
                                        </p:tgtEl>
                                        <p:attrNameLst>
                                          <p:attrName>style.visibility</p:attrName>
                                        </p:attrNameLst>
                                      </p:cBhvr>
                                      <p:to>
                                        <p:strVal val="visible"/>
                                      </p:to>
                                    </p:set>
                                    <p:animEffect transition="in" filter="fade">
                                      <p:cBhvr>
                                        <p:cTn id="17" dur="500"/>
                                        <p:tgtEl>
                                          <p:spTgt spid="778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826">
                                            <p:txEl>
                                              <p:pRg st="3" end="3"/>
                                            </p:txEl>
                                          </p:spTgt>
                                        </p:tgtEl>
                                        <p:attrNameLst>
                                          <p:attrName>style.visibility</p:attrName>
                                        </p:attrNameLst>
                                      </p:cBhvr>
                                      <p:to>
                                        <p:strVal val="visible"/>
                                      </p:to>
                                    </p:set>
                                    <p:animEffect transition="in" filter="fade">
                                      <p:cBhvr>
                                        <p:cTn id="22" dur="500"/>
                                        <p:tgtEl>
                                          <p:spTgt spid="778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826">
                                            <p:txEl>
                                              <p:pRg st="4" end="4"/>
                                            </p:txEl>
                                          </p:spTgt>
                                        </p:tgtEl>
                                        <p:attrNameLst>
                                          <p:attrName>style.visibility</p:attrName>
                                        </p:attrNameLst>
                                      </p:cBhvr>
                                      <p:to>
                                        <p:strVal val="visible"/>
                                      </p:to>
                                    </p:set>
                                    <p:animEffect transition="in" filter="fade">
                                      <p:cBhvr>
                                        <p:cTn id="27" dur="500"/>
                                        <p:tgtEl>
                                          <p:spTgt spid="778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body" idx="4294967295"/>
          </p:nvPr>
        </p:nvSpPr>
        <p:spPr>
          <a:xfrm>
            <a:off x="323850" y="1628775"/>
            <a:ext cx="8569325" cy="4608513"/>
          </a:xfrm>
        </p:spPr>
        <p:txBody>
          <a:bodyPr/>
          <a:lstStyle/>
          <a:p>
            <a:pPr marL="266700" indent="-266700">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5. </a:t>
            </a:r>
            <a:r>
              <a:rPr lang="zh-TW" altLang="en-US" sz="2400" b="1" dirty="0" smtClean="0">
                <a:solidFill>
                  <a:srgbClr val="0070C0"/>
                </a:solidFill>
                <a:latin typeface="微軟正黑體" panose="020B0604030504040204" pitchFamily="34" charset="-120"/>
                <a:ea typeface="微軟正黑體" panose="020B0604030504040204" pitchFamily="34" charset="-120"/>
              </a:rPr>
              <a:t>中斷治療</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marL="266700" indent="-266700">
              <a:spcBef>
                <a:spcPts val="60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5-1</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在</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下列情況時，應考慮將使用丁基原啡因的患者改用美沙冬：</a:t>
            </a:r>
            <a:r>
              <a:rPr lang="zh-TW" altLang="en-US" sz="2400" b="1" dirty="0">
                <a:solidFill>
                  <a:srgbClr val="CC3399"/>
                </a:solidFill>
                <a:latin typeface="微軟正黑體" panose="020B0604030504040204" pitchFamily="34" charset="-120"/>
                <a:ea typeface="微軟正黑體" panose="020B0604030504040204" pitchFamily="34" charset="-120"/>
              </a:rPr>
              <a:t>無法忍受丁基原啡因的副作用</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；對丁基原啡因治療的反應不佳；</a:t>
            </a:r>
            <a:r>
              <a:rPr lang="zh-TW" altLang="en-US" sz="2400" b="1" dirty="0">
                <a:solidFill>
                  <a:srgbClr val="CC3399"/>
                </a:solidFill>
                <a:latin typeface="微軟正黑體" panose="020B0604030504040204" pitchFamily="34" charset="-120"/>
                <a:ea typeface="微軟正黑體" panose="020B0604030504040204" pitchFamily="34" charset="-120"/>
              </a:rPr>
              <a:t>無法取得丁基原啡因的患者；</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使用拮抗劑和止痛劑的併發症。</a:t>
            </a:r>
          </a:p>
          <a:p>
            <a:pPr marL="266700" indent="-266700">
              <a:buFont typeface="Wingdings" pitchFamily="2" charset="2"/>
              <a:buNone/>
            </a:pPr>
            <a:r>
              <a:rPr lang="zh-TW" altLang="en-US" sz="2800" b="1" dirty="0" smtClean="0">
                <a:solidFill>
                  <a:srgbClr val="FF00FF"/>
                </a:solidFill>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在使用最後一劑丁基原啡因後的</a:t>
            </a:r>
            <a:r>
              <a:rPr lang="en-US" altLang="zh-TW" sz="2400" b="1" dirty="0">
                <a:solidFill>
                  <a:srgbClr val="CC3399"/>
                </a:solidFill>
                <a:latin typeface="微軟正黑體" panose="020B0604030504040204" pitchFamily="34" charset="-120"/>
                <a:ea typeface="微軟正黑體" panose="020B0604030504040204" pitchFamily="34" charset="-120"/>
              </a:rPr>
              <a:t>24</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小時可開始使用美沙冬，最大的起始每日劑量為 </a:t>
            </a:r>
            <a:r>
              <a:rPr lang="en-US" altLang="zh-TW" sz="2400" b="1" dirty="0">
                <a:solidFill>
                  <a:srgbClr val="CC3399"/>
                </a:solidFill>
                <a:latin typeface="微軟正黑體" panose="020B0604030504040204" pitchFamily="34" charset="-120"/>
                <a:ea typeface="微軟正黑體" panose="020B0604030504040204" pitchFamily="34" charset="-120"/>
              </a:rPr>
              <a:t>40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毫克，建議醫師給予患者服用第一劑美沙冬後須</a:t>
            </a:r>
            <a:r>
              <a:rPr lang="zh-TW" altLang="en-US" sz="2400" b="1" dirty="0">
                <a:solidFill>
                  <a:srgbClr val="CC3399"/>
                </a:solidFill>
                <a:latin typeface="微軟正黑體" panose="020B0604030504040204" pitchFamily="34" charset="-120"/>
                <a:ea typeface="微軟正黑體" panose="020B0604030504040204" pitchFamily="34" charset="-120"/>
              </a:rPr>
              <a:t>觀察</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患者</a:t>
            </a:r>
            <a:r>
              <a:rPr lang="zh-TW" altLang="en-US" sz="2400" b="1" dirty="0">
                <a:solidFill>
                  <a:srgbClr val="CC3399"/>
                </a:solidFill>
                <a:latin typeface="微軟正黑體" panose="020B0604030504040204" pitchFamily="34" charset="-120"/>
                <a:ea typeface="微軟正黑體" panose="020B0604030504040204" pitchFamily="34" charset="-120"/>
              </a:rPr>
              <a:t>數小時。</a:t>
            </a:r>
          </a:p>
        </p:txBody>
      </p:sp>
      <p:sp>
        <p:nvSpPr>
          <p:cNvPr id="5" name="Rectangle 3"/>
          <p:cNvSpPr txBox="1">
            <a:spLocks noChangeArrowheads="1"/>
          </p:cNvSpPr>
          <p:nvPr/>
        </p:nvSpPr>
        <p:spPr bwMode="auto">
          <a:xfrm>
            <a:off x="767808" y="303156"/>
            <a:ext cx="7630615" cy="609398"/>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丁基原啡因</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-9)</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fade">
                                      <p:cBhvr>
                                        <p:cTn id="7" dur="500"/>
                                        <p:tgtEl>
                                          <p:spTgt spid="78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0">
                                            <p:txEl>
                                              <p:pRg st="1" end="1"/>
                                            </p:txEl>
                                          </p:spTgt>
                                        </p:tgtEl>
                                        <p:attrNameLst>
                                          <p:attrName>style.visibility</p:attrName>
                                        </p:attrNameLst>
                                      </p:cBhvr>
                                      <p:to>
                                        <p:strVal val="visible"/>
                                      </p:to>
                                    </p:set>
                                    <p:animEffect transition="in" filter="fade">
                                      <p:cBhvr>
                                        <p:cTn id="12" dur="500"/>
                                        <p:tgtEl>
                                          <p:spTgt spid="788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50">
                                            <p:txEl>
                                              <p:pRg st="2" end="2"/>
                                            </p:txEl>
                                          </p:spTgt>
                                        </p:tgtEl>
                                        <p:attrNameLst>
                                          <p:attrName>style.visibility</p:attrName>
                                        </p:attrNameLst>
                                      </p:cBhvr>
                                      <p:to>
                                        <p:strVal val="visible"/>
                                      </p:to>
                                    </p:set>
                                    <p:animEffect transition="in" filter="fade">
                                      <p:cBhvr>
                                        <p:cTn id="17" dur="500"/>
                                        <p:tgtEl>
                                          <p:spTgt spid="788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a:xfrm>
            <a:off x="323850" y="1628775"/>
            <a:ext cx="8569325" cy="4608513"/>
          </a:xfrm>
        </p:spPr>
        <p:txBody>
          <a:bodyPr/>
          <a:lstStyle/>
          <a:p>
            <a:pPr>
              <a:lnSpc>
                <a:spcPts val="3400"/>
              </a:lnSpc>
              <a:spcBef>
                <a:spcPts val="600"/>
              </a:spcBef>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諮商</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ts val="3400"/>
              </a:lnSpc>
              <a:spcBef>
                <a:spcPts val="600"/>
              </a:spcBef>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醫療</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團隊</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專業人員</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4" name="Rectangle 3"/>
          <p:cNvSpPr txBox="1">
            <a:spLocks noChangeArrowheads="1"/>
          </p:cNvSpPr>
          <p:nvPr/>
        </p:nvSpPr>
        <p:spPr bwMode="auto">
          <a:xfrm>
            <a:off x="2079859" y="66329"/>
            <a:ext cx="5006499" cy="1083053"/>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a:t>
            </a:r>
            <a:endPar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a:p>
            <a:pPr>
              <a:lnSpc>
                <a:spcPct val="120000"/>
              </a:lnSpc>
            </a:pP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美沙冬及丁</a:t>
            </a:r>
            <a:r>
              <a:rPr lang="zh-TW" altLang="en-US" sz="28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基原啡因 </a:t>
            </a:r>
            <a:r>
              <a:rPr lang="en-US" altLang="zh-TW" sz="28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a:t>
            </a:r>
            <a:r>
              <a:rPr lang="en-US" altLang="zh-TW"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1)</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fade">
                                      <p:cBhvr>
                                        <p:cTn id="7" dur="5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4">
                                            <p:txEl>
                                              <p:pRg st="1" end="1"/>
                                            </p:txEl>
                                          </p:spTgt>
                                        </p:tgtEl>
                                        <p:attrNameLst>
                                          <p:attrName>style.visibility</p:attrName>
                                        </p:attrNameLst>
                                      </p:cBhvr>
                                      <p:to>
                                        <p:strVal val="visible"/>
                                      </p:to>
                                    </p:set>
                                    <p:animEffect transition="in" filter="fade">
                                      <p:cBhvr>
                                        <p:cTn id="12" dur="500"/>
                                        <p:tgtEl>
                                          <p:spTgt spid="798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100201" y="19380"/>
            <a:ext cx="5232522" cy="127419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拮抗劑治療</a:t>
            </a:r>
            <a:r>
              <a:rPr lang="zh-TW" altLang="en-US" sz="3200" kern="1200" spc="3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zh-TW" altLang="en-US" sz="3200" kern="1200" spc="3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那曲酮 </a:t>
            </a:r>
            <a:r>
              <a:rPr lang="en-US" altLang="zh-TW" sz="3200" kern="1200" spc="3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Naltrexone)</a:t>
            </a:r>
          </a:p>
        </p:txBody>
      </p:sp>
      <p:sp>
        <p:nvSpPr>
          <p:cNvPr id="20483" name="Rectangle 3"/>
          <p:cNvSpPr>
            <a:spLocks noGrp="1" noChangeArrowheads="1"/>
          </p:cNvSpPr>
          <p:nvPr>
            <p:ph type="body" idx="4294967295"/>
          </p:nvPr>
        </p:nvSpPr>
        <p:spPr>
          <a:xfrm>
            <a:off x="457200" y="1844675"/>
            <a:ext cx="8435975" cy="4537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sym typeface="Symbol" pitchFamily="18" charset="2"/>
              </a:rPr>
              <a:t></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受器的拮抗劑，可阻斷鴉片劑的藥效，當再使用鴉片類劑時，不會獲得原本所預期的欣愉效果。</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口服吸收良好，半衰期約</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4</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小時，活性代謝物</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6-b-naltrexone</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更可達</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12</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小時，無耐受性，無戒斷症狀，口服</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100</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毫克可維持</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2</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天。</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副作用：噁心、腹痛、頭痛或血壓微升。</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患者需</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opioid-free</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，建議停藥</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4</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至</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7</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天。</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無抵癮效果，一般需在有高度戒癮動機的患者才見到療效。</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323850" y="1628775"/>
            <a:ext cx="8569325" cy="4824561"/>
          </a:xfrm>
        </p:spPr>
        <p:txBody>
          <a:bodyPr/>
          <a:lstStyle/>
          <a:p>
            <a:pPr>
              <a:lnSpc>
                <a:spcPct val="120000"/>
              </a:lnSpc>
              <a:spcBef>
                <a:spcPct val="0"/>
              </a:spcBef>
              <a:buFont typeface="Wingdings" pitchFamily="2" charset="2"/>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管理</a:t>
            </a:r>
            <a:r>
              <a:rPr lang="zh-TW" altLang="en-US" sz="2400" b="1" dirty="0">
                <a:solidFill>
                  <a:srgbClr val="0070C0"/>
                </a:solidFill>
                <a:latin typeface="微軟正黑體" panose="020B0604030504040204" pitchFamily="34" charset="-120"/>
                <a:ea typeface="微軟正黑體" panose="020B0604030504040204" pitchFamily="34" charset="-120"/>
              </a:rPr>
              <a:t>有特別需求的患者</a:t>
            </a:r>
          </a:p>
          <a:p>
            <a:pPr>
              <a:lnSpc>
                <a:spcPts val="3000"/>
              </a:lnSpc>
              <a:spcBef>
                <a:spcPts val="600"/>
              </a:spcBef>
              <a:buNone/>
            </a:pP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愛滋病毒陽性反應的患者</a:t>
            </a:r>
          </a:p>
          <a:p>
            <a:pPr>
              <a:lnSpc>
                <a:spcPts val="3000"/>
              </a:lnSpc>
              <a:spcBef>
                <a:spcPts val="600"/>
              </a:spcBef>
              <a:buNone/>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如果基於疾病或行為問題，可將患者轉介至藥癮愛滋指定醫院或愛滋指定醫院處理。</a:t>
            </a:r>
          </a:p>
          <a:p>
            <a:pPr>
              <a:lnSpc>
                <a:spcPts val="3000"/>
              </a:lnSpc>
              <a:spcBef>
                <a:spcPct val="0"/>
              </a:spcBef>
              <a:buNone/>
            </a:pPr>
            <a:r>
              <a:rPr lang="en-US" altLang="zh-TW" sz="2200" b="1" dirty="0">
                <a:solidFill>
                  <a:srgbClr val="0070C0"/>
                </a:solidFill>
                <a:latin typeface="微軟正黑體" panose="020B0604030504040204" pitchFamily="34" charset="-120"/>
                <a:ea typeface="微軟正黑體" panose="020B0604030504040204" pitchFamily="34" charset="-120"/>
              </a:rPr>
              <a:t>2. </a:t>
            </a:r>
            <a:r>
              <a:rPr lang="zh-TW" altLang="en-US" sz="2200" b="1" dirty="0" smtClean="0">
                <a:solidFill>
                  <a:srgbClr val="0070C0"/>
                </a:solidFill>
                <a:latin typeface="微軟正黑體" panose="020B0604030504040204" pitchFamily="34" charset="-120"/>
                <a:ea typeface="微軟正黑體" panose="020B0604030504040204" pitchFamily="34" charset="-120"/>
              </a:rPr>
              <a:t>具</a:t>
            </a:r>
            <a:r>
              <a:rPr lang="zh-TW" altLang="en-US" sz="2200" b="1" dirty="0">
                <a:solidFill>
                  <a:srgbClr val="0070C0"/>
                </a:solidFill>
                <a:latin typeface="微軟正黑體" panose="020B0604030504040204" pitchFamily="34" charset="-120"/>
                <a:ea typeface="微軟正黑體" panose="020B0604030504040204" pitchFamily="34" charset="-120"/>
              </a:rPr>
              <a:t>鴉片類藥癮的懷孕婦女</a:t>
            </a:r>
          </a:p>
          <a:p>
            <a:pPr>
              <a:lnSpc>
                <a:spcPts val="3000"/>
              </a:lnSpc>
              <a:spcBef>
                <a:spcPct val="0"/>
              </a:spcBef>
              <a:buNone/>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美沙冬</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懷孕婦女產前所獲得的優點，應與新生兒時期遇到的缺點相互權衡。</a:t>
            </a:r>
          </a:p>
          <a:p>
            <a:pPr>
              <a:lnSpc>
                <a:spcPts val="3000"/>
              </a:lnSpc>
              <a:spcBef>
                <a:spcPct val="0"/>
              </a:spcBef>
              <a:buNone/>
            </a:pPr>
            <a:r>
              <a:rPr lang="zh-TW" altLang="en-US" sz="2200" b="1" dirty="0">
                <a:solidFill>
                  <a:srgbClr val="FF00FF"/>
                </a:solidFill>
                <a:latin typeface="微軟正黑體" panose="020B0604030504040204" pitchFamily="34" charset="-120"/>
                <a:ea typeface="微軟正黑體" panose="020B0604030504040204" pitchFamily="34" charset="-120"/>
              </a:rPr>
              <a:t>	</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丁基原啡因</a:t>
            </a:r>
            <a:r>
              <a:rPr lang="en-US"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目前懷孕及哺乳仍列為複方丁基原啡因的使用禁忌之一。</a:t>
            </a:r>
            <a:endPar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ts val="3000"/>
              </a:lnSpc>
              <a:spcBef>
                <a:spcPct val="0"/>
              </a:spcBef>
              <a:buNone/>
            </a:pPr>
            <a:r>
              <a:rPr lang="en-US" altLang="zh-TW" sz="2200" b="1" dirty="0">
                <a:solidFill>
                  <a:srgbClr val="0070C0"/>
                </a:solidFill>
                <a:latin typeface="微軟正黑體" panose="020B0604030504040204" pitchFamily="34" charset="-120"/>
                <a:ea typeface="微軟正黑體" panose="020B0604030504040204" pitchFamily="34" charset="-120"/>
              </a:rPr>
              <a:t>3. </a:t>
            </a:r>
            <a:r>
              <a:rPr lang="zh-TW" altLang="en-US" sz="2200" b="1" dirty="0">
                <a:solidFill>
                  <a:srgbClr val="0070C0"/>
                </a:solidFill>
                <a:latin typeface="微軟正黑體" panose="020B0604030504040204" pitchFamily="34" charset="-120"/>
                <a:ea typeface="微軟正黑體" panose="020B0604030504040204" pitchFamily="34" charset="-120"/>
              </a:rPr>
              <a:t>併發其他醫療問題的患者</a:t>
            </a:r>
          </a:p>
          <a:p>
            <a:pPr>
              <a:lnSpc>
                <a:spcPts val="3000"/>
              </a:lnSpc>
              <a:spcBef>
                <a:spcPct val="0"/>
              </a:spcBef>
              <a:buNone/>
            </a:pP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患者</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在接受美沙冬或丁基原啡因療法時，可能有自殺風險</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2200" b="1" dirty="0">
              <a:solidFill>
                <a:srgbClr val="FF33CC"/>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2079859" y="44625"/>
            <a:ext cx="5006499"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a:t>
            </a:r>
            <a:endPar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a:p>
            <a:pPr>
              <a:lnSpc>
                <a:spcPct val="120000"/>
              </a:lnSpc>
            </a:pP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美沙冬及丁</a:t>
            </a:r>
            <a:r>
              <a:rPr lang="zh-TW" altLang="en-US" sz="28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基原啡因 </a:t>
            </a:r>
            <a:r>
              <a:rPr lang="en-US" altLang="zh-TW"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(2)</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fade">
                                      <p:cBhvr>
                                        <p:cTn id="7" dur="500"/>
                                        <p:tgtEl>
                                          <p:spTgt spid="80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fade">
                                      <p:cBhvr>
                                        <p:cTn id="12" dur="500"/>
                                        <p:tgtEl>
                                          <p:spTgt spid="8089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898">
                                            <p:txEl>
                                              <p:pRg st="2" end="2"/>
                                            </p:txEl>
                                          </p:spTgt>
                                        </p:tgtEl>
                                        <p:attrNameLst>
                                          <p:attrName>style.visibility</p:attrName>
                                        </p:attrNameLst>
                                      </p:cBhvr>
                                      <p:to>
                                        <p:strVal val="visible"/>
                                      </p:to>
                                    </p:set>
                                    <p:animEffect transition="in" filter="fade">
                                      <p:cBhvr>
                                        <p:cTn id="15" dur="500"/>
                                        <p:tgtEl>
                                          <p:spTgt spid="8089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0898">
                                            <p:txEl>
                                              <p:pRg st="3" end="3"/>
                                            </p:txEl>
                                          </p:spTgt>
                                        </p:tgtEl>
                                        <p:attrNameLst>
                                          <p:attrName>style.visibility</p:attrName>
                                        </p:attrNameLst>
                                      </p:cBhvr>
                                      <p:to>
                                        <p:strVal val="visible"/>
                                      </p:to>
                                    </p:set>
                                    <p:animEffect transition="in" filter="fade">
                                      <p:cBhvr>
                                        <p:cTn id="20" dur="500"/>
                                        <p:tgtEl>
                                          <p:spTgt spid="8089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0898">
                                            <p:txEl>
                                              <p:pRg st="4" end="4"/>
                                            </p:txEl>
                                          </p:spTgt>
                                        </p:tgtEl>
                                        <p:attrNameLst>
                                          <p:attrName>style.visibility</p:attrName>
                                        </p:attrNameLst>
                                      </p:cBhvr>
                                      <p:to>
                                        <p:strVal val="visible"/>
                                      </p:to>
                                    </p:set>
                                    <p:animEffect transition="in" filter="fade">
                                      <p:cBhvr>
                                        <p:cTn id="23" dur="500"/>
                                        <p:tgtEl>
                                          <p:spTgt spid="8089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898">
                                            <p:txEl>
                                              <p:pRg st="5" end="5"/>
                                            </p:txEl>
                                          </p:spTgt>
                                        </p:tgtEl>
                                        <p:attrNameLst>
                                          <p:attrName>style.visibility</p:attrName>
                                        </p:attrNameLst>
                                      </p:cBhvr>
                                      <p:to>
                                        <p:strVal val="visible"/>
                                      </p:to>
                                    </p:set>
                                    <p:animEffect transition="in" filter="fade">
                                      <p:cBhvr>
                                        <p:cTn id="26" dur="500"/>
                                        <p:tgtEl>
                                          <p:spTgt spid="8089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0898">
                                            <p:txEl>
                                              <p:pRg st="6" end="6"/>
                                            </p:txEl>
                                          </p:spTgt>
                                        </p:tgtEl>
                                        <p:attrNameLst>
                                          <p:attrName>style.visibility</p:attrName>
                                        </p:attrNameLst>
                                      </p:cBhvr>
                                      <p:to>
                                        <p:strVal val="visible"/>
                                      </p:to>
                                    </p:set>
                                    <p:animEffect transition="in" filter="fade">
                                      <p:cBhvr>
                                        <p:cTn id="31" dur="500"/>
                                        <p:tgtEl>
                                          <p:spTgt spid="8089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0898">
                                            <p:txEl>
                                              <p:pRg st="7" end="7"/>
                                            </p:txEl>
                                          </p:spTgt>
                                        </p:tgtEl>
                                        <p:attrNameLst>
                                          <p:attrName>style.visibility</p:attrName>
                                        </p:attrNameLst>
                                      </p:cBhvr>
                                      <p:to>
                                        <p:strVal val="visible"/>
                                      </p:to>
                                    </p:set>
                                    <p:animEffect transition="in" filter="fade">
                                      <p:cBhvr>
                                        <p:cTn id="36" dur="500"/>
                                        <p:tgtEl>
                                          <p:spTgt spid="808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4294967295"/>
          </p:nvPr>
        </p:nvSpPr>
        <p:spPr>
          <a:xfrm>
            <a:off x="323850" y="1628775"/>
            <a:ext cx="8569325" cy="4608513"/>
          </a:xfrm>
        </p:spPr>
        <p:txBody>
          <a:bodyPr/>
          <a:lstStyle/>
          <a:p>
            <a:pPr>
              <a:lnSpc>
                <a:spcPct val="105000"/>
              </a:lnSpc>
              <a:buFont typeface="Wingdings" pitchFamily="2" charset="2"/>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治療</a:t>
            </a:r>
            <a:r>
              <a:rPr lang="zh-TW" altLang="en-US" sz="2400" b="1" dirty="0">
                <a:solidFill>
                  <a:srgbClr val="0070C0"/>
                </a:solidFill>
                <a:latin typeface="微軟正黑體" panose="020B0604030504040204" pitchFamily="34" charset="-120"/>
                <a:ea typeface="微軟正黑體" panose="020B0604030504040204" pitchFamily="34" charset="-120"/>
              </a:rPr>
              <a:t>終止</a:t>
            </a:r>
          </a:p>
          <a:p>
            <a:pPr>
              <a:lnSpc>
                <a:spcPct val="105000"/>
              </a:lnSpc>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終止</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服藥後會有再度使用鴉片類藥物的風險。</a:t>
            </a:r>
          </a:p>
          <a:p>
            <a:pPr>
              <a:lnSpc>
                <a:spcPct val="105000"/>
              </a:lnSpc>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患者</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自願退出美沙冬或丁基原啡因治療，應降低服藥量，直到患者達到穩定為止</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05000"/>
              </a:lnSpc>
              <a:buFont typeface="Wingdings" pitchFamily="2" charset="2"/>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強迫</a:t>
            </a:r>
            <a:r>
              <a:rPr lang="zh-TW" altLang="en-US" sz="2400" b="1" dirty="0">
                <a:solidFill>
                  <a:srgbClr val="0070C0"/>
                </a:solidFill>
                <a:latin typeface="微軟正黑體" panose="020B0604030504040204" pitchFamily="34" charset="-120"/>
                <a:ea typeface="微軟正黑體" panose="020B0604030504040204" pitchFamily="34" charset="-120"/>
              </a:rPr>
              <a:t>退出美沙冬或丁基原啡因治療</a:t>
            </a:r>
          </a:p>
          <a:p>
            <a:pPr>
              <a:lnSpc>
                <a:spcPct val="105000"/>
              </a:lnSpc>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如果</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患者的進展不如人意，或是表現行為難以接受時，醫師可決定中止治療。無論停止治療的原因為何，請在患者退出治療後填寫原因，留存於病歷紀錄。</a:t>
            </a:r>
          </a:p>
        </p:txBody>
      </p:sp>
      <p:sp>
        <p:nvSpPr>
          <p:cNvPr id="5" name="Rectangle 3"/>
          <p:cNvSpPr txBox="1">
            <a:spLocks noChangeArrowheads="1"/>
          </p:cNvSpPr>
          <p:nvPr/>
        </p:nvSpPr>
        <p:spPr bwMode="auto">
          <a:xfrm>
            <a:off x="2079859" y="44625"/>
            <a:ext cx="5006499"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a:t>
            </a:r>
            <a:endPar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a:p>
            <a:pPr>
              <a:lnSpc>
                <a:spcPct val="120000"/>
              </a:lnSpc>
            </a:pP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美沙冬及丁</a:t>
            </a:r>
            <a:r>
              <a:rPr lang="zh-TW" altLang="en-US" sz="28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基原啡因 </a:t>
            </a:r>
            <a:r>
              <a:rPr lang="en-US" altLang="zh-TW"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a:t>
            </a:r>
            <a:r>
              <a:rPr lang="en-US" altLang="zh-TW" sz="28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3</a:t>
            </a:r>
            <a:r>
              <a:rPr lang="en-US" altLang="zh-TW"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fade">
                                      <p:cBhvr>
                                        <p:cTn id="7" dur="500"/>
                                        <p:tgtEl>
                                          <p:spTgt spid="81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2">
                                            <p:txEl>
                                              <p:pRg st="1" end="1"/>
                                            </p:txEl>
                                          </p:spTgt>
                                        </p:tgtEl>
                                        <p:attrNameLst>
                                          <p:attrName>style.visibility</p:attrName>
                                        </p:attrNameLst>
                                      </p:cBhvr>
                                      <p:to>
                                        <p:strVal val="visible"/>
                                      </p:to>
                                    </p:set>
                                    <p:animEffect transition="in" filter="fade">
                                      <p:cBhvr>
                                        <p:cTn id="12" dur="500"/>
                                        <p:tgtEl>
                                          <p:spTgt spid="819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2">
                                            <p:txEl>
                                              <p:pRg st="2" end="2"/>
                                            </p:txEl>
                                          </p:spTgt>
                                        </p:tgtEl>
                                        <p:attrNameLst>
                                          <p:attrName>style.visibility</p:attrName>
                                        </p:attrNameLst>
                                      </p:cBhvr>
                                      <p:to>
                                        <p:strVal val="visible"/>
                                      </p:to>
                                    </p:set>
                                    <p:animEffect transition="in" filter="fade">
                                      <p:cBhvr>
                                        <p:cTn id="17" dur="500"/>
                                        <p:tgtEl>
                                          <p:spTgt spid="819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2">
                                            <p:txEl>
                                              <p:pRg st="3" end="3"/>
                                            </p:txEl>
                                          </p:spTgt>
                                        </p:tgtEl>
                                        <p:attrNameLst>
                                          <p:attrName>style.visibility</p:attrName>
                                        </p:attrNameLst>
                                      </p:cBhvr>
                                      <p:to>
                                        <p:strVal val="visible"/>
                                      </p:to>
                                    </p:set>
                                    <p:animEffect transition="in" filter="fade">
                                      <p:cBhvr>
                                        <p:cTn id="22" dur="500"/>
                                        <p:tgtEl>
                                          <p:spTgt spid="819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2">
                                            <p:txEl>
                                              <p:pRg st="4" end="4"/>
                                            </p:txEl>
                                          </p:spTgt>
                                        </p:tgtEl>
                                        <p:attrNameLst>
                                          <p:attrName>style.visibility</p:attrName>
                                        </p:attrNameLst>
                                      </p:cBhvr>
                                      <p:to>
                                        <p:strVal val="visible"/>
                                      </p:to>
                                    </p:set>
                                    <p:animEffect transition="in" filter="fade">
                                      <p:cBhvr>
                                        <p:cTn id="27" dur="500"/>
                                        <p:tgtEl>
                                          <p:spTgt spid="819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body" idx="4294967295"/>
          </p:nvPr>
        </p:nvSpPr>
        <p:spPr>
          <a:xfrm>
            <a:off x="250825" y="1557338"/>
            <a:ext cx="8642350" cy="4679950"/>
          </a:xfrm>
        </p:spPr>
        <p:txBody>
          <a:bodyPr/>
          <a:lstStyle/>
          <a:p>
            <a:pPr>
              <a:spcBef>
                <a:spcPts val="600"/>
              </a:spcBef>
              <a:buNone/>
            </a:pPr>
            <a:r>
              <a:rPr lang="zh-TW" altLang="en-US" sz="2800" b="1" dirty="0">
                <a:solidFill>
                  <a:srgbClr val="0070C0"/>
                </a:solidFill>
                <a:latin typeface="微軟正黑體" panose="020B0604030504040204" pitchFamily="34" charset="-120"/>
                <a:ea typeface="微軟正黑體" panose="020B0604030504040204" pitchFamily="34" charset="-120"/>
              </a:rPr>
              <a:t>中斷服藥</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a:lnSpc>
                <a:spcPts val="3000"/>
              </a:lnSpc>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(1</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smtClean="0">
                <a:solidFill>
                  <a:srgbClr val="0070C0"/>
                </a:solidFill>
                <a:latin typeface="微軟正黑體" panose="020B0604030504040204" pitchFamily="34" charset="-120"/>
                <a:ea typeface="微軟正黑體" panose="020B0604030504040204" pitchFamily="34" charset="-120"/>
              </a:rPr>
              <a:t>美</a:t>
            </a:r>
            <a:r>
              <a:rPr lang="zh-TW" altLang="en-US" sz="2400" b="1" dirty="0">
                <a:solidFill>
                  <a:srgbClr val="0070C0"/>
                </a:solidFill>
                <a:latin typeface="微軟正黑體" panose="020B0604030504040204" pitchFamily="34" charset="-120"/>
                <a:ea typeface="微軟正黑體" panose="020B0604030504040204" pitchFamily="34" charset="-120"/>
              </a:rPr>
              <a:t>沙冬：</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患者連續三</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天沒有來服藥，考慮可能已失去耐受性及可能中毒的風險下，必須先詢問過開立處方醫師後，才能取得美沙冬。</a:t>
            </a:r>
            <a:r>
              <a:rPr lang="zh-TW" altLang="en-US" sz="2400" b="1" dirty="0">
                <a:solidFill>
                  <a:srgbClr val="CC3399"/>
                </a:solidFill>
                <a:latin typeface="微軟正黑體" panose="020B0604030504040204" pitchFamily="34" charset="-120"/>
                <a:ea typeface="微軟正黑體" panose="020B0604030504040204" pitchFamily="34" charset="-120"/>
              </a:rPr>
              <a:t>超過一週應重新返診</a:t>
            </a:r>
            <a:r>
              <a:rPr lang="en-US" altLang="zh-TW" sz="2400" b="1" dirty="0">
                <a:solidFill>
                  <a:srgbClr val="CC3399"/>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以確定實際狀況。</a:t>
            </a:r>
          </a:p>
          <a:p>
            <a:pPr>
              <a:lnSpc>
                <a:spcPts val="3000"/>
              </a:lnSpc>
              <a:spcBef>
                <a:spcPts val="600"/>
              </a:spcBef>
              <a:buNone/>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丁</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基原啡因：患者</a:t>
            </a:r>
            <a:r>
              <a:rPr lang="zh-TW" altLang="en-US" sz="2400" b="1" dirty="0">
                <a:solidFill>
                  <a:srgbClr val="CC3399"/>
                </a:solidFill>
                <a:latin typeface="微軟正黑體" panose="020B0604030504040204" pitchFamily="34" charset="-120"/>
                <a:ea typeface="微軟正黑體" panose="020B0604030504040204" pitchFamily="34" charset="-120"/>
              </a:rPr>
              <a:t>超過五天</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沒有來服藥，考慮可能已失去耐受性及可能中毒的風險下，必須</a:t>
            </a:r>
            <a:r>
              <a:rPr lang="zh-TW" altLang="en-US" sz="2400" b="1" dirty="0">
                <a:solidFill>
                  <a:srgbClr val="CC0099"/>
                </a:solidFill>
                <a:latin typeface="微軟正黑體" panose="020B0604030504040204" pitchFamily="34" charset="-120"/>
                <a:ea typeface="微軟正黑體" panose="020B0604030504040204" pitchFamily="34" charset="-120"/>
              </a:rPr>
              <a:t>重新返診</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，以確定實際狀況。</a:t>
            </a:r>
          </a:p>
          <a:p>
            <a:pPr>
              <a:lnSpc>
                <a:spcPts val="3000"/>
              </a:lnSpc>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(1-1</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smtClean="0">
                <a:solidFill>
                  <a:srgbClr val="0070C0"/>
                </a:solidFill>
                <a:latin typeface="微軟正黑體" panose="020B0604030504040204" pitchFamily="34" charset="-120"/>
                <a:ea typeface="微軟正黑體" panose="020B0604030504040204" pitchFamily="34" charset="-120"/>
              </a:rPr>
              <a:t>重新</a:t>
            </a:r>
            <a:r>
              <a:rPr lang="zh-TW" altLang="en-US" sz="2400" b="1" dirty="0">
                <a:solidFill>
                  <a:srgbClr val="0070C0"/>
                </a:solidFill>
                <a:latin typeface="微軟正黑體" panose="020B0604030504040204" pitchFamily="34" charset="-120"/>
                <a:ea typeface="微軟正黑體" panose="020B0604030504040204" pitchFamily="34" charset="-120"/>
              </a:rPr>
              <a:t>開始服用的劑量</a:t>
            </a:r>
          </a:p>
          <a:p>
            <a:pPr>
              <a:lnSpc>
                <a:spcPts val="3000"/>
              </a:lnSpc>
              <a:spcBef>
                <a:spcPts val="6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對於使用劑量高於</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40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毫克的患者，如果漏服</a:t>
            </a:r>
            <a:r>
              <a:rPr lang="en-US" altLang="zh-TW" sz="2400" b="1" dirty="0">
                <a:solidFill>
                  <a:srgbClr val="CC3399"/>
                </a:solidFill>
                <a:latin typeface="微軟正黑體" panose="020B0604030504040204" pitchFamily="34" charset="-120"/>
                <a:ea typeface="微軟正黑體" panose="020B0604030504040204" pitchFamily="34" charset="-120"/>
              </a:rPr>
              <a:t>3-5</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天，一般需將劑量減少</a:t>
            </a:r>
            <a:r>
              <a:rPr lang="en-US" altLang="zh-TW" sz="2400" b="1" dirty="0">
                <a:solidFill>
                  <a:srgbClr val="CC3399"/>
                </a:solidFill>
                <a:latin typeface="微軟正黑體" panose="020B0604030504040204" pitchFamily="34" charset="-120"/>
                <a:ea typeface="微軟正黑體" panose="020B0604030504040204" pitchFamily="34" charset="-120"/>
              </a:rPr>
              <a:t>5-10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毫克。漏服天數若超過</a:t>
            </a:r>
            <a:r>
              <a:rPr lang="zh-TW" altLang="en-US" sz="2400" b="1" dirty="0">
                <a:solidFill>
                  <a:srgbClr val="CC3399"/>
                </a:solidFill>
                <a:latin typeface="微軟正黑體" panose="020B0604030504040204" pitchFamily="34" charset="-120"/>
                <a:ea typeface="微軟正黑體" panose="020B0604030504040204" pitchFamily="34" charset="-120"/>
              </a:rPr>
              <a:t>五</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天，應由醫師重新評估劑量，建議將劑量減至</a:t>
            </a:r>
            <a:r>
              <a:rPr lang="en-US" altLang="zh-TW" sz="2400" b="1" dirty="0">
                <a:solidFill>
                  <a:srgbClr val="CC3399"/>
                </a:solidFill>
                <a:latin typeface="微軟正黑體" panose="020B0604030504040204" pitchFamily="34" charset="-120"/>
                <a:ea typeface="微軟正黑體" panose="020B0604030504040204" pitchFamily="34" charset="-120"/>
              </a:rPr>
              <a:t>40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毫克以下。</a:t>
            </a:r>
          </a:p>
        </p:txBody>
      </p:sp>
      <p:sp>
        <p:nvSpPr>
          <p:cNvPr id="5" name="Rectangle 3"/>
          <p:cNvSpPr txBox="1">
            <a:spLocks noChangeArrowheads="1"/>
          </p:cNvSpPr>
          <p:nvPr/>
        </p:nvSpPr>
        <p:spPr bwMode="auto">
          <a:xfrm>
            <a:off x="2079859" y="44625"/>
            <a:ext cx="5006499"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a:t>
            </a:r>
            <a:endPar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a:p>
            <a:pPr>
              <a:lnSpc>
                <a:spcPct val="120000"/>
              </a:lnSpc>
            </a:pPr>
            <a:r>
              <a:rPr lang="zh-TW" altLang="en-US"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美沙冬及丁</a:t>
            </a:r>
            <a:r>
              <a:rPr lang="zh-TW" altLang="en-US" sz="28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基原啡因 </a:t>
            </a:r>
            <a:r>
              <a:rPr lang="en-US" altLang="zh-TW" sz="28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(4)</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fade">
                                      <p:cBhvr>
                                        <p:cTn id="7" dur="5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fade">
                                      <p:cBhvr>
                                        <p:cTn id="12" dur="500"/>
                                        <p:tgtEl>
                                          <p:spTgt spid="829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fade">
                                      <p:cBhvr>
                                        <p:cTn id="17" dur="500"/>
                                        <p:tgtEl>
                                          <p:spTgt spid="829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fade">
                                      <p:cBhvr>
                                        <p:cTn id="22" dur="500"/>
                                        <p:tgtEl>
                                          <p:spTgt spid="829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946">
                                            <p:txEl>
                                              <p:pRg st="4" end="4"/>
                                            </p:txEl>
                                          </p:spTgt>
                                        </p:tgtEl>
                                        <p:attrNameLst>
                                          <p:attrName>style.visibility</p:attrName>
                                        </p:attrNameLst>
                                      </p:cBhvr>
                                      <p:to>
                                        <p:strVal val="visible"/>
                                      </p:to>
                                    </p:set>
                                    <p:animEffect transition="in" filter="fade">
                                      <p:cBhvr>
                                        <p:cTn id="27" dur="500"/>
                                        <p:tgtEl>
                                          <p:spTgt spid="82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2131364" y="332656"/>
            <a:ext cx="5025735" cy="63363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劑量調整</a:t>
            </a:r>
            <a:r>
              <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missing dose</a:t>
            </a:r>
          </a:p>
        </p:txBody>
      </p:sp>
      <p:sp>
        <p:nvSpPr>
          <p:cNvPr id="83971" name="Rectangle 3"/>
          <p:cNvSpPr>
            <a:spLocks noGrp="1" noChangeArrowheads="1"/>
          </p:cNvSpPr>
          <p:nvPr>
            <p:ph type="body" idx="4294967295"/>
          </p:nvPr>
        </p:nvSpPr>
        <p:spPr>
          <a:xfrm>
            <a:off x="539750" y="1628775"/>
            <a:ext cx="7924800" cy="441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1—2</a:t>
            </a:r>
            <a:r>
              <a:rPr lang="zh-TW" altLang="en-US" sz="2400" b="1" dirty="0">
                <a:solidFill>
                  <a:srgbClr val="0070C0"/>
                </a:solidFill>
                <a:latin typeface="微軟正黑體" panose="020B0604030504040204" pitchFamily="34" charset="-120"/>
                <a:ea typeface="微軟正黑體" panose="020B0604030504040204" pitchFamily="34" charset="-120"/>
              </a:rPr>
              <a:t>天：</a:t>
            </a:r>
            <a:r>
              <a:rPr lang="en-US" altLang="zh-TW" sz="2400" b="1" dirty="0">
                <a:solidFill>
                  <a:srgbClr val="0070C0"/>
                </a:solidFill>
                <a:latin typeface="微軟正黑體" panose="020B0604030504040204" pitchFamily="34" charset="-120"/>
                <a:ea typeface="微軟正黑體" panose="020B0604030504040204" pitchFamily="34" charset="-120"/>
              </a:rPr>
              <a:t>same dose</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3—5</a:t>
            </a:r>
            <a:r>
              <a:rPr lang="zh-TW" altLang="en-US" sz="2400" b="1" dirty="0">
                <a:solidFill>
                  <a:srgbClr val="0070C0"/>
                </a:solidFill>
                <a:latin typeface="微軟正黑體" panose="020B0604030504040204" pitchFamily="34" charset="-120"/>
                <a:ea typeface="微軟正黑體" panose="020B0604030504040204" pitchFamily="34" charset="-120"/>
              </a:rPr>
              <a:t>天：若每日計量</a:t>
            </a:r>
            <a:r>
              <a:rPr lang="en-US" altLang="zh-TW" sz="2400" b="1" dirty="0">
                <a:solidFill>
                  <a:srgbClr val="0070C0"/>
                </a:solidFill>
                <a:latin typeface="微軟正黑體" panose="020B0604030504040204" pitchFamily="34" charset="-120"/>
                <a:ea typeface="微軟正黑體" panose="020B0604030504040204" pitchFamily="34" charset="-120"/>
              </a:rPr>
              <a:t>&gt;40mg: 1/2 dose</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smtClean="0">
                <a:solidFill>
                  <a:srgbClr val="0070C0"/>
                </a:solidFill>
                <a:latin typeface="微軟正黑體" panose="020B0604030504040204" pitchFamily="34" charset="-120"/>
                <a:ea typeface="微軟正黑體" panose="020B0604030504040204" pitchFamily="34" charset="-120"/>
              </a:rPr>
              <a:t>若</a:t>
            </a:r>
            <a:r>
              <a:rPr lang="zh-TW" altLang="en-US" sz="2400" b="1" dirty="0">
                <a:solidFill>
                  <a:srgbClr val="0070C0"/>
                </a:solidFill>
                <a:latin typeface="微軟正黑體" panose="020B0604030504040204" pitchFamily="34" charset="-120"/>
                <a:ea typeface="微軟正黑體" panose="020B0604030504040204" pitchFamily="34" charset="-120"/>
              </a:rPr>
              <a:t>每日計量≦</a:t>
            </a:r>
            <a:r>
              <a:rPr lang="en-US" altLang="zh-TW" sz="2400" b="1" dirty="0">
                <a:solidFill>
                  <a:srgbClr val="0070C0"/>
                </a:solidFill>
                <a:latin typeface="微軟正黑體" panose="020B0604030504040204" pitchFamily="34" charset="-120"/>
                <a:ea typeface="微軟正黑體" panose="020B0604030504040204" pitchFamily="34" charset="-120"/>
              </a:rPr>
              <a:t>40mg:</a:t>
            </a:r>
            <a:r>
              <a:rPr lang="zh-TW" altLang="en-US" sz="2400" b="1" dirty="0">
                <a:solidFill>
                  <a:srgbClr val="0070C0"/>
                </a:solidFill>
                <a:latin typeface="微軟正黑體" panose="020B0604030504040204" pitchFamily="34" charset="-120"/>
                <a:ea typeface="微軟正黑體" panose="020B0604030504040204" pitchFamily="34" charset="-120"/>
              </a:rPr>
              <a:t>減 </a:t>
            </a:r>
            <a:r>
              <a:rPr lang="en-US" altLang="zh-TW" sz="2400" b="1" dirty="0">
                <a:solidFill>
                  <a:srgbClr val="0070C0"/>
                </a:solidFill>
                <a:latin typeface="微軟正黑體" panose="020B0604030504040204" pitchFamily="34" charset="-120"/>
                <a:ea typeface="微軟正黑體" panose="020B0604030504040204" pitchFamily="34" charset="-120"/>
              </a:rPr>
              <a:t>5-10mg</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&gt; 5</a:t>
            </a:r>
            <a:r>
              <a:rPr lang="zh-TW" altLang="en-US" sz="2400" b="1" dirty="0">
                <a:solidFill>
                  <a:srgbClr val="0070C0"/>
                </a:solidFill>
                <a:latin typeface="微軟正黑體" panose="020B0604030504040204" pitchFamily="34" charset="-120"/>
                <a:ea typeface="微軟正黑體" panose="020B0604030504040204" pitchFamily="34" charset="-120"/>
              </a:rPr>
              <a:t>天：從≦</a:t>
            </a:r>
            <a:r>
              <a:rPr lang="en-US" altLang="zh-TW" sz="2400" b="1" dirty="0">
                <a:solidFill>
                  <a:srgbClr val="0070C0"/>
                </a:solidFill>
                <a:latin typeface="微軟正黑體" panose="020B0604030504040204" pitchFamily="34" charset="-120"/>
                <a:ea typeface="微軟正黑體" panose="020B0604030504040204" pitchFamily="34" charset="-120"/>
              </a:rPr>
              <a:t>30mg/QD</a:t>
            </a:r>
            <a:r>
              <a:rPr lang="zh-TW" altLang="en-US" sz="2400" b="1" dirty="0">
                <a:solidFill>
                  <a:srgbClr val="0070C0"/>
                </a:solidFill>
                <a:latin typeface="微軟正黑體" panose="020B0604030504040204" pitchFamily="34" charset="-120"/>
                <a:ea typeface="微軟正黑體" panose="020B0604030504040204" pitchFamily="34" charset="-120"/>
              </a:rPr>
              <a:t>開始增量，但每日</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               可以</a:t>
            </a:r>
            <a:r>
              <a:rPr lang="en-US" altLang="zh-TW" sz="2400" b="1" dirty="0">
                <a:solidFill>
                  <a:srgbClr val="0070C0"/>
                </a:solidFill>
                <a:latin typeface="微軟正黑體" panose="020B0604030504040204" pitchFamily="34" charset="-120"/>
                <a:ea typeface="微軟正黑體" panose="020B0604030504040204" pitchFamily="34" charset="-120"/>
              </a:rPr>
              <a:t>10mg</a:t>
            </a:r>
            <a:r>
              <a:rPr lang="zh-TW" altLang="en-US" sz="2400" b="1" dirty="0">
                <a:solidFill>
                  <a:srgbClr val="0070C0"/>
                </a:solidFill>
                <a:latin typeface="微軟正黑體" panose="020B0604030504040204" pitchFamily="34" charset="-120"/>
                <a:ea typeface="微軟正黑體" panose="020B0604030504040204" pitchFamily="34" charset="-120"/>
              </a:rPr>
              <a:t>的速度增加。</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fade">
                                      <p:cBhvr>
                                        <p:cTn id="16" dur="500"/>
                                        <p:tgtEl>
                                          <p:spTgt spid="839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fade">
                                      <p:cBhvr>
                                        <p:cTn id="19"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body" idx="4294967295"/>
          </p:nvPr>
        </p:nvSpPr>
        <p:spPr>
          <a:xfrm>
            <a:off x="250825" y="1557338"/>
            <a:ext cx="8569647" cy="46799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嘔吐</a:t>
            </a:r>
            <a:r>
              <a:rPr lang="zh-TW" altLang="en-US" sz="2400" b="1" dirty="0">
                <a:solidFill>
                  <a:srgbClr val="0070C0"/>
                </a:solidFill>
                <a:latin typeface="微軟正黑體" panose="020B0604030504040204" pitchFamily="34" charset="-120"/>
                <a:ea typeface="微軟正黑體" panose="020B0604030504040204" pitchFamily="34" charset="-120"/>
              </a:rPr>
              <a:t>劑量</a:t>
            </a:r>
          </a:p>
          <a:p>
            <a:pPr>
              <a:lnSpc>
                <a:spcPts val="3200"/>
              </a:lnSpc>
              <a:spcBef>
                <a:spcPts val="600"/>
              </a:spcBef>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美</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沙冬在服用後</a:t>
            </a:r>
            <a:r>
              <a:rPr lang="en-US" altLang="zh-TW" sz="2400" b="1" dirty="0">
                <a:solidFill>
                  <a:srgbClr val="CC3399"/>
                </a:solidFill>
                <a:latin typeface="微軟正黑體" panose="020B0604030504040204" pitchFamily="34" charset="-120"/>
                <a:ea typeface="微軟正黑體" panose="020B0604030504040204" pitchFamily="34" charset="-120"/>
              </a:rPr>
              <a:t>20-30</a:t>
            </a:r>
            <a:r>
              <a:rPr lang="zh-TW" altLang="en-US" sz="2400" b="1" dirty="0">
                <a:solidFill>
                  <a:srgbClr val="CC3399"/>
                </a:solidFill>
                <a:latin typeface="微軟正黑體" panose="020B0604030504040204" pitchFamily="34" charset="-120"/>
                <a:ea typeface="微軟正黑體" panose="020B0604030504040204" pitchFamily="34" charset="-120"/>
              </a:rPr>
              <a:t>分鐘內完全吸收</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。如果在服藥後</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4-6</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小時檢查</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患者有確實證據顯示鴉片類藥物戒斷症狀，可以讓患者</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補充</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平常劑量的二分之一。若對嘔吐後吸收的美沙冬數量有所</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質疑</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，最好謹慎行事且不再補充額外的美沙冬。</a:t>
            </a:r>
          </a:p>
        </p:txBody>
      </p:sp>
      <p:sp>
        <p:nvSpPr>
          <p:cNvPr id="4" name="Rectangle 3"/>
          <p:cNvSpPr txBox="1">
            <a:spLocks noChangeArrowheads="1"/>
          </p:cNvSpPr>
          <p:nvPr/>
        </p:nvSpPr>
        <p:spPr bwMode="auto">
          <a:xfrm>
            <a:off x="1797735" y="44624"/>
            <a:ext cx="5570756"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鴉片類成癮物質替代治療臨床指引</a:t>
            </a:r>
            <a:r>
              <a:rPr lang="zh-TW" altLang="en-US"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zh-TW" altLang="en-US"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fade">
                                      <p:cBhvr>
                                        <p:cTn id="7" dur="5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fade">
                                      <p:cBhvr>
                                        <p:cTn id="12" dur="500"/>
                                        <p:tgtEl>
                                          <p:spTgt spid="849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2782435" y="332656"/>
            <a:ext cx="3507692"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劑量調整</a:t>
            </a:r>
            <a:r>
              <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vomit</a:t>
            </a:r>
          </a:p>
        </p:txBody>
      </p:sp>
      <p:sp>
        <p:nvSpPr>
          <p:cNvPr id="86019" name="Rectangle 3"/>
          <p:cNvSpPr>
            <a:spLocks noGrp="1" noChangeArrowheads="1"/>
          </p:cNvSpPr>
          <p:nvPr>
            <p:ph type="body" idx="4294967295"/>
          </p:nvPr>
        </p:nvSpPr>
        <p:spPr>
          <a:xfrm>
            <a:off x="323850" y="1628775"/>
            <a:ext cx="8362950" cy="47529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先確定是否真的吐了，或只是要更多劑量。</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確定</a:t>
            </a:r>
            <a:r>
              <a:rPr lang="en-US" altLang="zh-TW" sz="2400" b="1" dirty="0">
                <a:solidFill>
                  <a:srgbClr val="0070C0"/>
                </a:solidFill>
                <a:latin typeface="微軟正黑體" panose="020B0604030504040204" pitchFamily="34" charset="-120"/>
                <a:ea typeface="微軟正黑體" panose="020B0604030504040204" pitchFamily="34" charset="-120"/>
              </a:rPr>
              <a:t>vomit</a:t>
            </a:r>
            <a:r>
              <a:rPr lang="zh-TW" altLang="en-US"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15</a:t>
            </a:r>
            <a:r>
              <a:rPr lang="zh-TW" altLang="en-US" sz="2400" b="1" dirty="0">
                <a:solidFill>
                  <a:srgbClr val="0070C0"/>
                </a:solidFill>
                <a:latin typeface="微軟正黑體" panose="020B0604030504040204" pitchFamily="34" charset="-120"/>
                <a:ea typeface="微軟正黑體" panose="020B0604030504040204" pitchFamily="34" charset="-120"/>
              </a:rPr>
              <a:t>分鐘內：</a:t>
            </a:r>
            <a:r>
              <a:rPr lang="en-US" altLang="zh-TW" sz="2400" b="1" dirty="0">
                <a:solidFill>
                  <a:srgbClr val="0070C0"/>
                </a:solidFill>
                <a:latin typeface="微軟正黑體" panose="020B0604030504040204" pitchFamily="34" charset="-120"/>
                <a:ea typeface="微軟正黑體" panose="020B0604030504040204" pitchFamily="34" charset="-120"/>
              </a:rPr>
              <a:t>same dose</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                      15-30</a:t>
            </a:r>
            <a:r>
              <a:rPr lang="zh-TW" altLang="en-US" sz="2400" b="1" dirty="0">
                <a:solidFill>
                  <a:srgbClr val="0070C0"/>
                </a:solidFill>
                <a:latin typeface="微軟正黑體" panose="020B0604030504040204" pitchFamily="34" charset="-120"/>
                <a:ea typeface="微軟正黑體" panose="020B0604030504040204" pitchFamily="34" charset="-120"/>
              </a:rPr>
              <a:t>分鐘：</a:t>
            </a:r>
            <a:r>
              <a:rPr lang="en-US" altLang="zh-TW" sz="2400" b="1" dirty="0">
                <a:solidFill>
                  <a:srgbClr val="0070C0"/>
                </a:solidFill>
                <a:latin typeface="微軟正黑體" panose="020B0604030504040204" pitchFamily="34" charset="-120"/>
                <a:ea typeface="微軟正黑體" panose="020B0604030504040204" pitchFamily="34" charset="-120"/>
              </a:rPr>
              <a:t>1/2 dose</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                       30</a:t>
            </a:r>
            <a:r>
              <a:rPr lang="zh-TW" altLang="en-US" sz="2400" b="1" dirty="0">
                <a:solidFill>
                  <a:srgbClr val="0070C0"/>
                </a:solidFill>
                <a:latin typeface="微軟正黑體" panose="020B0604030504040204" pitchFamily="34" charset="-120"/>
                <a:ea typeface="微軟正黑體" panose="020B0604030504040204" pitchFamily="34" charset="-120"/>
              </a:rPr>
              <a:t>分鐘以上：無須再給</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連續兩天嘔吐：小口慢慢喝，或給止吐</a:t>
            </a:r>
            <a:r>
              <a:rPr lang="zh-TW" altLang="en-US" sz="2400" b="1" dirty="0" smtClean="0">
                <a:solidFill>
                  <a:srgbClr val="0070C0"/>
                </a:solidFill>
                <a:latin typeface="微軟正黑體" panose="020B0604030504040204" pitchFamily="34" charset="-120"/>
                <a:ea typeface="微軟正黑體" panose="020B0604030504040204" pitchFamily="34" charset="-120"/>
              </a:rPr>
              <a:t>藥</a:t>
            </a:r>
            <a:r>
              <a:rPr lang="zh-TW" altLang="en-US" sz="2400" b="1" dirty="0" smtClean="0">
                <a:solidFill>
                  <a:srgbClr val="0070C0"/>
                </a:solidFill>
                <a:latin typeface="微軟正黑體"/>
                <a:ea typeface="微軟正黑體"/>
              </a:rPr>
              <a:t>。</a:t>
            </a:r>
            <a:endParaRPr lang="zh-TW" altLang="en-US" sz="2400" b="1" dirty="0">
              <a:solidFill>
                <a:srgbClr val="0070C0"/>
              </a:solidFill>
              <a:latin typeface="微軟正黑體" panose="020B0604030504040204" pitchFamily="34" charset="-120"/>
              <a:ea typeface="微軟正黑體" panose="020B0604030504040204" pitchFamily="34" charset="-120"/>
            </a:endParaRP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連續數日，於</a:t>
            </a:r>
            <a:r>
              <a:rPr lang="en-US" altLang="zh-TW" sz="2400" b="1" dirty="0">
                <a:solidFill>
                  <a:srgbClr val="0070C0"/>
                </a:solidFill>
                <a:latin typeface="微軟正黑體" panose="020B0604030504040204" pitchFamily="34" charset="-120"/>
                <a:ea typeface="微軟正黑體" panose="020B0604030504040204" pitchFamily="34" charset="-120"/>
              </a:rPr>
              <a:t>15</a:t>
            </a:r>
            <a:r>
              <a:rPr lang="zh-TW" altLang="en-US" sz="2400" b="1" dirty="0">
                <a:solidFill>
                  <a:srgbClr val="0070C0"/>
                </a:solidFill>
                <a:latin typeface="微軟正黑體" panose="020B0604030504040204" pitchFamily="34" charset="-120"/>
                <a:ea typeface="微軟正黑體" panose="020B0604030504040204" pitchFamily="34" charset="-120"/>
              </a:rPr>
              <a:t>分鐘內嘔吐補服後，需預防</a:t>
            </a:r>
            <a:r>
              <a:rPr lang="en-US" altLang="zh-TW" sz="2400" b="1" dirty="0">
                <a:solidFill>
                  <a:srgbClr val="0070C0"/>
                </a:solidFill>
                <a:latin typeface="微軟正黑體" panose="020B0604030504040204" pitchFamily="34" charset="-120"/>
                <a:ea typeface="微軟正黑體" panose="020B0604030504040204" pitchFamily="34" charset="-120"/>
              </a:rPr>
              <a:t>overdose</a:t>
            </a:r>
            <a:r>
              <a:rPr lang="zh-TW" altLang="en-US" sz="2400" b="1" dirty="0">
                <a:solidFill>
                  <a:srgbClr val="0070C0"/>
                </a:solidFill>
                <a:latin typeface="微軟正黑體" panose="020B0604030504040204" pitchFamily="34" charset="-120"/>
                <a:ea typeface="微軟正黑體" panose="020B0604030504040204" pitchFamily="34" charset="-120"/>
              </a:rPr>
              <a:t>。</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500"/>
                                        <p:tgtEl>
                                          <p:spTgt spid="860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19">
                                            <p:txEl>
                                              <p:pRg st="1" end="1"/>
                                            </p:txEl>
                                          </p:spTgt>
                                        </p:tgtEl>
                                        <p:attrNameLst>
                                          <p:attrName>style.visibility</p:attrName>
                                        </p:attrNameLst>
                                      </p:cBhvr>
                                      <p:to>
                                        <p:strVal val="visible"/>
                                      </p:to>
                                    </p:set>
                                    <p:animEffect transition="in" filter="fade">
                                      <p:cBhvr>
                                        <p:cTn id="10" dur="500"/>
                                        <p:tgtEl>
                                          <p:spTgt spid="860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animEffect transition="in" filter="fade">
                                      <p:cBhvr>
                                        <p:cTn id="13" dur="500"/>
                                        <p:tgtEl>
                                          <p:spTgt spid="860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019">
                                            <p:txEl>
                                              <p:pRg st="3" end="3"/>
                                            </p:txEl>
                                          </p:spTgt>
                                        </p:tgtEl>
                                        <p:attrNameLst>
                                          <p:attrName>style.visibility</p:attrName>
                                        </p:attrNameLst>
                                      </p:cBhvr>
                                      <p:to>
                                        <p:strVal val="visible"/>
                                      </p:to>
                                    </p:set>
                                    <p:animEffect transition="in" filter="fade">
                                      <p:cBhvr>
                                        <p:cTn id="16" dur="500"/>
                                        <p:tgtEl>
                                          <p:spTgt spid="860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animEffect transition="in" filter="fade">
                                      <p:cBhvr>
                                        <p:cTn id="19" dur="500"/>
                                        <p:tgtEl>
                                          <p:spTgt spid="8601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6019">
                                            <p:txEl>
                                              <p:pRg st="5" end="5"/>
                                            </p:txEl>
                                          </p:spTgt>
                                        </p:tgtEl>
                                        <p:attrNameLst>
                                          <p:attrName>style.visibility</p:attrName>
                                        </p:attrNameLst>
                                      </p:cBhvr>
                                      <p:to>
                                        <p:strVal val="visible"/>
                                      </p:to>
                                    </p:set>
                                    <p:animEffect transition="in" filter="fade">
                                      <p:cBhvr>
                                        <p:cTn id="22"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body" idx="4294967295"/>
          </p:nvPr>
        </p:nvSpPr>
        <p:spPr>
          <a:xfrm>
            <a:off x="250825" y="1557338"/>
            <a:ext cx="8642350" cy="46799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None/>
            </a:pPr>
            <a:r>
              <a:rPr lang="zh-TW" altLang="en-US" sz="2400" b="1" dirty="0" smtClean="0">
                <a:solidFill>
                  <a:srgbClr val="0070C0"/>
                </a:solidFill>
                <a:latin typeface="微軟正黑體" panose="020B0604030504040204" pitchFamily="34" charset="-120"/>
                <a:ea typeface="微軟正黑體" panose="020B0604030504040204" pitchFamily="34" charset="-120"/>
              </a:rPr>
              <a:t>防範</a:t>
            </a:r>
            <a:r>
              <a:rPr lang="zh-TW" altLang="en-US" sz="2400" b="1" dirty="0">
                <a:solidFill>
                  <a:srgbClr val="0070C0"/>
                </a:solidFill>
                <a:latin typeface="微軟正黑體" panose="020B0604030504040204" pitchFamily="34" charset="-120"/>
                <a:ea typeface="微軟正黑體" panose="020B0604030504040204" pitchFamily="34" charset="-120"/>
              </a:rPr>
              <a:t>美沙冬以及丁基原啡因相關的致死個案</a:t>
            </a:r>
          </a:p>
          <a:p>
            <a:pPr>
              <a:spcBef>
                <a:spcPts val="6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為減少移用或不當使用的風險，應該密切地監督他們服藥，並與其討論治療的狀況，包含</a:t>
            </a:r>
            <a:r>
              <a:rPr lang="zh-TW" altLang="en-US" sz="2400" b="1" dirty="0">
                <a:solidFill>
                  <a:srgbClr val="CC3399"/>
                </a:solidFill>
                <a:latin typeface="微軟正黑體" panose="020B0604030504040204" pitchFamily="34" charset="-120"/>
                <a:ea typeface="微軟正黑體" panose="020B0604030504040204" pitchFamily="34" charset="-120"/>
              </a:rPr>
              <a:t>接受劑量前</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以及離開給藥地點前，檢查患者的口腔。</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開始治療</a:t>
            </a:r>
          </a:p>
          <a:p>
            <a:pPr>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a:solidFill>
                  <a:srgbClr val="0070C0"/>
                </a:solidFill>
                <a:latin typeface="微軟正黑體" panose="020B0604030504040204" pitchFamily="34" charset="-120"/>
                <a:ea typeface="微軟正黑體" panose="020B0604030504040204" pitchFamily="34" charset="-120"/>
              </a:rPr>
              <a:t>混合性藥物中毒</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3) </a:t>
            </a:r>
            <a:r>
              <a:rPr lang="zh-TW" altLang="en-US" sz="2400" b="1" dirty="0">
                <a:solidFill>
                  <a:srgbClr val="0070C0"/>
                </a:solidFill>
                <a:latin typeface="微軟正黑體" panose="020B0604030504040204" pitchFamily="34" charset="-120"/>
                <a:ea typeface="微軟正黑體" panose="020B0604030504040204" pitchFamily="34" charset="-120"/>
              </a:rPr>
              <a:t>確認昏迷狀態</a:t>
            </a:r>
          </a:p>
          <a:p>
            <a:pPr>
              <a:spcBef>
                <a:spcPts val="600"/>
              </a:spcBef>
              <a:buNone/>
            </a:pPr>
            <a:r>
              <a:rPr lang="en-US"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4) </a:t>
            </a:r>
            <a:r>
              <a:rPr lang="zh-TW" altLang="en-US" sz="2400" b="1" dirty="0">
                <a:solidFill>
                  <a:srgbClr val="0070C0"/>
                </a:solidFill>
                <a:latin typeface="微軟正黑體" panose="020B0604030504040204" pitchFamily="34" charset="-120"/>
                <a:ea typeface="微軟正黑體" panose="020B0604030504040204" pitchFamily="34" charset="-120"/>
              </a:rPr>
              <a:t>關於美沙冬以及丁基原啡因維持療法的其他致死病例 </a:t>
            </a:r>
          </a:p>
        </p:txBody>
      </p:sp>
      <p:sp>
        <p:nvSpPr>
          <p:cNvPr id="5" name="Rectangle 3"/>
          <p:cNvSpPr txBox="1">
            <a:spLocks noChangeArrowheads="1"/>
          </p:cNvSpPr>
          <p:nvPr/>
        </p:nvSpPr>
        <p:spPr bwMode="auto">
          <a:xfrm>
            <a:off x="1797735" y="44624"/>
            <a:ext cx="5570756" cy="1126462"/>
          </a:xfrm>
          <a:prstGeom prst="rect">
            <a:avLst/>
          </a:prstGeo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2pPr>
            <a:lvl3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3pPr>
            <a:lvl4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4pPr>
            <a:lvl5pPr algn="ctr" rtl="0" eaLnBrk="0" fontAlgn="base" hangingPunct="0">
              <a:spcBef>
                <a:spcPct val="0"/>
              </a:spcBef>
              <a:spcAft>
                <a:spcPct val="0"/>
              </a:spcAft>
              <a:defRPr kumimoji="1" sz="4400" b="1">
                <a:solidFill>
                  <a:srgbClr val="000066"/>
                </a:solidFill>
                <a:latin typeface="Arial" charset="0"/>
                <a:ea typeface="標楷體" pitchFamily="65" charset="-120"/>
                <a:cs typeface="新細明體" pitchFamily="18" charset="-120"/>
              </a:defRPr>
            </a:lvl5pPr>
            <a:lvl6pPr marL="4572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6pPr>
            <a:lvl7pPr marL="9144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7pPr>
            <a:lvl8pPr marL="13716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8pPr>
            <a:lvl9pPr marL="1828800" algn="ctr" rtl="0" fontAlgn="base">
              <a:spcBef>
                <a:spcPct val="0"/>
              </a:spcBef>
              <a:spcAft>
                <a:spcPct val="0"/>
              </a:spcAft>
              <a:defRPr kumimoji="1" sz="4400" b="1">
                <a:solidFill>
                  <a:srgbClr val="000066"/>
                </a:solidFill>
                <a:latin typeface="Arial" charset="0"/>
                <a:ea typeface="標楷體" pitchFamily="65" charset="-120"/>
                <a:cs typeface="新細明體" pitchFamily="18" charset="-120"/>
              </a:defRPr>
            </a:lvl9pPr>
          </a:lstStyle>
          <a:p>
            <a:pPr>
              <a:lnSpc>
                <a:spcPct val="120000"/>
              </a:lnSpc>
            </a:pP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鴉片類成癮物質替代治療臨床指引</a:t>
            </a:r>
            <a:r>
              <a:rPr lang="zh-TW" altLang="en-US"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zh-TW" altLang="en-US"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5</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維持</a:t>
            </a:r>
            <a:endPar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fade">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fade">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fade">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fade">
                                      <p:cBhvr>
                                        <p:cTn id="22" dur="500"/>
                                        <p:tgtEl>
                                          <p:spTgt spid="870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042">
                                            <p:txEl>
                                              <p:pRg st="4" end="4"/>
                                            </p:txEl>
                                          </p:spTgt>
                                        </p:tgtEl>
                                        <p:attrNameLst>
                                          <p:attrName>style.visibility</p:attrName>
                                        </p:attrNameLst>
                                      </p:cBhvr>
                                      <p:to>
                                        <p:strVal val="visible"/>
                                      </p:to>
                                    </p:set>
                                    <p:animEffect transition="in" filter="fade">
                                      <p:cBhvr>
                                        <p:cTn id="27" dur="500"/>
                                        <p:tgtEl>
                                          <p:spTgt spid="870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042">
                                            <p:txEl>
                                              <p:pRg st="5" end="5"/>
                                            </p:txEl>
                                          </p:spTgt>
                                        </p:tgtEl>
                                        <p:attrNameLst>
                                          <p:attrName>style.visibility</p:attrName>
                                        </p:attrNameLst>
                                      </p:cBhvr>
                                      <p:to>
                                        <p:strVal val="visible"/>
                                      </p:to>
                                    </p:set>
                                    <p:animEffect transition="in" filter="fade">
                                      <p:cBhvr>
                                        <p:cTn id="32" dur="500"/>
                                        <p:tgtEl>
                                          <p:spTgt spid="870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body" idx="4294967295"/>
          </p:nvPr>
        </p:nvSpPr>
        <p:spPr>
          <a:xfrm>
            <a:off x="250825" y="1412875"/>
            <a:ext cx="8642350" cy="4824413"/>
          </a:xfrm>
        </p:spPr>
        <p:txBody>
          <a:bodyPr/>
          <a:lstStyle/>
          <a:p>
            <a:pPr marL="266700" indent="-266700">
              <a:spcBef>
                <a:spcPct val="0"/>
              </a:spcBef>
              <a:buFont typeface="Wingdings" pitchFamily="2" charset="2"/>
              <a:buNone/>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單純採用戒斷療法無法減少長期海洛因成癮之影響，</a:t>
            </a:r>
            <a:r>
              <a:rPr lang="zh-TW" altLang="en-US" sz="2400" b="1" dirty="0">
                <a:solidFill>
                  <a:srgbClr val="CC3399"/>
                </a:solidFill>
                <a:latin typeface="微軟正黑體" panose="020B0604030504040204" pitchFamily="34" charset="-120"/>
                <a:ea typeface="微軟正黑體" panose="020B0604030504040204" pitchFamily="34" charset="-120"/>
              </a:rPr>
              <a:t>並不建議單純採用</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；但有些法律或是特殊狀態時，可參考以下方式。</a:t>
            </a:r>
          </a:p>
          <a:p>
            <a:pPr marL="266700" indent="-266700">
              <a:spcBef>
                <a:spcPct val="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利用美沙冬戒斷鴉片類藥物</a:t>
            </a:r>
          </a:p>
          <a:p>
            <a:pPr marL="266700" indent="-266700">
              <a:spcBef>
                <a:spcPct val="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美沙冬戒斷療法的用意，在於協助舒緩戒斷鴉片類藥物期間的症狀。採用逐漸減少劑量的美沙冬，進行為期</a:t>
            </a:r>
            <a:r>
              <a:rPr lang="en-US" altLang="zh-TW" sz="2400" b="1" dirty="0">
                <a:solidFill>
                  <a:srgbClr val="CC3399"/>
                </a:solidFill>
                <a:latin typeface="微軟正黑體" panose="020B0604030504040204" pitchFamily="34" charset="-120"/>
                <a:ea typeface="微軟正黑體" panose="020B0604030504040204" pitchFamily="34" charset="-120"/>
              </a:rPr>
              <a:t>5-14</a:t>
            </a:r>
            <a:r>
              <a:rPr lang="zh-TW" altLang="en-US" sz="2400" b="1" dirty="0">
                <a:solidFill>
                  <a:srgbClr val="CC3399"/>
                </a:solidFill>
                <a:latin typeface="微軟正黑體" panose="020B0604030504040204" pitchFamily="34" charset="-120"/>
                <a:ea typeface="微軟正黑體" panose="020B0604030504040204" pitchFamily="34" charset="-120"/>
              </a:rPr>
              <a:t>天</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的療程，預計能舒緩戒斷症狀，卻</a:t>
            </a:r>
            <a:r>
              <a:rPr lang="zh-TW" altLang="en-US" sz="2400" b="1" dirty="0">
                <a:solidFill>
                  <a:srgbClr val="CC3399"/>
                </a:solidFill>
                <a:latin typeface="微軟正黑體" panose="020B0604030504040204" pitchFamily="34" charset="-120"/>
                <a:ea typeface="微軟正黑體" panose="020B0604030504040204" pitchFamily="34" charset="-120"/>
              </a:rPr>
              <a:t>無法完全消彌。</a:t>
            </a:r>
          </a:p>
          <a:p>
            <a:pPr marL="266700" indent="-266700">
              <a:spcBef>
                <a:spcPct val="0"/>
              </a:spcBef>
              <a:buFont typeface="Wingdings" pitchFamily="2" charset="2"/>
              <a:buNone/>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起始劑量與戒斷速度</a:t>
            </a:r>
          </a:p>
          <a:p>
            <a:pPr marL="266700" indent="-266700">
              <a:spcBef>
                <a:spcPct val="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起始劑量為</a:t>
            </a:r>
            <a:r>
              <a:rPr lang="en-US" altLang="zh-TW" sz="2400" b="1" dirty="0">
                <a:solidFill>
                  <a:srgbClr val="CC3399"/>
                </a:solidFill>
                <a:latin typeface="微軟正黑體" panose="020B0604030504040204" pitchFamily="34" charset="-120"/>
                <a:ea typeface="微軟正黑體" panose="020B0604030504040204" pitchFamily="34" charset="-120"/>
              </a:rPr>
              <a:t>20-30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毫克，然後每天減少</a:t>
            </a:r>
            <a:r>
              <a:rPr lang="en-US" altLang="zh-TW" sz="2400" b="1" dirty="0">
                <a:solidFill>
                  <a:srgbClr val="CC3399"/>
                </a:solidFill>
                <a:latin typeface="微軟正黑體" panose="020B0604030504040204" pitchFamily="34" charset="-120"/>
                <a:ea typeface="微軟正黑體" panose="020B0604030504040204" pitchFamily="34" charset="-120"/>
              </a:rPr>
              <a:t>2.5-5</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毫克的劑量。如果患者感到不適，可維持相同強度的劑量</a:t>
            </a:r>
            <a:r>
              <a:rPr lang="zh-TW" altLang="en-US" sz="2400" b="1" dirty="0">
                <a:solidFill>
                  <a:srgbClr val="CC3399"/>
                </a:solidFill>
                <a:latin typeface="微軟正黑體" panose="020B0604030504040204" pitchFamily="34" charset="-120"/>
                <a:ea typeface="微軟正黑體" panose="020B0604030504040204" pitchFamily="34" charset="-120"/>
              </a:rPr>
              <a:t>一至兩次</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。醫師可按照患者要求，將減少劑量的計畫時間表延長有限天數；如果</a:t>
            </a:r>
            <a:r>
              <a:rPr lang="zh-TW" altLang="en-US" sz="2400" b="1" dirty="0">
                <a:solidFill>
                  <a:srgbClr val="CC3399"/>
                </a:solidFill>
                <a:latin typeface="微軟正黑體" panose="020B0604030504040204" pitchFamily="34" charset="-120"/>
                <a:ea typeface="微軟正黑體" panose="020B0604030504040204" pitchFamily="34" charset="-120"/>
              </a:rPr>
              <a:t>戒斷症狀顯然延長</a:t>
            </a:r>
            <a:r>
              <a:rPr lang="en-US" altLang="zh-TW" sz="2400" b="1" dirty="0">
                <a:solidFill>
                  <a:srgbClr val="CC3399"/>
                </a:solidFill>
                <a:latin typeface="微軟正黑體" panose="020B0604030504040204" pitchFamily="34" charset="-120"/>
                <a:ea typeface="微軟正黑體" panose="020B0604030504040204" pitchFamily="34" charset="-120"/>
              </a:rPr>
              <a:t>10-14</a:t>
            </a:r>
            <a:r>
              <a:rPr lang="zh-TW" altLang="en-US" sz="2400" b="1" dirty="0">
                <a:solidFill>
                  <a:srgbClr val="CC3399"/>
                </a:solidFill>
                <a:latin typeface="微軟正黑體" panose="020B0604030504040204" pitchFamily="34" charset="-120"/>
                <a:ea typeface="微軟正黑體" panose="020B0604030504040204" pitchFamily="34" charset="-120"/>
              </a:rPr>
              <a:t>天以後</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，請檢視患者的戒斷意願，讓其徹底瞭解戒斷期間延長的含意。 </a:t>
            </a:r>
          </a:p>
        </p:txBody>
      </p:sp>
      <p:sp>
        <p:nvSpPr>
          <p:cNvPr id="88067" name="Rectangle 3"/>
          <p:cNvSpPr>
            <a:spLocks noGrp="1" noChangeArrowheads="1"/>
          </p:cNvSpPr>
          <p:nvPr>
            <p:ph type="title" idx="4294967295"/>
          </p:nvPr>
        </p:nvSpPr>
        <p:spPr>
          <a:xfrm>
            <a:off x="1797735" y="44624"/>
            <a:ext cx="5570756"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鴉片類成癮物質替代治療臨床指引</a:t>
            </a:r>
            <a:r>
              <a:rPr lang="zh-TW" altLang="en-US" sz="2800" kern="120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zh-TW" altLang="en-US" sz="2800" kern="120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6</a:t>
            </a: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戒斷</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fade">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fade">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fade">
                                      <p:cBhvr>
                                        <p:cTn id="17" dur="500"/>
                                        <p:tgtEl>
                                          <p:spTgt spid="880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6">
                                            <p:txEl>
                                              <p:pRg st="3" end="3"/>
                                            </p:txEl>
                                          </p:spTgt>
                                        </p:tgtEl>
                                        <p:attrNameLst>
                                          <p:attrName>style.visibility</p:attrName>
                                        </p:attrNameLst>
                                      </p:cBhvr>
                                      <p:to>
                                        <p:strVal val="visible"/>
                                      </p:to>
                                    </p:set>
                                    <p:animEffect transition="in" filter="fade">
                                      <p:cBhvr>
                                        <p:cTn id="22" dur="500"/>
                                        <p:tgtEl>
                                          <p:spTgt spid="880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6">
                                            <p:txEl>
                                              <p:pRg st="4" end="4"/>
                                            </p:txEl>
                                          </p:spTgt>
                                        </p:tgtEl>
                                        <p:attrNameLst>
                                          <p:attrName>style.visibility</p:attrName>
                                        </p:attrNameLst>
                                      </p:cBhvr>
                                      <p:to>
                                        <p:strVal val="visible"/>
                                      </p:to>
                                    </p:set>
                                    <p:animEffect transition="in" filter="fade">
                                      <p:cBhvr>
                                        <p:cTn id="27" dur="500"/>
                                        <p:tgtEl>
                                          <p:spTgt spid="880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body" idx="4294967295"/>
          </p:nvPr>
        </p:nvSpPr>
        <p:spPr>
          <a:xfrm>
            <a:off x="250825" y="1412875"/>
            <a:ext cx="8642350" cy="4824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 </a:t>
            </a:r>
            <a:r>
              <a:rPr lang="zh-TW" altLang="en-US" sz="2400" b="1" dirty="0" smtClean="0">
                <a:solidFill>
                  <a:srgbClr val="0070C0"/>
                </a:solidFill>
                <a:latin typeface="微軟正黑體" panose="020B0604030504040204" pitchFamily="34" charset="-120"/>
                <a:ea typeface="微軟正黑體" panose="020B0604030504040204" pitchFamily="34" charset="-120"/>
              </a:rPr>
              <a:t>利用</a:t>
            </a:r>
            <a:r>
              <a:rPr lang="zh-TW" altLang="en-US" sz="2400" b="1" dirty="0">
                <a:solidFill>
                  <a:srgbClr val="0070C0"/>
                </a:solidFill>
                <a:latin typeface="微軟正黑體" panose="020B0604030504040204" pitchFamily="34" charset="-120"/>
                <a:ea typeface="微軟正黑體" panose="020B0604030504040204" pitchFamily="34" charset="-120"/>
              </a:rPr>
              <a:t>丁基原啡因繼續戒除鴉片類藥物</a:t>
            </a:r>
          </a:p>
          <a:p>
            <a:pPr>
              <a:spcBef>
                <a:spcPts val="60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丁基原啡因用於戒斷療法時，要等到患者已經接受固定劑量的丁基原啡因，</a:t>
            </a:r>
            <a:r>
              <a:rPr lang="zh-TW" altLang="en-US" sz="2400" b="1" dirty="0">
                <a:solidFill>
                  <a:srgbClr val="CC3399"/>
                </a:solidFill>
                <a:latin typeface="微軟正黑體" panose="020B0604030504040204" pitchFamily="34" charset="-120"/>
                <a:ea typeface="微軟正黑體" panose="020B0604030504040204" pitchFamily="34" charset="-120"/>
              </a:rPr>
              <a:t>並消除戒斷症狀達</a:t>
            </a:r>
            <a:r>
              <a:rPr lang="en-US" altLang="zh-TW" sz="2400" b="1" dirty="0">
                <a:solidFill>
                  <a:srgbClr val="CC3399"/>
                </a:solidFill>
                <a:latin typeface="微軟正黑體" panose="020B0604030504040204" pitchFamily="34" charset="-120"/>
                <a:ea typeface="微軟正黑體" panose="020B0604030504040204" pitchFamily="34" charset="-120"/>
              </a:rPr>
              <a:t>24</a:t>
            </a:r>
            <a:r>
              <a:rPr lang="zh-TW" altLang="en-US" sz="2400" b="1" dirty="0">
                <a:solidFill>
                  <a:srgbClr val="CC3399"/>
                </a:solidFill>
                <a:latin typeface="微軟正黑體" panose="020B0604030504040204" pitchFamily="34" charset="-120"/>
                <a:ea typeface="微軟正黑體" panose="020B0604030504040204" pitchFamily="34" charset="-120"/>
              </a:rPr>
              <a:t>小時</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再調整劑量，否則不應開始減低丁基原啡因的劑量。</a:t>
            </a:r>
          </a:p>
          <a:p>
            <a:pPr>
              <a:spcBef>
                <a:spcPts val="600"/>
              </a:spcBef>
              <a:buNone/>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天住院期的療程中，</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第</a:t>
            </a:r>
            <a:r>
              <a:rPr lang="en-US" altLang="zh-TW" sz="2400" b="1" dirty="0">
                <a:solidFill>
                  <a:srgbClr val="0070C0"/>
                </a:solidFill>
                <a:latin typeface="微軟正黑體" panose="020B0604030504040204" pitchFamily="34" charset="-120"/>
                <a:ea typeface="微軟正黑體" panose="020B0604030504040204" pitchFamily="34" charset="-120"/>
              </a:rPr>
              <a:t>1</a:t>
            </a:r>
            <a:r>
              <a:rPr lang="zh-TW" altLang="en-US" sz="2400" b="1" dirty="0">
                <a:solidFill>
                  <a:srgbClr val="0070C0"/>
                </a:solidFill>
                <a:latin typeface="微軟正黑體" panose="020B0604030504040204" pitchFamily="34" charset="-120"/>
                <a:ea typeface="微軟正黑體" panose="020B0604030504040204" pitchFamily="34" charset="-120"/>
              </a:rPr>
              <a:t>天給予</a:t>
            </a:r>
            <a:r>
              <a:rPr lang="en-US" altLang="zh-TW" sz="2400" b="1" dirty="0">
                <a:solidFill>
                  <a:srgbClr val="0070C0"/>
                </a:solidFill>
                <a:latin typeface="微軟正黑體" panose="020B0604030504040204" pitchFamily="34" charset="-120"/>
                <a:ea typeface="微軟正黑體" panose="020B0604030504040204" pitchFamily="34" charset="-120"/>
              </a:rPr>
              <a:t>4-8 </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開始時</a:t>
            </a:r>
            <a:r>
              <a:rPr lang="en-US" altLang="zh-TW" sz="2400" b="1" dirty="0">
                <a:solidFill>
                  <a:srgbClr val="0070C0"/>
                </a:solidFill>
                <a:latin typeface="微軟正黑體" panose="020B0604030504040204" pitchFamily="34" charset="-120"/>
                <a:ea typeface="微軟正黑體" panose="020B0604030504040204" pitchFamily="34" charset="-120"/>
              </a:rPr>
              <a:t>4</a:t>
            </a:r>
            <a:r>
              <a:rPr lang="zh-TW" altLang="en-US" sz="2400" b="1" dirty="0">
                <a:solidFill>
                  <a:srgbClr val="0070C0"/>
                </a:solidFill>
                <a:latin typeface="微軟正黑體" panose="020B0604030504040204" pitchFamily="34" charset="-120"/>
                <a:ea typeface="微軟正黑體" panose="020B0604030504040204" pitchFamily="34" charset="-120"/>
              </a:rPr>
              <a:t>毫克；額外一次夜間劑量</a:t>
            </a:r>
            <a:r>
              <a:rPr lang="en-US" altLang="zh-TW" sz="2400" b="1" dirty="0">
                <a:solidFill>
                  <a:srgbClr val="0070C0"/>
                </a:solidFill>
                <a:latin typeface="微軟正黑體" panose="020B0604030504040204" pitchFamily="34" charset="-120"/>
                <a:ea typeface="微軟正黑體" panose="020B0604030504040204" pitchFamily="34" charset="-120"/>
              </a:rPr>
              <a:t>2-4</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endParaRPr lang="zh-TW" altLang="en-US" sz="2400" b="1" dirty="0">
              <a:solidFill>
                <a:srgbClr val="0070C0"/>
              </a:solidFill>
              <a:latin typeface="微軟正黑體" panose="020B0604030504040204" pitchFamily="34" charset="-120"/>
              <a:ea typeface="微軟正黑體" panose="020B0604030504040204" pitchFamily="34" charset="-120"/>
            </a:endParaRP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第</a:t>
            </a:r>
            <a:r>
              <a:rPr lang="en-US" altLang="zh-TW" sz="2400" b="1" dirty="0">
                <a:solidFill>
                  <a:srgbClr val="0070C0"/>
                </a:solidFill>
                <a:latin typeface="微軟正黑體" panose="020B0604030504040204" pitchFamily="34" charset="-120"/>
                <a:ea typeface="微軟正黑體" panose="020B0604030504040204" pitchFamily="34" charset="-120"/>
              </a:rPr>
              <a:t>2</a:t>
            </a:r>
            <a:r>
              <a:rPr lang="zh-TW" altLang="en-US" sz="2400" b="1" dirty="0">
                <a:solidFill>
                  <a:srgbClr val="0070C0"/>
                </a:solidFill>
                <a:latin typeface="微軟正黑體" panose="020B0604030504040204" pitchFamily="34" charset="-120"/>
                <a:ea typeface="微軟正黑體" panose="020B0604030504040204" pitchFamily="34" charset="-120"/>
              </a:rPr>
              <a:t>天給予</a:t>
            </a:r>
            <a:r>
              <a:rPr lang="en-US" altLang="zh-TW" sz="2400" b="1" dirty="0">
                <a:solidFill>
                  <a:srgbClr val="0070C0"/>
                </a:solidFill>
                <a:latin typeface="微軟正黑體" panose="020B0604030504040204" pitchFamily="34" charset="-120"/>
                <a:ea typeface="微軟正黑體" panose="020B0604030504040204" pitchFamily="34" charset="-120"/>
              </a:rPr>
              <a:t>4-8 </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開始時</a:t>
            </a:r>
            <a:r>
              <a:rPr lang="en-US" altLang="zh-TW" sz="2400" b="1" dirty="0">
                <a:solidFill>
                  <a:srgbClr val="0070C0"/>
                </a:solidFill>
                <a:latin typeface="微軟正黑體" panose="020B0604030504040204" pitchFamily="34" charset="-120"/>
                <a:ea typeface="微軟正黑體" panose="020B0604030504040204" pitchFamily="34" charset="-120"/>
              </a:rPr>
              <a:t>4</a:t>
            </a:r>
            <a:r>
              <a:rPr lang="zh-TW" altLang="en-US" sz="2400" b="1" dirty="0">
                <a:solidFill>
                  <a:srgbClr val="0070C0"/>
                </a:solidFill>
                <a:latin typeface="微軟正黑體" panose="020B0604030504040204" pitchFamily="34" charset="-120"/>
                <a:ea typeface="微軟正黑體" panose="020B0604030504040204" pitchFamily="34" charset="-120"/>
              </a:rPr>
              <a:t>毫克；額外一次夜間劑量</a:t>
            </a:r>
            <a:r>
              <a:rPr lang="en-US" altLang="zh-TW" sz="2400" b="1" dirty="0">
                <a:solidFill>
                  <a:srgbClr val="0070C0"/>
                </a:solidFill>
                <a:latin typeface="微軟正黑體" panose="020B0604030504040204" pitchFamily="34" charset="-120"/>
                <a:ea typeface="微軟正黑體" panose="020B0604030504040204" pitchFamily="34" charset="-120"/>
              </a:rPr>
              <a:t>2-4</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第</a:t>
            </a:r>
            <a:r>
              <a:rPr lang="en-US" altLang="zh-TW" sz="2400" b="1" dirty="0">
                <a:solidFill>
                  <a:srgbClr val="0070C0"/>
                </a:solidFill>
                <a:latin typeface="微軟正黑體" panose="020B0604030504040204" pitchFamily="34" charset="-120"/>
                <a:ea typeface="微軟正黑體" panose="020B0604030504040204" pitchFamily="34" charset="-120"/>
              </a:rPr>
              <a:t>3</a:t>
            </a:r>
            <a:r>
              <a:rPr lang="zh-TW" altLang="en-US" sz="2400" b="1" dirty="0">
                <a:solidFill>
                  <a:srgbClr val="0070C0"/>
                </a:solidFill>
                <a:latin typeface="微軟正黑體" panose="020B0604030504040204" pitchFamily="34" charset="-120"/>
                <a:ea typeface="微軟正黑體" panose="020B0604030504040204" pitchFamily="34" charset="-120"/>
              </a:rPr>
              <a:t>天給予</a:t>
            </a:r>
            <a:r>
              <a:rPr lang="en-US" altLang="zh-TW" sz="2400" b="1" dirty="0">
                <a:solidFill>
                  <a:srgbClr val="0070C0"/>
                </a:solidFill>
                <a:latin typeface="微軟正黑體" panose="020B0604030504040204" pitchFamily="34" charset="-120"/>
                <a:ea typeface="微軟正黑體" panose="020B0604030504040204" pitchFamily="34" charset="-120"/>
              </a:rPr>
              <a:t>4-6 </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開始時</a:t>
            </a:r>
            <a:r>
              <a:rPr lang="en-US" altLang="zh-TW" sz="2400" b="1" dirty="0">
                <a:solidFill>
                  <a:srgbClr val="0070C0"/>
                </a:solidFill>
                <a:latin typeface="微軟正黑體" panose="020B0604030504040204" pitchFamily="34" charset="-120"/>
                <a:ea typeface="微軟正黑體" panose="020B0604030504040204" pitchFamily="34" charset="-120"/>
              </a:rPr>
              <a:t>4</a:t>
            </a:r>
            <a:r>
              <a:rPr lang="zh-TW" altLang="en-US" sz="2400" b="1" dirty="0">
                <a:solidFill>
                  <a:srgbClr val="0070C0"/>
                </a:solidFill>
                <a:latin typeface="微軟正黑體" panose="020B0604030504040204" pitchFamily="34" charset="-120"/>
                <a:ea typeface="微軟正黑體" panose="020B0604030504040204" pitchFamily="34" charset="-120"/>
              </a:rPr>
              <a:t>毫克；額外一次夜間劑量</a:t>
            </a:r>
            <a:r>
              <a:rPr lang="en-US" altLang="zh-TW" sz="2400" b="1" dirty="0">
                <a:solidFill>
                  <a:srgbClr val="0070C0"/>
                </a:solidFill>
                <a:latin typeface="微軟正黑體" panose="020B0604030504040204" pitchFamily="34" charset="-120"/>
                <a:ea typeface="微軟正黑體" panose="020B0604030504040204" pitchFamily="34" charset="-120"/>
              </a:rPr>
              <a:t>2</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第</a:t>
            </a:r>
            <a:r>
              <a:rPr lang="en-US" altLang="zh-TW" sz="2400" b="1" dirty="0">
                <a:solidFill>
                  <a:srgbClr val="0070C0"/>
                </a:solidFill>
                <a:latin typeface="微軟正黑體" panose="020B0604030504040204" pitchFamily="34" charset="-120"/>
                <a:ea typeface="微軟正黑體" panose="020B0604030504040204" pitchFamily="34" charset="-120"/>
              </a:rPr>
              <a:t>4</a:t>
            </a:r>
            <a:r>
              <a:rPr lang="zh-TW" altLang="en-US" sz="2400" b="1" dirty="0">
                <a:solidFill>
                  <a:srgbClr val="0070C0"/>
                </a:solidFill>
                <a:latin typeface="微軟正黑體" panose="020B0604030504040204" pitchFamily="34" charset="-120"/>
                <a:ea typeface="微軟正黑體" panose="020B0604030504040204" pitchFamily="34" charset="-120"/>
              </a:rPr>
              <a:t>天給予</a:t>
            </a:r>
            <a:r>
              <a:rPr lang="en-US" altLang="zh-TW" sz="2400" b="1" dirty="0">
                <a:solidFill>
                  <a:srgbClr val="0070C0"/>
                </a:solidFill>
                <a:latin typeface="微軟正黑體" panose="020B0604030504040204" pitchFamily="34" charset="-120"/>
                <a:ea typeface="微軟正黑體" panose="020B0604030504040204" pitchFamily="34" charset="-120"/>
              </a:rPr>
              <a:t>0-4 </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開始時</a:t>
            </a:r>
            <a:r>
              <a:rPr lang="en-US" altLang="zh-TW" sz="2400" b="1" dirty="0">
                <a:solidFill>
                  <a:srgbClr val="0070C0"/>
                </a:solidFill>
                <a:latin typeface="微軟正黑體" panose="020B0604030504040204" pitchFamily="34" charset="-120"/>
                <a:ea typeface="微軟正黑體" panose="020B0604030504040204" pitchFamily="34" charset="-120"/>
              </a:rPr>
              <a:t>2</a:t>
            </a:r>
            <a:r>
              <a:rPr lang="zh-TW" altLang="en-US" sz="2400" b="1" dirty="0">
                <a:solidFill>
                  <a:srgbClr val="0070C0"/>
                </a:solidFill>
                <a:latin typeface="微軟正黑體" panose="020B0604030504040204" pitchFamily="34" charset="-120"/>
                <a:ea typeface="微軟正黑體" panose="020B0604030504040204" pitchFamily="34" charset="-120"/>
              </a:rPr>
              <a:t>毫克；額外一次夜間劑量</a:t>
            </a:r>
            <a:r>
              <a:rPr lang="en-US" altLang="zh-TW" sz="2400" b="1" dirty="0">
                <a:solidFill>
                  <a:srgbClr val="0070C0"/>
                </a:solidFill>
                <a:latin typeface="微軟正黑體" panose="020B0604030504040204" pitchFamily="34" charset="-120"/>
                <a:ea typeface="微軟正黑體" panose="020B0604030504040204" pitchFamily="34" charset="-120"/>
              </a:rPr>
              <a:t>2</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第</a:t>
            </a:r>
            <a:r>
              <a:rPr lang="en-US" altLang="zh-TW" sz="2400" b="1" dirty="0">
                <a:solidFill>
                  <a:srgbClr val="0070C0"/>
                </a:solidFill>
                <a:latin typeface="微軟正黑體" panose="020B0604030504040204" pitchFamily="34" charset="-120"/>
                <a:ea typeface="微軟正黑體" panose="020B0604030504040204" pitchFamily="34" charset="-120"/>
              </a:rPr>
              <a:t>5</a:t>
            </a:r>
            <a:r>
              <a:rPr lang="zh-TW" altLang="en-US" sz="2400" b="1" dirty="0">
                <a:solidFill>
                  <a:srgbClr val="0070C0"/>
                </a:solidFill>
                <a:latin typeface="微軟正黑體" panose="020B0604030504040204" pitchFamily="34" charset="-120"/>
                <a:ea typeface="微軟正黑體" panose="020B0604030504040204" pitchFamily="34" charset="-120"/>
              </a:rPr>
              <a:t>天給予</a:t>
            </a:r>
            <a:r>
              <a:rPr lang="en-US" altLang="zh-TW" sz="2400" b="1" dirty="0">
                <a:solidFill>
                  <a:srgbClr val="0070C0"/>
                </a:solidFill>
                <a:latin typeface="微軟正黑體" panose="020B0604030504040204" pitchFamily="34" charset="-120"/>
                <a:ea typeface="微軟正黑體" panose="020B0604030504040204" pitchFamily="34" charset="-120"/>
              </a:rPr>
              <a:t>0-2 </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視需要劑量</a:t>
            </a:r>
            <a:r>
              <a:rPr lang="en-US" altLang="zh-TW" sz="2400" b="1" dirty="0">
                <a:solidFill>
                  <a:srgbClr val="0070C0"/>
                </a:solidFill>
                <a:latin typeface="微軟正黑體" panose="020B0604030504040204" pitchFamily="34" charset="-120"/>
                <a:ea typeface="微軟正黑體" panose="020B0604030504040204" pitchFamily="34" charset="-120"/>
              </a:rPr>
              <a:t>2</a:t>
            </a:r>
            <a:r>
              <a:rPr lang="zh-TW" altLang="en-US" sz="2400" b="1" dirty="0">
                <a:solidFill>
                  <a:srgbClr val="0070C0"/>
                </a:solidFill>
                <a:latin typeface="微軟正黑體" panose="020B0604030504040204" pitchFamily="34" charset="-120"/>
                <a:ea typeface="微軟正黑體" panose="020B0604030504040204" pitchFamily="34" charset="-120"/>
              </a:rPr>
              <a:t>毫克</a:t>
            </a:r>
            <a:r>
              <a:rPr lang="en-US" altLang="zh-TW" sz="2400" b="1" dirty="0">
                <a:solidFill>
                  <a:srgbClr val="0070C0"/>
                </a:solidFill>
                <a:latin typeface="微軟正黑體" panose="020B0604030504040204" pitchFamily="34" charset="-120"/>
                <a:ea typeface="微軟正黑體" panose="020B0604030504040204" pitchFamily="34" charset="-120"/>
              </a:rPr>
              <a:t>)</a:t>
            </a:r>
          </a:p>
          <a:p>
            <a:pPr>
              <a:spcBef>
                <a:spcPts val="600"/>
              </a:spcBef>
              <a:buNone/>
            </a:pPr>
            <a:r>
              <a:rPr lang="zh-TW" altLang="en-US" sz="2400" b="1" dirty="0">
                <a:solidFill>
                  <a:srgbClr val="0070C0"/>
                </a:solidFill>
                <a:latin typeface="微軟正黑體" panose="020B0604030504040204" pitchFamily="34" charset="-120"/>
                <a:ea typeface="微軟正黑體" panose="020B0604030504040204" pitchFamily="34" charset="-120"/>
              </a:rPr>
              <a:t>第</a:t>
            </a:r>
            <a:r>
              <a:rPr lang="en-US" altLang="zh-TW" sz="2400" b="1" dirty="0">
                <a:solidFill>
                  <a:srgbClr val="0070C0"/>
                </a:solidFill>
                <a:latin typeface="微軟正黑體" panose="020B0604030504040204" pitchFamily="34" charset="-120"/>
                <a:ea typeface="微軟正黑體" panose="020B0604030504040204" pitchFamily="34" charset="-120"/>
              </a:rPr>
              <a:t>6</a:t>
            </a:r>
            <a:r>
              <a:rPr lang="zh-TW" altLang="en-US"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7</a:t>
            </a:r>
            <a:r>
              <a:rPr lang="zh-TW" altLang="en-US" sz="2400" b="1" dirty="0">
                <a:solidFill>
                  <a:srgbClr val="0070C0"/>
                </a:solidFill>
                <a:latin typeface="微軟正黑體" panose="020B0604030504040204" pitchFamily="34" charset="-120"/>
                <a:ea typeface="微軟正黑體" panose="020B0604030504040204" pitchFamily="34" charset="-120"/>
              </a:rPr>
              <a:t>天停藥。</a:t>
            </a:r>
          </a:p>
        </p:txBody>
      </p:sp>
      <p:sp>
        <p:nvSpPr>
          <p:cNvPr id="89091" name="Rectangle 3"/>
          <p:cNvSpPr>
            <a:spLocks noGrp="1" noChangeArrowheads="1"/>
          </p:cNvSpPr>
          <p:nvPr>
            <p:ph type="title" idx="4294967295"/>
          </p:nvPr>
        </p:nvSpPr>
        <p:spPr>
          <a:xfrm>
            <a:off x="1797735" y="44624"/>
            <a:ext cx="5570756"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鴉片類成癮物質替代治療臨床指引</a:t>
            </a:r>
            <a:r>
              <a:rPr lang="zh-TW" altLang="en-US" sz="2800" kern="120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zh-TW" altLang="en-US" sz="2800" kern="120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6</a:t>
            </a: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節：開立處方原則 </a:t>
            </a:r>
            <a:r>
              <a:rPr lang="en-US" altLang="zh-TW"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zh-TW" altLang="en-US" sz="28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戒斷</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fade">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0">
                                            <p:txEl>
                                              <p:pRg st="1" end="1"/>
                                            </p:txEl>
                                          </p:spTgt>
                                        </p:tgtEl>
                                        <p:attrNameLst>
                                          <p:attrName>style.visibility</p:attrName>
                                        </p:attrNameLst>
                                      </p:cBhvr>
                                      <p:to>
                                        <p:strVal val="visible"/>
                                      </p:to>
                                    </p:set>
                                    <p:animEffect transition="in" filter="fade">
                                      <p:cBhvr>
                                        <p:cTn id="12" dur="500"/>
                                        <p:tgtEl>
                                          <p:spTgt spid="890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0">
                                            <p:txEl>
                                              <p:pRg st="2" end="2"/>
                                            </p:txEl>
                                          </p:spTgt>
                                        </p:tgtEl>
                                        <p:attrNameLst>
                                          <p:attrName>style.visibility</p:attrName>
                                        </p:attrNameLst>
                                      </p:cBhvr>
                                      <p:to>
                                        <p:strVal val="visible"/>
                                      </p:to>
                                    </p:set>
                                    <p:animEffect transition="in" filter="fade">
                                      <p:cBhvr>
                                        <p:cTn id="17" dur="500"/>
                                        <p:tgtEl>
                                          <p:spTgt spid="890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0">
                                            <p:txEl>
                                              <p:pRg st="3" end="3"/>
                                            </p:txEl>
                                          </p:spTgt>
                                        </p:tgtEl>
                                        <p:attrNameLst>
                                          <p:attrName>style.visibility</p:attrName>
                                        </p:attrNameLst>
                                      </p:cBhvr>
                                      <p:to>
                                        <p:strVal val="visible"/>
                                      </p:to>
                                    </p:set>
                                    <p:animEffect transition="in" filter="fade">
                                      <p:cBhvr>
                                        <p:cTn id="22" dur="500"/>
                                        <p:tgtEl>
                                          <p:spTgt spid="890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0">
                                            <p:txEl>
                                              <p:pRg st="4" end="4"/>
                                            </p:txEl>
                                          </p:spTgt>
                                        </p:tgtEl>
                                        <p:attrNameLst>
                                          <p:attrName>style.visibility</p:attrName>
                                        </p:attrNameLst>
                                      </p:cBhvr>
                                      <p:to>
                                        <p:strVal val="visible"/>
                                      </p:to>
                                    </p:set>
                                    <p:animEffect transition="in" filter="fade">
                                      <p:cBhvr>
                                        <p:cTn id="27" dur="500"/>
                                        <p:tgtEl>
                                          <p:spTgt spid="890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090">
                                            <p:txEl>
                                              <p:pRg st="5" end="5"/>
                                            </p:txEl>
                                          </p:spTgt>
                                        </p:tgtEl>
                                        <p:attrNameLst>
                                          <p:attrName>style.visibility</p:attrName>
                                        </p:attrNameLst>
                                      </p:cBhvr>
                                      <p:to>
                                        <p:strVal val="visible"/>
                                      </p:to>
                                    </p:set>
                                    <p:animEffect transition="in" filter="fade">
                                      <p:cBhvr>
                                        <p:cTn id="32" dur="500"/>
                                        <p:tgtEl>
                                          <p:spTgt spid="890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090">
                                            <p:txEl>
                                              <p:pRg st="6" end="6"/>
                                            </p:txEl>
                                          </p:spTgt>
                                        </p:tgtEl>
                                        <p:attrNameLst>
                                          <p:attrName>style.visibility</p:attrName>
                                        </p:attrNameLst>
                                      </p:cBhvr>
                                      <p:to>
                                        <p:strVal val="visible"/>
                                      </p:to>
                                    </p:set>
                                    <p:animEffect transition="in" filter="fade">
                                      <p:cBhvr>
                                        <p:cTn id="37" dur="500"/>
                                        <p:tgtEl>
                                          <p:spTgt spid="890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9090">
                                            <p:txEl>
                                              <p:pRg st="7" end="7"/>
                                            </p:txEl>
                                          </p:spTgt>
                                        </p:tgtEl>
                                        <p:attrNameLst>
                                          <p:attrName>style.visibility</p:attrName>
                                        </p:attrNameLst>
                                      </p:cBhvr>
                                      <p:to>
                                        <p:strVal val="visible"/>
                                      </p:to>
                                    </p:set>
                                    <p:animEffect transition="in" filter="fade">
                                      <p:cBhvr>
                                        <p:cTn id="42" dur="500"/>
                                        <p:tgtEl>
                                          <p:spTgt spid="8909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9090">
                                            <p:txEl>
                                              <p:pRg st="8" end="8"/>
                                            </p:txEl>
                                          </p:spTgt>
                                        </p:tgtEl>
                                        <p:attrNameLst>
                                          <p:attrName>style.visibility</p:attrName>
                                        </p:attrNameLst>
                                      </p:cBhvr>
                                      <p:to>
                                        <p:strVal val="visible"/>
                                      </p:to>
                                    </p:set>
                                    <p:animEffect transition="in" filter="fade">
                                      <p:cBhvr>
                                        <p:cTn id="47" dur="500"/>
                                        <p:tgtEl>
                                          <p:spTgt spid="890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body" idx="4294967295"/>
          </p:nvPr>
        </p:nvSpPr>
        <p:spPr>
          <a:xfrm>
            <a:off x="250825" y="1412875"/>
            <a:ext cx="8893175" cy="4824413"/>
          </a:xfrm>
        </p:spPr>
        <p:txBody>
          <a:bodyPr/>
          <a:lstStyle/>
          <a:p>
            <a:pPr marL="266700" indent="-266700">
              <a:spcBef>
                <a:spcPct val="0"/>
              </a:spcBef>
              <a:buFont typeface="Wingdings" pitchFamily="2" charset="2"/>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1. </a:t>
            </a:r>
            <a:r>
              <a:rPr lang="zh-TW" altLang="en-US" sz="2400" b="1" dirty="0">
                <a:solidFill>
                  <a:srgbClr val="0070C0"/>
                </a:solidFill>
                <a:latin typeface="微軟正黑體" panose="020B0604030504040204" pitchFamily="34" charset="-120"/>
                <a:ea typeface="微軟正黑體" panose="020B0604030504040204" pitchFamily="34" charset="-120"/>
              </a:rPr>
              <a:t>濫用處方藥物</a:t>
            </a:r>
          </a:p>
          <a:p>
            <a:pPr marL="266700" indent="-266700">
              <a:spcBef>
                <a:spcPct val="0"/>
              </a:spcBef>
              <a:buFont typeface="Wingdings" pitchFamily="2" charset="2"/>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濫用處方藥物在注射藥物者之間十分普遍。所有中樞神經抑制劑都會促成呼吸抑制、昏迷、併用藥物中毒致死。</a:t>
            </a:r>
          </a:p>
          <a:p>
            <a:pPr marL="266700" indent="-266700">
              <a:spcBef>
                <a:spcPct val="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2. </a:t>
            </a:r>
            <a:r>
              <a:rPr lang="zh-TW" altLang="en-US" sz="2400" b="1" dirty="0">
                <a:solidFill>
                  <a:srgbClr val="0070C0"/>
                </a:solidFill>
                <a:latin typeface="微軟正黑體" panose="020B0604030504040204" pitchFamily="34" charset="-120"/>
                <a:ea typeface="微軟正黑體" panose="020B0604030504040204" pitchFamily="34" charset="-120"/>
              </a:rPr>
              <a:t>處理苯二氮平類藥物濫用</a:t>
            </a:r>
          </a:p>
          <a:p>
            <a:pPr marL="266700" indent="-266700">
              <a:spcBef>
                <a:spcPct val="0"/>
              </a:spcBef>
              <a:buFont typeface="Wingdings" pitchFamily="2" charset="2"/>
              <a:buNone/>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如果</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基於</a:t>
            </a:r>
            <a:r>
              <a:rPr lang="zh-TW" altLang="en-US" sz="2400" b="1" dirty="0">
                <a:solidFill>
                  <a:srgbClr val="CC3399"/>
                </a:solidFill>
                <a:latin typeface="微軟正黑體" panose="020B0604030504040204" pitchFamily="34" charset="-120"/>
                <a:ea typeface="微軟正黑體" panose="020B0604030504040204" pitchFamily="34" charset="-120"/>
              </a:rPr>
              <a:t>維持或逐漸戒斷</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之需，審慎提供苯二氮平類藥物。</a:t>
            </a:r>
          </a:p>
          <a:p>
            <a:pPr marL="266700" indent="-266700">
              <a:spcBef>
                <a:spcPct val="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3. </a:t>
            </a:r>
            <a:r>
              <a:rPr lang="zh-TW" altLang="en-US" sz="2400" b="1" dirty="0">
                <a:solidFill>
                  <a:srgbClr val="0070C0"/>
                </a:solidFill>
                <a:latin typeface="微軟正黑體" panose="020B0604030504040204" pitchFamily="34" charset="-120"/>
                <a:ea typeface="微軟正黑體" panose="020B0604030504040204" pitchFamily="34" charset="-120"/>
              </a:rPr>
              <a:t>保密</a:t>
            </a:r>
          </a:p>
          <a:p>
            <a:pPr marL="266700" indent="-266700">
              <a:spcBef>
                <a:spcPct val="0"/>
              </a:spcBef>
              <a:buNone/>
            </a:pPr>
            <a:r>
              <a:rPr lang="zh-TW" altLang="en-US" sz="2600" b="1" dirty="0" smtClean="0"/>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患者</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有權保護其隱私。</a:t>
            </a:r>
          </a:p>
          <a:p>
            <a:pPr marL="266700" indent="-266700">
              <a:spcBef>
                <a:spcPct val="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4. </a:t>
            </a:r>
            <a:r>
              <a:rPr lang="zh-TW" altLang="en-US" sz="2400" b="1" dirty="0">
                <a:solidFill>
                  <a:srgbClr val="0070C0"/>
                </a:solidFill>
                <a:latin typeface="微軟正黑體" panose="020B0604030504040204" pitchFamily="34" charset="-120"/>
                <a:ea typeface="微軟正黑體" panose="020B0604030504040204" pitchFamily="34" charset="-120"/>
              </a:rPr>
              <a:t>諮詢管道</a:t>
            </a:r>
          </a:p>
          <a:p>
            <a:pPr marL="266700" indent="-266700">
              <a:spcBef>
                <a:spcPct val="0"/>
              </a:spcBef>
              <a:buNone/>
            </a:pPr>
            <a:r>
              <a:rPr lang="en-US" altLang="zh-TW" sz="2400" b="1" dirty="0" smtClean="0">
                <a:solidFill>
                  <a:srgbClr val="0070C0"/>
                </a:solidFill>
                <a:latin typeface="微軟正黑體" panose="020B0604030504040204" pitchFamily="34" charset="-120"/>
                <a:ea typeface="微軟正黑體" panose="020B0604030504040204" pitchFamily="34" charset="-120"/>
              </a:rPr>
              <a:t>5. </a:t>
            </a:r>
            <a:r>
              <a:rPr lang="zh-TW" altLang="en-US" sz="2400" b="1" dirty="0">
                <a:solidFill>
                  <a:srgbClr val="0070C0"/>
                </a:solidFill>
                <a:latin typeface="微軟正黑體" panose="020B0604030504040204" pitchFamily="34" charset="-120"/>
                <a:ea typeface="微軟正黑體" panose="020B0604030504040204" pitchFamily="34" charset="-120"/>
              </a:rPr>
              <a:t>開車與美沙冬以及丁基原啡因</a:t>
            </a:r>
          </a:p>
          <a:p>
            <a:pPr marL="266700" indent="-266700">
              <a:spcBef>
                <a:spcPct val="0"/>
              </a:spcBef>
              <a:buNone/>
            </a:pPr>
            <a:r>
              <a:rPr lang="zh-TW" altLang="en-US" sz="2400" b="1" dirty="0">
                <a:solidFill>
                  <a:srgbClr val="FF00FF"/>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患者在</a:t>
            </a:r>
            <a:r>
              <a:rPr lang="zh-TW" altLang="en-US" sz="2400" b="1" dirty="0">
                <a:solidFill>
                  <a:srgbClr val="CC3399"/>
                </a:solidFill>
                <a:latin typeface="微軟正黑體" panose="020B0604030504040204" pitchFamily="34" charset="-120"/>
                <a:ea typeface="微軟正黑體" panose="020B0604030504040204" pitchFamily="34" charset="-120"/>
              </a:rPr>
              <a:t>導入治療或變更劑量</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之際，可能發現自己從事複雜工作的能力受損，如開車或操作儀器，請建議患者不要操作儀器或開車。一旦患者的治療趨於穩定，從事開車等複雜工作的能力將不再受到影響</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劑量沒有改變時</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p>
        </p:txBody>
      </p:sp>
      <p:sp>
        <p:nvSpPr>
          <p:cNvPr id="90115" name="Rectangle 3"/>
          <p:cNvSpPr>
            <a:spLocks noGrp="1" noChangeArrowheads="1"/>
          </p:cNvSpPr>
          <p:nvPr>
            <p:ph type="title" idx="4294967295"/>
          </p:nvPr>
        </p:nvSpPr>
        <p:spPr>
          <a:xfrm>
            <a:off x="1797735" y="44624"/>
            <a:ext cx="5570756"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鴉片類成癮物質替代治療臨床指引</a:t>
            </a:r>
            <a:r>
              <a:rPr lang="zh-TW" altLang="en-US" sz="2800" kern="12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zh-TW" altLang="en-US" sz="2800" kern="1200" dirty="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第</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7</a:t>
            </a:r>
            <a:r>
              <a:rPr lang="zh-TW" altLang="en-US"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節：其他資訊 </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fade">
                                      <p:cBhvr>
                                        <p:cTn id="7" dur="500"/>
                                        <p:tgtEl>
                                          <p:spTgt spid="90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4">
                                            <p:txEl>
                                              <p:pRg st="1" end="1"/>
                                            </p:txEl>
                                          </p:spTgt>
                                        </p:tgtEl>
                                        <p:attrNameLst>
                                          <p:attrName>style.visibility</p:attrName>
                                        </p:attrNameLst>
                                      </p:cBhvr>
                                      <p:to>
                                        <p:strVal val="visible"/>
                                      </p:to>
                                    </p:set>
                                    <p:animEffect transition="in" filter="fade">
                                      <p:cBhvr>
                                        <p:cTn id="12" dur="500"/>
                                        <p:tgtEl>
                                          <p:spTgt spid="90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4">
                                            <p:txEl>
                                              <p:pRg st="2" end="2"/>
                                            </p:txEl>
                                          </p:spTgt>
                                        </p:tgtEl>
                                        <p:attrNameLst>
                                          <p:attrName>style.visibility</p:attrName>
                                        </p:attrNameLst>
                                      </p:cBhvr>
                                      <p:to>
                                        <p:strVal val="visible"/>
                                      </p:to>
                                    </p:set>
                                    <p:animEffect transition="in" filter="fade">
                                      <p:cBhvr>
                                        <p:cTn id="17" dur="500"/>
                                        <p:tgtEl>
                                          <p:spTgt spid="90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4">
                                            <p:txEl>
                                              <p:pRg st="3" end="3"/>
                                            </p:txEl>
                                          </p:spTgt>
                                        </p:tgtEl>
                                        <p:attrNameLst>
                                          <p:attrName>style.visibility</p:attrName>
                                        </p:attrNameLst>
                                      </p:cBhvr>
                                      <p:to>
                                        <p:strVal val="visible"/>
                                      </p:to>
                                    </p:set>
                                    <p:animEffect transition="in" filter="fade">
                                      <p:cBhvr>
                                        <p:cTn id="22" dur="500"/>
                                        <p:tgtEl>
                                          <p:spTgt spid="90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4">
                                            <p:txEl>
                                              <p:pRg st="4" end="4"/>
                                            </p:txEl>
                                          </p:spTgt>
                                        </p:tgtEl>
                                        <p:attrNameLst>
                                          <p:attrName>style.visibility</p:attrName>
                                        </p:attrNameLst>
                                      </p:cBhvr>
                                      <p:to>
                                        <p:strVal val="visible"/>
                                      </p:to>
                                    </p:set>
                                    <p:animEffect transition="in" filter="fade">
                                      <p:cBhvr>
                                        <p:cTn id="27" dur="500"/>
                                        <p:tgtEl>
                                          <p:spTgt spid="901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114">
                                            <p:txEl>
                                              <p:pRg st="5" end="5"/>
                                            </p:txEl>
                                          </p:spTgt>
                                        </p:tgtEl>
                                        <p:attrNameLst>
                                          <p:attrName>style.visibility</p:attrName>
                                        </p:attrNameLst>
                                      </p:cBhvr>
                                      <p:to>
                                        <p:strVal val="visible"/>
                                      </p:to>
                                    </p:set>
                                    <p:animEffect transition="in" filter="fade">
                                      <p:cBhvr>
                                        <p:cTn id="32" dur="500"/>
                                        <p:tgtEl>
                                          <p:spTgt spid="901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4">
                                            <p:txEl>
                                              <p:pRg st="6" end="6"/>
                                            </p:txEl>
                                          </p:spTgt>
                                        </p:tgtEl>
                                        <p:attrNameLst>
                                          <p:attrName>style.visibility</p:attrName>
                                        </p:attrNameLst>
                                      </p:cBhvr>
                                      <p:to>
                                        <p:strVal val="visible"/>
                                      </p:to>
                                    </p:set>
                                    <p:animEffect transition="in" filter="fade">
                                      <p:cBhvr>
                                        <p:cTn id="37" dur="500"/>
                                        <p:tgtEl>
                                          <p:spTgt spid="901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114">
                                            <p:txEl>
                                              <p:pRg st="7" end="7"/>
                                            </p:txEl>
                                          </p:spTgt>
                                        </p:tgtEl>
                                        <p:attrNameLst>
                                          <p:attrName>style.visibility</p:attrName>
                                        </p:attrNameLst>
                                      </p:cBhvr>
                                      <p:to>
                                        <p:strVal val="visible"/>
                                      </p:to>
                                    </p:set>
                                    <p:animEffect transition="in" filter="fade">
                                      <p:cBhvr>
                                        <p:cTn id="42" dur="500"/>
                                        <p:tgtEl>
                                          <p:spTgt spid="901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0114">
                                            <p:txEl>
                                              <p:pRg st="8" end="8"/>
                                            </p:txEl>
                                          </p:spTgt>
                                        </p:tgtEl>
                                        <p:attrNameLst>
                                          <p:attrName>style.visibility</p:attrName>
                                        </p:attrNameLst>
                                      </p:cBhvr>
                                      <p:to>
                                        <p:strVal val="visible"/>
                                      </p:to>
                                    </p:set>
                                    <p:animEffect transition="in" filter="fade">
                                      <p:cBhvr>
                                        <p:cTn id="47" dur="500"/>
                                        <p:tgtEl>
                                          <p:spTgt spid="901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907930" y="332656"/>
            <a:ext cx="3326552"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鴉片類維持治療</a:t>
            </a:r>
          </a:p>
        </p:txBody>
      </p:sp>
      <p:sp>
        <p:nvSpPr>
          <p:cNvPr id="21507" name="Rectangle 3"/>
          <p:cNvSpPr>
            <a:spLocks noGrp="1" noChangeArrowheads="1"/>
          </p:cNvSpPr>
          <p:nvPr>
            <p:ph type="body" idx="4294967295"/>
          </p:nvPr>
        </p:nvSpPr>
        <p:spPr>
          <a:xfrm>
            <a:off x="457200" y="1628775"/>
            <a:ext cx="8229600" cy="47529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en-US" altLang="zh-TW" sz="2400" b="1" kern="1200" dirty="0" smtClean="0">
                <a:solidFill>
                  <a:schemeClr val="bg1">
                    <a:lumMod val="50000"/>
                  </a:schemeClr>
                </a:solidFill>
                <a:latin typeface="微軟正黑體" panose="020B0604030504040204" pitchFamily="34" charset="-120"/>
                <a:ea typeface="微軟正黑體" panose="020B0604030504040204" pitchFamily="34" charset="-120"/>
              </a:rPr>
              <a:t>MMT </a:t>
            </a: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美</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沙冬維持治療</a:t>
            </a:r>
          </a:p>
          <a:p>
            <a:pPr lvl="1"/>
            <a:r>
              <a:rPr lang="en-US" altLang="zh-TW" dirty="0"/>
              <a:t>LAAM (</a:t>
            </a:r>
            <a:r>
              <a:rPr lang="en-US" altLang="zh-TW" dirty="0" err="1"/>
              <a:t>Levo</a:t>
            </a:r>
            <a:r>
              <a:rPr lang="en-US" altLang="zh-TW" dirty="0"/>
              <a:t>-Alpha Acetyl methadone)</a:t>
            </a:r>
          </a:p>
          <a:p>
            <a:pPr lvl="1"/>
            <a:r>
              <a:rPr lang="en-US" altLang="zh-TW" dirty="0"/>
              <a:t>Long-acting Morphine</a:t>
            </a:r>
          </a:p>
          <a:p>
            <a:pPr>
              <a:lnSpc>
                <a:spcPct val="120000"/>
              </a:lnSpc>
              <a:spcBef>
                <a:spcPct val="5000"/>
              </a:spcBef>
              <a:buClr>
                <a:srgbClr val="CC0099"/>
              </a:buClr>
              <a:buChar char="l"/>
            </a:pPr>
            <a:r>
              <a:rPr lang="en-US" altLang="zh-TW" sz="2400" b="1" kern="1200" dirty="0" smtClean="0">
                <a:solidFill>
                  <a:schemeClr val="bg1">
                    <a:lumMod val="50000"/>
                  </a:schemeClr>
                </a:solidFill>
                <a:latin typeface="微軟正黑體" panose="020B0604030504040204" pitchFamily="34" charset="-120"/>
                <a:ea typeface="微軟正黑體" panose="020B0604030504040204" pitchFamily="34" charset="-120"/>
              </a:rPr>
              <a:t>BMT</a:t>
            </a:r>
            <a:r>
              <a:rPr lang="zh-TW" altLang="en-US" sz="2400" b="1" kern="1200" dirty="0" smtClean="0">
                <a:solidFill>
                  <a:schemeClr val="bg1">
                    <a:lumMod val="50000"/>
                  </a:schemeClr>
                </a:solidFill>
                <a:latin typeface="微軟正黑體" panose="020B0604030504040204" pitchFamily="34" charset="-120"/>
                <a:ea typeface="微軟正黑體" panose="020B0604030504040204" pitchFamily="34" charset="-120"/>
              </a:rPr>
              <a:t>丁基</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原啡因維持治療</a:t>
            </a:r>
          </a:p>
          <a:p>
            <a:pPr lvl="1"/>
            <a:r>
              <a:rPr lang="en-US" altLang="zh-TW" dirty="0"/>
              <a:t>Buprenorphine/Naloxone</a:t>
            </a:r>
          </a:p>
          <a:p>
            <a:pPr lvl="1"/>
            <a:r>
              <a:rPr lang="en-US" altLang="zh-TW" dirty="0"/>
              <a:t>Buprenorphine</a:t>
            </a:r>
          </a:p>
          <a:p>
            <a:pPr>
              <a:lnSpc>
                <a:spcPct val="120000"/>
              </a:lnSpc>
              <a:spcBef>
                <a:spcPct val="5000"/>
              </a:spcBef>
              <a:buClr>
                <a:srgbClr val="CC0099"/>
              </a:buClr>
              <a:buChar char="l"/>
            </a:pP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HMT (heroin maintenance treatment)</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以海洛因維持治療海洛因成癮者</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500"/>
                                        <p:tgtEl>
                                          <p:spTgt spid="215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500"/>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fade">
                                      <p:cBhvr>
                                        <p:cTn id="18" dur="500"/>
                                        <p:tgtEl>
                                          <p:spTgt spid="2150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500"/>
                                        <p:tgtEl>
                                          <p:spTgt spid="2150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fade">
                                      <p:cBhvr>
                                        <p:cTn id="24" dur="500"/>
                                        <p:tgtEl>
                                          <p:spTgt spid="2150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Effect transition="in" filter="fade">
                                      <p:cBhvr>
                                        <p:cTn id="29"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2814347" y="392546"/>
            <a:ext cx="3802644" cy="63363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劑量調整</a:t>
            </a:r>
            <a:r>
              <a:rPr lang="en-US" altLang="zh-TW"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alcohol</a:t>
            </a:r>
          </a:p>
        </p:txBody>
      </p:sp>
      <p:sp>
        <p:nvSpPr>
          <p:cNvPr id="91139" name="Rectangle 3"/>
          <p:cNvSpPr>
            <a:spLocks noGrp="1" noChangeArrowheads="1"/>
          </p:cNvSpPr>
          <p:nvPr>
            <p:ph type="body" idx="4294967295"/>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Clr>
                <a:srgbClr val="CC3399"/>
              </a:buClr>
              <a:buFont typeface="Wingdings" panose="05000000000000000000" pitchFamily="2" charset="2"/>
              <a:buChar char="l"/>
            </a:pPr>
            <a:r>
              <a:rPr lang="zh-TW" altLang="en-US" sz="2400" b="1" dirty="0">
                <a:solidFill>
                  <a:srgbClr val="0070C0"/>
                </a:solidFill>
                <a:latin typeface="微軟正黑體" panose="020B0604030504040204" pitchFamily="34" charset="-120"/>
                <a:ea typeface="微軟正黑體" panose="020B0604030504040204" pitchFamily="34" charset="-120"/>
              </a:rPr>
              <a:t>酒精濃度</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lvl="1"/>
            <a:r>
              <a:rPr lang="zh-TW" altLang="en-US" dirty="0"/>
              <a:t>≦</a:t>
            </a:r>
            <a:r>
              <a:rPr lang="en-US" altLang="zh-TW" dirty="0"/>
              <a:t>0.08</a:t>
            </a:r>
            <a:r>
              <a:rPr lang="zh-TW" altLang="en-US" dirty="0"/>
              <a:t>：</a:t>
            </a:r>
            <a:r>
              <a:rPr lang="en-US" altLang="zh-TW" dirty="0"/>
              <a:t>same dose</a:t>
            </a:r>
          </a:p>
          <a:p>
            <a:pPr lvl="1"/>
            <a:r>
              <a:rPr lang="en-US" altLang="zh-TW" dirty="0"/>
              <a:t>0.08—0.1</a:t>
            </a:r>
            <a:r>
              <a:rPr lang="zh-TW" altLang="en-US" dirty="0"/>
              <a:t>：</a:t>
            </a:r>
            <a:r>
              <a:rPr lang="en-US" altLang="zh-TW" dirty="0"/>
              <a:t>2/3 dose</a:t>
            </a:r>
          </a:p>
          <a:p>
            <a:pPr lvl="1"/>
            <a:r>
              <a:rPr lang="en-US" altLang="zh-TW" dirty="0"/>
              <a:t> &gt;0.1</a:t>
            </a:r>
            <a:r>
              <a:rPr lang="zh-TW" altLang="en-US" dirty="0"/>
              <a:t>：</a:t>
            </a:r>
            <a:r>
              <a:rPr lang="en-US" altLang="zh-TW" dirty="0"/>
              <a:t>1/2 dose,  </a:t>
            </a:r>
            <a:r>
              <a:rPr lang="zh-TW" altLang="en-US" dirty="0"/>
              <a:t>下午回診再給</a:t>
            </a:r>
            <a:r>
              <a:rPr lang="en-US" altLang="zh-TW" dirty="0"/>
              <a:t>1/2 dose(</a:t>
            </a:r>
            <a:r>
              <a:rPr lang="zh-TW" altLang="en-US" dirty="0"/>
              <a:t>酒精濃度≦</a:t>
            </a:r>
            <a:r>
              <a:rPr lang="en-US" altLang="zh-TW" dirty="0"/>
              <a:t>0.08)</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fade">
                                      <p:cBhvr>
                                        <p:cTn id="10" dur="500"/>
                                        <p:tgtEl>
                                          <p:spTgt spid="911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fade">
                                      <p:cBhvr>
                                        <p:cTn id="13" dur="500"/>
                                        <p:tgtEl>
                                          <p:spTgt spid="911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fade">
                                      <p:cBhvr>
                                        <p:cTn id="16"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426955" y="44624"/>
            <a:ext cx="8321509" cy="1126462"/>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An increased risk of motor vehicle </a:t>
            </a:r>
            <a: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28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28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accidents </a:t>
            </a:r>
            <a:r>
              <a:rPr lang="en-US" altLang="zh-TW" sz="28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after prescription of methadone</a:t>
            </a:r>
          </a:p>
        </p:txBody>
      </p:sp>
      <p:sp>
        <p:nvSpPr>
          <p:cNvPr id="92163" name="Rectangle 3"/>
          <p:cNvSpPr>
            <a:spLocks noGrp="1" noChangeArrowheads="1"/>
          </p:cNvSpPr>
          <p:nvPr>
            <p:ph type="body" idx="4294967295"/>
          </p:nvPr>
        </p:nvSpPr>
        <p:spPr>
          <a:xfrm>
            <a:off x="250825" y="1484313"/>
            <a:ext cx="8642350" cy="4465637"/>
          </a:xfrm>
        </p:spPr>
        <p:txBody>
          <a:bodyPr/>
          <a:lstStyle/>
          <a:p>
            <a:pPr>
              <a:spcBef>
                <a:spcPct val="0"/>
              </a:spcBef>
              <a:buClr>
                <a:srgbClr val="CC3399"/>
              </a:buClr>
              <a:buFont typeface="Wingdings" panose="05000000000000000000" pitchFamily="2" charset="2"/>
              <a:buChar char="l"/>
            </a:pPr>
            <a:r>
              <a:rPr lang="zh-TW" altLang="en-US" sz="2400" b="1" dirty="0">
                <a:solidFill>
                  <a:srgbClr val="0070C0"/>
                </a:solidFill>
                <a:latin typeface="微軟正黑體" panose="020B0604030504040204" pitchFamily="34" charset="-120"/>
                <a:ea typeface="微軟正黑體" panose="020B0604030504040204" pitchFamily="34" charset="-120"/>
              </a:rPr>
              <a:t>挪威的研究：</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18–69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歲成年人</a:t>
            </a:r>
            <a:r>
              <a:rPr lang="zh-TW"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追蹤 </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2.5</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年；比較接受美沙</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冬治</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療者與未接受者的標準意外發生率</a:t>
            </a:r>
            <a:r>
              <a:rPr lang="en-US" altLang="zh-TW" sz="2400" b="1" dirty="0" smtClean="0">
                <a:solidFill>
                  <a:srgbClr val="990099"/>
                </a:solidFill>
              </a:rPr>
              <a:t>Standardized incidence ratio (SIR).</a:t>
            </a:r>
          </a:p>
          <a:p>
            <a:pPr>
              <a:spcBef>
                <a:spcPct val="0"/>
              </a:spcBef>
              <a:buClr>
                <a:srgbClr val="CC3399"/>
              </a:buClr>
              <a:buFont typeface="Wingdings" panose="05000000000000000000" pitchFamily="2" charset="2"/>
              <a:buChar char="l"/>
            </a:pPr>
            <a:r>
              <a:rPr lang="zh-TW" altLang="en-US" sz="2400" b="1" dirty="0">
                <a:solidFill>
                  <a:srgbClr val="0070C0"/>
                </a:solidFill>
                <a:latin typeface="微軟正黑體" panose="020B0604030504040204" pitchFamily="34" charset="-120"/>
                <a:ea typeface="微軟正黑體" panose="020B0604030504040204" pitchFamily="34" charset="-120"/>
              </a:rPr>
              <a:t>結果</a:t>
            </a:r>
            <a:r>
              <a:rPr lang="zh-TW"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接受過美沙冬者共有</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4626 person-years(</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人年</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，發生</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26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件交通意外事件。男性接受過美沙冬者的</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SIR 2.4 (95% CI 1.5–3.6) </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，顯著提高危險性</a:t>
            </a:r>
            <a:r>
              <a:rPr lang="zh-TW"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；女</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性接受過美沙冬者的</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SIR 1.1(95% CI 0.2–3.1) </a:t>
            </a:r>
            <a:r>
              <a:rPr lang="en-US"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則未達顯著相關。</a:t>
            </a:r>
          </a:p>
          <a:p>
            <a:pPr>
              <a:spcBef>
                <a:spcPct val="0"/>
              </a:spcBef>
              <a:buClr>
                <a:srgbClr val="CC3399"/>
              </a:buClr>
              <a:buFont typeface="Wingdings" panose="05000000000000000000" pitchFamily="2" charset="2"/>
              <a:buChar char="l"/>
            </a:pPr>
            <a:r>
              <a:rPr lang="zh-TW" altLang="en-US" sz="2400" b="1" dirty="0">
                <a:solidFill>
                  <a:srgbClr val="0070C0"/>
                </a:solidFill>
                <a:latin typeface="微軟正黑體" panose="020B0604030504040204" pitchFamily="34" charset="-120"/>
                <a:ea typeface="微軟正黑體" panose="020B0604030504040204" pitchFamily="34" charset="-120"/>
              </a:rPr>
              <a:t>結論</a:t>
            </a:r>
            <a:r>
              <a:rPr lang="zh-TW" altLang="zh-TW"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Men exposed to methadone appear to have an increased risk of being involved in motor vehicle accidents involving personal injuries. This increased risk could not be explained by exposure of benzodiazepines.</a:t>
            </a:r>
          </a:p>
        </p:txBody>
      </p:sp>
      <p:sp>
        <p:nvSpPr>
          <p:cNvPr id="92164" name="Line 4"/>
          <p:cNvSpPr>
            <a:spLocks noChangeShapeType="1"/>
          </p:cNvSpPr>
          <p:nvPr/>
        </p:nvSpPr>
        <p:spPr bwMode="auto">
          <a:xfrm>
            <a:off x="468313" y="1341438"/>
            <a:ext cx="8077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65" name="Text Box 5"/>
          <p:cNvSpPr txBox="1">
            <a:spLocks noChangeArrowheads="1"/>
          </p:cNvSpPr>
          <p:nvPr/>
        </p:nvSpPr>
        <p:spPr bwMode="auto">
          <a:xfrm>
            <a:off x="827088" y="6165850"/>
            <a:ext cx="5761037"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800000"/>
              </a:buClr>
              <a:buFont typeface="Wingdings" pitchFamily="2" charset="2"/>
              <a:buBlip>
                <a:blip r:embed="rId5"/>
              </a:buBlip>
              <a:defRPr kumimoji="1" sz="3200">
                <a:solidFill>
                  <a:srgbClr val="008000"/>
                </a:solidFill>
                <a:latin typeface="Arial" charset="0"/>
                <a:ea typeface="標楷體" pitchFamily="65" charset="-120"/>
                <a:cs typeface="新細明體" pitchFamily="18" charset="-120"/>
              </a:defRPr>
            </a:lvl1pPr>
            <a:lvl2pPr marL="742950" indent="-285750" eaLnBrk="0" hangingPunct="0">
              <a:spcBef>
                <a:spcPct val="20000"/>
              </a:spcBef>
              <a:buBlip>
                <a:blip r:embed="rId6"/>
              </a:buBlip>
              <a:defRPr kumimoji="1" sz="2800">
                <a:solidFill>
                  <a:srgbClr val="800000"/>
                </a:solidFill>
                <a:latin typeface="Arial" charset="0"/>
                <a:ea typeface="標楷體" pitchFamily="65" charset="-120"/>
                <a:cs typeface="新細明體" pitchFamily="18" charset="-120"/>
              </a:defRPr>
            </a:lvl2pPr>
            <a:lvl3pPr marL="1143000" indent="-228600" eaLnBrk="0" hangingPunct="0">
              <a:spcBef>
                <a:spcPct val="20000"/>
              </a:spcBef>
              <a:buChar char="•"/>
              <a:defRPr kumimoji="1" sz="2400">
                <a:solidFill>
                  <a:schemeClr val="tx1"/>
                </a:solidFill>
                <a:latin typeface="Arial" charset="0"/>
                <a:ea typeface="標楷體" pitchFamily="65" charset="-120"/>
                <a:cs typeface="新細明體" pitchFamily="18" charset="-120"/>
              </a:defRPr>
            </a:lvl3pPr>
            <a:lvl4pPr marL="16002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4pPr>
            <a:lvl5pPr marL="20574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9pPr>
          </a:lstStyle>
          <a:p>
            <a:pPr eaLnBrk="1" hangingPunct="1">
              <a:spcBef>
                <a:spcPct val="50000"/>
              </a:spcBef>
              <a:buClrTx/>
              <a:buFontTx/>
              <a:buNone/>
            </a:pPr>
            <a:r>
              <a:rPr lang="en-US" altLang="zh-TW" sz="1800" i="1">
                <a:solidFill>
                  <a:srgbClr val="990099"/>
                </a:solidFill>
                <a:latin typeface="Times New Roman" pitchFamily="18" charset="0"/>
                <a:ea typeface="新細明體" pitchFamily="18" charset="-120"/>
              </a:rPr>
              <a:t>Jørgen G. Bramness, et. al., Addiction, 107, 967–972, 2012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fade">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fade">
                                      <p:cBhvr>
                                        <p:cTn id="17"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1168665" y="332656"/>
            <a:ext cx="6806672" cy="63363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Methadone &amp; Benzodiazepines</a:t>
            </a:r>
          </a:p>
        </p:txBody>
      </p:sp>
      <p:sp>
        <p:nvSpPr>
          <p:cNvPr id="93187" name="Rectangle 3"/>
          <p:cNvSpPr>
            <a:spLocks noGrp="1" noChangeArrowheads="1"/>
          </p:cNvSpPr>
          <p:nvPr>
            <p:ph type="body" idx="4294967295"/>
          </p:nvPr>
        </p:nvSpPr>
        <p:spPr>
          <a:xfrm>
            <a:off x="323850" y="1447800"/>
            <a:ext cx="8424863" cy="45735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許多鴉片類成癮者合併處方</a:t>
            </a:r>
            <a:r>
              <a:rPr lang="en-US" altLang="zh-TW" sz="2400" b="1" dirty="0">
                <a:solidFill>
                  <a:srgbClr val="0070C0"/>
                </a:solidFill>
                <a:latin typeface="微軟正黑體" panose="020B0604030504040204" pitchFamily="34" charset="-120"/>
                <a:ea typeface="微軟正黑體" panose="020B0604030504040204" pitchFamily="34" charset="-120"/>
              </a:rPr>
              <a:t>Benzodiazepines</a:t>
            </a:r>
            <a:r>
              <a:rPr lang="zh-TW" altLang="en-US" sz="2400" b="1" dirty="0">
                <a:solidFill>
                  <a:srgbClr val="0070C0"/>
                </a:solidFill>
                <a:latin typeface="微軟正黑體" panose="020B0604030504040204" pitchFamily="34" charset="-120"/>
                <a:ea typeface="微軟正黑體" panose="020B0604030504040204" pitchFamily="34" charset="-120"/>
              </a:rPr>
              <a:t>類藥物，也時常被成癮者濫用或形成依賴。</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這可能只是與鴉片類藥物在代謝脢的層面產生影響，但也可能在非代謝性藥物動力學上有加乘作用</a:t>
            </a:r>
            <a:r>
              <a:rPr lang="en-US" altLang="zh-TW" sz="2400" b="1" dirty="0">
                <a:solidFill>
                  <a:srgbClr val="0070C0"/>
                </a:solidFill>
                <a:latin typeface="微軟正黑體" panose="020B0604030504040204" pitchFamily="34" charset="-120"/>
                <a:ea typeface="微軟正黑體" panose="020B0604030504040204" pitchFamily="34" charset="-120"/>
              </a:rPr>
              <a:t>(synergic </a:t>
            </a:r>
            <a:r>
              <a:rPr lang="en-US" altLang="zh-TW" sz="2400" b="1" dirty="0" err="1">
                <a:solidFill>
                  <a:srgbClr val="0070C0"/>
                </a:solidFill>
                <a:latin typeface="微軟正黑體" panose="020B0604030504040204" pitchFamily="34" charset="-120"/>
                <a:ea typeface="微軟正黑體" panose="020B0604030504040204" pitchFamily="34" charset="-120"/>
              </a:rPr>
              <a:t>pharmaco</a:t>
            </a:r>
            <a:r>
              <a:rPr lang="en-US" altLang="zh-TW" sz="2400" b="1" dirty="0">
                <a:solidFill>
                  <a:srgbClr val="0070C0"/>
                </a:solidFill>
                <a:latin typeface="微軟正黑體" panose="020B0604030504040204" pitchFamily="34" charset="-120"/>
                <a:ea typeface="微軟正黑體" panose="020B0604030504040204" pitchFamily="34" charset="-120"/>
              </a:rPr>
              <a:t>-dynamic effects)</a:t>
            </a:r>
            <a:r>
              <a:rPr lang="zh-TW" altLang="en-US" sz="2400" b="1" dirty="0">
                <a:solidFill>
                  <a:srgbClr val="0070C0"/>
                </a:solidFill>
                <a:latin typeface="微軟正黑體" panose="020B0604030504040204" pitchFamily="34" charset="-120"/>
                <a:ea typeface="微軟正黑體" panose="020B0604030504040204" pitchFamily="34" charset="-120"/>
              </a:rPr>
              <a:t>。</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併用鴉片類藥物與</a:t>
            </a:r>
            <a:r>
              <a:rPr lang="en-US" altLang="zh-TW" sz="2400" b="1" dirty="0">
                <a:solidFill>
                  <a:srgbClr val="0070C0"/>
                </a:solidFill>
                <a:latin typeface="微軟正黑體" panose="020B0604030504040204" pitchFamily="34" charset="-120"/>
                <a:ea typeface="微軟正黑體" panose="020B0604030504040204" pitchFamily="34" charset="-120"/>
              </a:rPr>
              <a:t>Benzodiazepines</a:t>
            </a:r>
            <a:r>
              <a:rPr lang="zh-TW" altLang="en-US" sz="2400" b="1" dirty="0">
                <a:solidFill>
                  <a:srgbClr val="0070C0"/>
                </a:solidFill>
                <a:latin typeface="微軟正黑體" panose="020B0604030504040204" pitchFamily="34" charset="-120"/>
                <a:ea typeface="微軟正黑體" panose="020B0604030504040204" pitchFamily="34" charset="-120"/>
              </a:rPr>
              <a:t>類藥物會增強鴉片類藥物之作用，進而增加過量致死的危險！</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fade">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fade">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222639" y="314799"/>
            <a:ext cx="4698722"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美沙冬的使用與特殊族群</a:t>
            </a:r>
            <a:endParaRPr lang="en-US" altLang="zh-TW"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94211" name="Rectangle 3"/>
          <p:cNvSpPr>
            <a:spLocks noGrp="1" noChangeArrowheads="1"/>
          </p:cNvSpPr>
          <p:nvPr>
            <p:ph type="body" idx="4294967295"/>
          </p:nvPr>
        </p:nvSpPr>
        <p:spPr>
          <a:xfrm>
            <a:off x="468313" y="1341438"/>
            <a:ext cx="8207375" cy="48958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懷孕與哺乳期的女性</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有肝腎疾病之患者</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老年人</a:t>
            </a:r>
            <a:endParaRPr lang="en-US" altLang="en-US" sz="2400" b="1" dirty="0">
              <a:solidFill>
                <a:srgbClr val="0070C0"/>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fade">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fade">
                                      <p:cBhvr>
                                        <p:cTn id="17" dur="5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683851" y="332656"/>
            <a:ext cx="3704860"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a:t>
            </a:r>
            <a:r>
              <a:rPr lang="en-US" altLang="zh-TW"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lang="zh-TW" altLang="en-US"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孕婦與嬰兒</a:t>
            </a:r>
          </a:p>
        </p:txBody>
      </p:sp>
      <p:sp>
        <p:nvSpPr>
          <p:cNvPr id="95235" name="Rectangle 3"/>
          <p:cNvSpPr>
            <a:spLocks noGrp="1" noChangeArrowheads="1"/>
          </p:cNvSpPr>
          <p:nvPr>
            <p:ph type="body" idx="1"/>
          </p:nvPr>
        </p:nvSpPr>
        <p:spPr>
          <a:xfrm>
            <a:off x="457200" y="1341438"/>
            <a:ext cx="8229600" cy="50403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孕婦：分娩前後仍持續美沙冬治療。</a:t>
            </a:r>
          </a:p>
          <a:p>
            <a:pPr lvl="1"/>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懷孕末期美沙冬劑量之調整</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與婦產科及兒科醫師合作</a:t>
            </a:r>
          </a:p>
          <a:p>
            <a:pPr lvl="1"/>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儘早告知</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產後鼓勵哺乳：乳汁會分泌少量之美沙冬，</a:t>
            </a:r>
            <a:r>
              <a:rPr lang="zh-TW" altLang="en-US" sz="2400" b="1" dirty="0" smtClean="0">
                <a:solidFill>
                  <a:srgbClr val="0070C0"/>
                </a:solidFill>
                <a:latin typeface="微軟正黑體" panose="020B0604030504040204" pitchFamily="34" charset="-120"/>
                <a:ea typeface="微軟正黑體" panose="020B0604030504040204" pitchFamily="34" charset="-120"/>
              </a:rPr>
              <a:t>可幫</a:t>
            </a:r>
            <a:r>
              <a:rPr lang="zh-TW" altLang="en-US" sz="2400" b="1" dirty="0">
                <a:solidFill>
                  <a:srgbClr val="0070C0"/>
                </a:solidFill>
                <a:latin typeface="微軟正黑體" panose="020B0604030504040204" pitchFamily="34" charset="-120"/>
                <a:ea typeface="微軟正黑體" panose="020B0604030504040204" pitchFamily="34" charset="-120"/>
              </a:rPr>
              <a:t>助嬰兒度過戒斷症狀。乳汁中美沙冬的最高濃度約於口服藥物後</a:t>
            </a:r>
            <a:r>
              <a:rPr lang="en-US" altLang="zh-TW" sz="2400" b="1" dirty="0">
                <a:solidFill>
                  <a:srgbClr val="0070C0"/>
                </a:solidFill>
                <a:latin typeface="微軟正黑體" panose="020B0604030504040204" pitchFamily="34" charset="-120"/>
                <a:ea typeface="微軟正黑體" panose="020B0604030504040204" pitchFamily="34" charset="-120"/>
              </a:rPr>
              <a:t>2—4</a:t>
            </a:r>
            <a:r>
              <a:rPr lang="zh-TW" altLang="en-US" sz="2400" b="1" dirty="0">
                <a:solidFill>
                  <a:srgbClr val="0070C0"/>
                </a:solidFill>
                <a:latin typeface="微軟正黑體" panose="020B0604030504040204" pitchFamily="34" charset="-120"/>
                <a:ea typeface="微軟正黑體" panose="020B0604030504040204" pitchFamily="34" charset="-120"/>
              </a:rPr>
              <a:t>小時：哺乳應在服藥前，或服藥後但</a:t>
            </a:r>
            <a:r>
              <a:rPr lang="en-US" altLang="zh-TW" sz="2400" b="1" dirty="0">
                <a:solidFill>
                  <a:srgbClr val="0070C0"/>
                </a:solidFill>
                <a:latin typeface="微軟正黑體" panose="020B0604030504040204" pitchFamily="34" charset="-120"/>
                <a:ea typeface="微軟正黑體" panose="020B0604030504040204" pitchFamily="34" charset="-120"/>
              </a:rPr>
              <a:t>baby</a:t>
            </a:r>
            <a:r>
              <a:rPr lang="zh-TW" altLang="en-US" sz="2400" b="1" dirty="0">
                <a:solidFill>
                  <a:srgbClr val="0070C0"/>
                </a:solidFill>
                <a:latin typeface="微軟正黑體" panose="020B0604030504040204" pitchFamily="34" charset="-120"/>
                <a:ea typeface="微軟正黑體" panose="020B0604030504040204" pitchFamily="34" charset="-120"/>
              </a:rPr>
              <a:t>已長睡一段時間</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已有戒斷不適</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美沙冬寶寶的追蹤</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235">
                                            <p:txEl>
                                              <p:pRg st="1" end="1"/>
                                            </p:txEl>
                                          </p:spTgt>
                                        </p:tgtEl>
                                        <p:attrNameLst>
                                          <p:attrName>style.visibility</p:attrName>
                                        </p:attrNameLst>
                                      </p:cBhvr>
                                      <p:to>
                                        <p:strVal val="visible"/>
                                      </p:to>
                                    </p:set>
                                    <p:animEffect transition="in" filter="fade">
                                      <p:cBhvr>
                                        <p:cTn id="10" dur="500"/>
                                        <p:tgtEl>
                                          <p:spTgt spid="952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animEffect transition="in" filter="fade">
                                      <p:cBhvr>
                                        <p:cTn id="15" dur="500"/>
                                        <p:tgtEl>
                                          <p:spTgt spid="95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5235">
                                            <p:txEl>
                                              <p:pRg st="3" end="3"/>
                                            </p:txEl>
                                          </p:spTgt>
                                        </p:tgtEl>
                                        <p:attrNameLst>
                                          <p:attrName>style.visibility</p:attrName>
                                        </p:attrNameLst>
                                      </p:cBhvr>
                                      <p:to>
                                        <p:strVal val="visible"/>
                                      </p:to>
                                    </p:set>
                                    <p:animEffect transition="in" filter="fade">
                                      <p:cBhvr>
                                        <p:cTn id="18" dur="500"/>
                                        <p:tgtEl>
                                          <p:spTgt spid="9523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animEffect transition="in" filter="fade">
                                      <p:cBhvr>
                                        <p:cTn id="23" dur="500"/>
                                        <p:tgtEl>
                                          <p:spTgt spid="9523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5235">
                                            <p:txEl>
                                              <p:pRg st="5" end="5"/>
                                            </p:txEl>
                                          </p:spTgt>
                                        </p:tgtEl>
                                        <p:attrNameLst>
                                          <p:attrName>style.visibility</p:attrName>
                                        </p:attrNameLst>
                                      </p:cBhvr>
                                      <p:to>
                                        <p:strVal val="visible"/>
                                      </p:to>
                                    </p:set>
                                    <p:animEffect transition="in" filter="fade">
                                      <p:cBhvr>
                                        <p:cTn id="28"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79512" y="260648"/>
            <a:ext cx="8759129"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Buprenorphine/Naloxone</a:t>
            </a:r>
            <a:r>
              <a:rPr lang="zh-TW" altLang="en-US"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的使用與特殊族群</a:t>
            </a:r>
            <a:endPar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96259" name="Rectangle 3"/>
          <p:cNvSpPr>
            <a:spLocks noGrp="1" noChangeArrowheads="1"/>
          </p:cNvSpPr>
          <p:nvPr>
            <p:ph type="body" idx="4294967295"/>
          </p:nvPr>
        </p:nvSpPr>
        <p:spPr>
          <a:xfrm>
            <a:off x="468313" y="1628775"/>
            <a:ext cx="8207375" cy="46085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懷孕與哺乳期的女性</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有肝腎疾病之患者</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老年人</a:t>
            </a:r>
            <a:endParaRPr lang="en-US" altLang="en-US" sz="2400" b="1" dirty="0">
              <a:solidFill>
                <a:srgbClr val="0070C0"/>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fade">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fade">
                                      <p:cBhvr>
                                        <p:cTn id="17" dur="500"/>
                                        <p:tgtEl>
                                          <p:spTgt spid="96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286485" y="44624"/>
            <a:ext cx="6571030" cy="127419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 IN </a:t>
            </a:r>
            <a:r>
              <a:rPr lang="en-US" altLang="zh-TW" sz="32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SPECIAL</a:t>
            </a:r>
            <a:r>
              <a:rPr lang="en-US" altLang="zh-TW" sz="32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32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32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t>
            </a:r>
            <a:r>
              <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POPULATIONS</a:t>
            </a:r>
            <a:endParaRPr lang="zh-TW" altLang="en-US"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97283" name="Rectangle 3"/>
          <p:cNvSpPr>
            <a:spLocks noGrp="1" noChangeArrowheads="1"/>
          </p:cNvSpPr>
          <p:nvPr>
            <p:ph type="body" idx="1"/>
          </p:nvPr>
        </p:nvSpPr>
        <p:spPr>
          <a:xfrm>
            <a:off x="250825" y="1341438"/>
            <a:ext cx="8713788" cy="50403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en-US" altLang="zh-TW" sz="2300" b="1" dirty="0">
                <a:solidFill>
                  <a:srgbClr val="0070C0"/>
                </a:solidFill>
                <a:latin typeface="微軟正黑體" panose="020B0604030504040204" pitchFamily="34" charset="-120"/>
                <a:ea typeface="微軟正黑體" panose="020B0604030504040204" pitchFamily="34" charset="-120"/>
              </a:rPr>
              <a:t>Pregnancy</a:t>
            </a:r>
            <a:r>
              <a:rPr lang="zh-TW" altLang="en-US" sz="2300" b="1" dirty="0">
                <a:solidFill>
                  <a:srgbClr val="0070C0"/>
                </a:solidFill>
                <a:latin typeface="微軟正黑體" panose="020B0604030504040204" pitchFamily="34" charset="-120"/>
                <a:ea typeface="微軟正黑體" panose="020B0604030504040204" pitchFamily="34" charset="-120"/>
              </a:rPr>
              <a:t>：</a:t>
            </a:r>
            <a:r>
              <a:rPr lang="en-US" altLang="zh-TW" sz="2300" b="1" dirty="0">
                <a:solidFill>
                  <a:srgbClr val="0070C0"/>
                </a:solidFill>
                <a:latin typeface="微軟正黑體" panose="020B0604030504040204" pitchFamily="34" charset="-120"/>
                <a:ea typeface="微軟正黑體" panose="020B0604030504040204" pitchFamily="34" charset="-120"/>
              </a:rPr>
              <a:t>Limited data; case reports and small clinical series indicate</a:t>
            </a:r>
            <a:r>
              <a:rPr lang="zh-TW" altLang="en-US" sz="2300" b="1" dirty="0">
                <a:solidFill>
                  <a:srgbClr val="0070C0"/>
                </a:solidFill>
                <a:latin typeface="微軟正黑體" panose="020B0604030504040204" pitchFamily="34" charset="-120"/>
                <a:ea typeface="微軟正黑體" panose="020B0604030504040204" pitchFamily="34" charset="-120"/>
              </a:rPr>
              <a:t> </a:t>
            </a:r>
            <a:r>
              <a:rPr lang="en-US" altLang="zh-TW" sz="2300" b="1" dirty="0">
                <a:solidFill>
                  <a:srgbClr val="0070C0"/>
                </a:solidFill>
                <a:latin typeface="微軟正黑體" panose="020B0604030504040204" pitchFamily="34" charset="-120"/>
                <a:ea typeface="微軟正黑體" panose="020B0604030504040204" pitchFamily="34" charset="-120"/>
              </a:rPr>
              <a:t>safe and effective use, but manufacturer advises against</a:t>
            </a:r>
            <a:r>
              <a:rPr lang="zh-TW" altLang="en-US" sz="2300" b="1" dirty="0">
                <a:solidFill>
                  <a:srgbClr val="0070C0"/>
                </a:solidFill>
                <a:latin typeface="微軟正黑體" panose="020B0604030504040204" pitchFamily="34" charset="-120"/>
                <a:ea typeface="微軟正黑體" panose="020B0604030504040204" pitchFamily="34" charset="-120"/>
              </a:rPr>
              <a:t> </a:t>
            </a:r>
            <a:r>
              <a:rPr lang="en-US" altLang="zh-TW" sz="2300" b="1" dirty="0">
                <a:solidFill>
                  <a:srgbClr val="0070C0"/>
                </a:solidFill>
                <a:latin typeface="微軟正黑體" panose="020B0604030504040204" pitchFamily="34" charset="-120"/>
                <a:ea typeface="微軟正黑體" panose="020B0604030504040204" pitchFamily="34" charset="-120"/>
              </a:rPr>
              <a:t>use of buprenorphine (Class C: Risk cannot be ruled out)</a:t>
            </a:r>
            <a:r>
              <a:rPr lang="zh-TW" altLang="en-US" sz="2300" b="1" dirty="0">
                <a:solidFill>
                  <a:srgbClr val="0070C0"/>
                </a:solidFill>
                <a:latin typeface="微軟正黑體" panose="020B0604030504040204" pitchFamily="34" charset="-120"/>
                <a:ea typeface="微軟正黑體" panose="020B0604030504040204" pitchFamily="34" charset="-120"/>
              </a:rPr>
              <a:t> </a:t>
            </a:r>
            <a:r>
              <a:rPr lang="en-US" altLang="zh-TW" sz="2300" b="1" dirty="0">
                <a:solidFill>
                  <a:srgbClr val="0070C0"/>
                </a:solidFill>
                <a:latin typeface="微軟正黑體" panose="020B0604030504040204" pitchFamily="34" charset="-120"/>
                <a:ea typeface="微軟正黑體" panose="020B0604030504040204" pitchFamily="34" charset="-120"/>
              </a:rPr>
              <a:t>or naloxone (Class B: No evidence of risk in humans) in</a:t>
            </a:r>
            <a:r>
              <a:rPr lang="zh-TW" altLang="en-US" sz="2300" b="1" dirty="0">
                <a:solidFill>
                  <a:srgbClr val="0070C0"/>
                </a:solidFill>
                <a:latin typeface="微軟正黑體" panose="020B0604030504040204" pitchFamily="34" charset="-120"/>
                <a:ea typeface="微軟正黑體" panose="020B0604030504040204" pitchFamily="34" charset="-120"/>
              </a:rPr>
              <a:t> </a:t>
            </a:r>
            <a:r>
              <a:rPr lang="en-US" altLang="zh-TW" sz="2300" b="1" dirty="0">
                <a:solidFill>
                  <a:srgbClr val="0070C0"/>
                </a:solidFill>
                <a:latin typeface="微軟正黑體" panose="020B0604030504040204" pitchFamily="34" charset="-120"/>
                <a:ea typeface="微軟正黑體" panose="020B0604030504040204" pitchFamily="34" charset="-120"/>
              </a:rPr>
              <a:t>pregnancy.</a:t>
            </a:r>
          </a:p>
          <a:p>
            <a:pPr lvl="1"/>
            <a:r>
              <a:rPr lang="en-US" altLang="zh-TW" sz="2300" dirty="0"/>
              <a:t>At this time, methadone remains the standard of care.</a:t>
            </a:r>
          </a:p>
          <a:p>
            <a:pPr>
              <a:lnSpc>
                <a:spcPct val="120000"/>
              </a:lnSpc>
              <a:spcBef>
                <a:spcPct val="0"/>
              </a:spcBef>
              <a:buClr>
                <a:srgbClr val="CC3399"/>
              </a:buClr>
              <a:buChar char="l"/>
            </a:pPr>
            <a:r>
              <a:rPr lang="en-US" altLang="zh-TW" sz="2300" b="1" dirty="0">
                <a:solidFill>
                  <a:srgbClr val="0070C0"/>
                </a:solidFill>
                <a:latin typeface="微軟正黑體" panose="020B0604030504040204" pitchFamily="34" charset="-120"/>
                <a:ea typeface="微軟正黑體" panose="020B0604030504040204" pitchFamily="34" charset="-120"/>
              </a:rPr>
              <a:t>Lactation</a:t>
            </a:r>
            <a:r>
              <a:rPr lang="zh-TW" altLang="en-US" sz="2300" b="1" dirty="0">
                <a:solidFill>
                  <a:srgbClr val="0070C0"/>
                </a:solidFill>
                <a:latin typeface="微軟正黑體" panose="020B0604030504040204" pitchFamily="34" charset="-120"/>
                <a:ea typeface="微軟正黑體" panose="020B0604030504040204" pitchFamily="34" charset="-120"/>
              </a:rPr>
              <a:t>：</a:t>
            </a:r>
            <a:r>
              <a:rPr lang="en-US" altLang="zh-TW" sz="2300" b="1" dirty="0">
                <a:solidFill>
                  <a:srgbClr val="0070C0"/>
                </a:solidFill>
                <a:latin typeface="微軟正黑體" panose="020B0604030504040204" pitchFamily="34" charset="-120"/>
                <a:ea typeface="微軟正黑體" panose="020B0604030504040204" pitchFamily="34" charset="-120"/>
              </a:rPr>
              <a:t>Limited literature; poor oral bioavailability of buprenorphine</a:t>
            </a:r>
            <a:r>
              <a:rPr lang="zh-TW" altLang="en-US" sz="2300" b="1" dirty="0">
                <a:solidFill>
                  <a:srgbClr val="0070C0"/>
                </a:solidFill>
                <a:latin typeface="微軟正黑體" panose="020B0604030504040204" pitchFamily="34" charset="-120"/>
                <a:ea typeface="微軟正黑體" panose="020B0604030504040204" pitchFamily="34" charset="-120"/>
              </a:rPr>
              <a:t> </a:t>
            </a:r>
            <a:r>
              <a:rPr lang="en-US" altLang="zh-TW" sz="2300" b="1" dirty="0">
                <a:solidFill>
                  <a:srgbClr val="0070C0"/>
                </a:solidFill>
                <a:latin typeface="微軟正黑體" panose="020B0604030504040204" pitchFamily="34" charset="-120"/>
                <a:ea typeface="微軟正黑體" panose="020B0604030504040204" pitchFamily="34" charset="-120"/>
              </a:rPr>
              <a:t>suggests that use by lactating women may be safe.</a:t>
            </a:r>
          </a:p>
          <a:p>
            <a:pPr>
              <a:lnSpc>
                <a:spcPct val="120000"/>
              </a:lnSpc>
              <a:spcBef>
                <a:spcPct val="0"/>
              </a:spcBef>
              <a:buClr>
                <a:srgbClr val="CC3399"/>
              </a:buClr>
              <a:buChar char="l"/>
            </a:pPr>
            <a:r>
              <a:rPr lang="en-US" altLang="zh-TW" sz="2300" b="1" dirty="0">
                <a:solidFill>
                  <a:srgbClr val="0070C0"/>
                </a:solidFill>
                <a:latin typeface="微軟正黑體" panose="020B0604030504040204" pitchFamily="34" charset="-120"/>
                <a:ea typeface="微軟正黑體" panose="020B0604030504040204" pitchFamily="34" charset="-120"/>
              </a:rPr>
              <a:t>However, the safety of naloxone in lactating women is</a:t>
            </a:r>
            <a:r>
              <a:rPr lang="zh-TW" altLang="en-US" sz="2300" b="1" dirty="0">
                <a:solidFill>
                  <a:srgbClr val="0070C0"/>
                </a:solidFill>
                <a:latin typeface="微軟正黑體" panose="020B0604030504040204" pitchFamily="34" charset="-120"/>
                <a:ea typeface="微軟正黑體" panose="020B0604030504040204" pitchFamily="34" charset="-120"/>
              </a:rPr>
              <a:t> </a:t>
            </a:r>
            <a:r>
              <a:rPr lang="en-US" altLang="zh-TW" sz="2300" b="1" dirty="0">
                <a:solidFill>
                  <a:srgbClr val="0070C0"/>
                </a:solidFill>
                <a:latin typeface="微軟正黑體" panose="020B0604030504040204" pitchFamily="34" charset="-120"/>
                <a:ea typeface="微軟正黑體" panose="020B0604030504040204" pitchFamily="34" charset="-120"/>
              </a:rPr>
              <a:t>not known.</a:t>
            </a:r>
            <a:endParaRPr lang="zh-TW" altLang="en-US" sz="2300" b="1" dirty="0">
              <a:solidFill>
                <a:srgbClr val="0070C0"/>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283">
                                            <p:txEl>
                                              <p:pRg st="1" end="1"/>
                                            </p:txEl>
                                          </p:spTgt>
                                        </p:tgtEl>
                                        <p:attrNameLst>
                                          <p:attrName>style.visibility</p:attrName>
                                        </p:attrNameLst>
                                      </p:cBhvr>
                                      <p:to>
                                        <p:strVal val="visible"/>
                                      </p:to>
                                    </p:set>
                                    <p:animEffect transition="in" filter="fade">
                                      <p:cBhvr>
                                        <p:cTn id="10" dur="500"/>
                                        <p:tgtEl>
                                          <p:spTgt spid="972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animEffect transition="in" filter="fade">
                                      <p:cBhvr>
                                        <p:cTn id="15" dur="500"/>
                                        <p:tgtEl>
                                          <p:spTgt spid="972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7283">
                                            <p:txEl>
                                              <p:pRg st="3" end="3"/>
                                            </p:txEl>
                                          </p:spTgt>
                                        </p:tgtEl>
                                        <p:attrNameLst>
                                          <p:attrName>style.visibility</p:attrName>
                                        </p:attrNameLst>
                                      </p:cBhvr>
                                      <p:to>
                                        <p:strVal val="visible"/>
                                      </p:to>
                                    </p:set>
                                    <p:animEffect transition="in" filter="fade">
                                      <p:cBhvr>
                                        <p:cTn id="20"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868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2405063"/>
            <a:ext cx="90963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218358" y="19810"/>
            <a:ext cx="6707285" cy="1274195"/>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en-US" altLang="zh-TW"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BUPRENORPHINE IN SPECIAL </a:t>
            </a:r>
            <a:r>
              <a:rPr lang="en-US" altLang="zh-TW" sz="32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lang="en-US" altLang="zh-TW" sz="3200" kern="1200" dirty="0" smtClean="0">
                <a:ln w="900" cmpd="sng">
                  <a:noFill/>
                  <a:prstDash val="solid"/>
                </a:ln>
                <a:gradFill flip="none" rotWithShape="1">
                  <a:gsLst>
                    <a:gs pos="0">
                      <a:srgbClr val="FF00FF"/>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lang="en-US" altLang="zh-TW" sz="3200" kern="1200" dirty="0" smtClean="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POPULATIONS</a:t>
            </a:r>
            <a:endParaRPr lang="zh-TW" altLang="en-US"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99331" name="Rectangle 3"/>
          <p:cNvSpPr>
            <a:spLocks noGrp="1" noChangeArrowheads="1"/>
          </p:cNvSpPr>
          <p:nvPr>
            <p:ph type="body" idx="1"/>
          </p:nvPr>
        </p:nvSpPr>
        <p:spPr>
          <a:xfrm>
            <a:off x="323850" y="1341438"/>
            <a:ext cx="8569325" cy="50403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en-US" altLang="zh-TW" sz="2400" b="1" dirty="0">
                <a:solidFill>
                  <a:srgbClr val="0070C0"/>
                </a:solidFill>
                <a:latin typeface="微軟正黑體" panose="020B0604030504040204" pitchFamily="34" charset="-120"/>
                <a:ea typeface="微軟正黑體" panose="020B0604030504040204" pitchFamily="34" charset="-120"/>
              </a:rPr>
              <a:t>Hepatic Impairment</a:t>
            </a:r>
            <a:r>
              <a:rPr lang="zh-TW" altLang="en-US"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Use with caution in patients with hepatic impairment, as</a:t>
            </a:r>
            <a:r>
              <a:rPr lang="zh-TW" altLang="en-US" sz="2400" b="1" dirty="0">
                <a:solidFill>
                  <a:srgbClr val="0070C0"/>
                </a:solidFill>
                <a:latin typeface="微軟正黑體" panose="020B0604030504040204" pitchFamily="34" charset="-120"/>
                <a:ea typeface="微軟正黑體" panose="020B0604030504040204" pitchFamily="34" charset="-120"/>
              </a:rPr>
              <a:t> </a:t>
            </a:r>
            <a:r>
              <a:rPr lang="en-US" altLang="zh-TW" sz="2400" b="1" dirty="0">
                <a:solidFill>
                  <a:srgbClr val="0070C0"/>
                </a:solidFill>
                <a:latin typeface="微軟正黑體" panose="020B0604030504040204" pitchFamily="34" charset="-120"/>
                <a:ea typeface="微軟正黑體" panose="020B0604030504040204" pitchFamily="34" charset="-120"/>
              </a:rPr>
              <a:t>buprenorphine is primarily metabolized in the liver.</a:t>
            </a:r>
          </a:p>
          <a:p>
            <a:pPr>
              <a:lnSpc>
                <a:spcPct val="120000"/>
              </a:lnSpc>
              <a:spcBef>
                <a:spcPct val="0"/>
              </a:spcBef>
              <a:buClr>
                <a:srgbClr val="CC3399"/>
              </a:buClr>
              <a:buChar char="l"/>
            </a:pPr>
            <a:r>
              <a:rPr lang="en-US" altLang="zh-TW" sz="2400" b="1" dirty="0">
                <a:solidFill>
                  <a:srgbClr val="0070C0"/>
                </a:solidFill>
                <a:latin typeface="微軟正黑體" panose="020B0604030504040204" pitchFamily="34" charset="-120"/>
                <a:ea typeface="微軟正黑體" panose="020B0604030504040204" pitchFamily="34" charset="-120"/>
              </a:rPr>
              <a:t>Renal Impairment</a:t>
            </a:r>
            <a:r>
              <a:rPr lang="zh-TW" altLang="en-US"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Available data do not indicate adverse effects in this</a:t>
            </a:r>
            <a:r>
              <a:rPr lang="zh-TW" altLang="en-US" sz="2400" b="1" dirty="0">
                <a:solidFill>
                  <a:srgbClr val="0070C0"/>
                </a:solidFill>
                <a:latin typeface="微軟正黑體" panose="020B0604030504040204" pitchFamily="34" charset="-120"/>
                <a:ea typeface="微軟正黑體" panose="020B0604030504040204" pitchFamily="34" charset="-120"/>
              </a:rPr>
              <a:t> </a:t>
            </a:r>
            <a:r>
              <a:rPr lang="en-US" altLang="zh-TW" sz="2400" b="1" dirty="0">
                <a:solidFill>
                  <a:srgbClr val="0070C0"/>
                </a:solidFill>
                <a:latin typeface="微軟正黑體" panose="020B0604030504040204" pitchFamily="34" charset="-120"/>
                <a:ea typeface="微軟正黑體" panose="020B0604030504040204" pitchFamily="34" charset="-120"/>
              </a:rPr>
              <a:t>population.</a:t>
            </a:r>
          </a:p>
          <a:p>
            <a:pPr>
              <a:lnSpc>
                <a:spcPct val="120000"/>
              </a:lnSpc>
              <a:spcBef>
                <a:spcPct val="0"/>
              </a:spcBef>
              <a:buClr>
                <a:srgbClr val="CC3399"/>
              </a:buClr>
              <a:buChar char="l"/>
            </a:pPr>
            <a:r>
              <a:rPr lang="en-US" altLang="zh-TW" sz="2400" b="1" dirty="0">
                <a:solidFill>
                  <a:srgbClr val="0070C0"/>
                </a:solidFill>
                <a:latin typeface="微軟正黑體" panose="020B0604030504040204" pitchFamily="34" charset="-120"/>
                <a:ea typeface="微軟正黑體" panose="020B0604030504040204" pitchFamily="34" charset="-120"/>
              </a:rPr>
              <a:t>Geriatric Patients</a:t>
            </a:r>
            <a:r>
              <a:rPr lang="zh-TW" altLang="en-US" sz="2400" b="1" dirty="0">
                <a:solidFill>
                  <a:srgbClr val="0070C0"/>
                </a:solidFill>
                <a:latin typeface="微軟正黑體" panose="020B0604030504040204" pitchFamily="34" charset="-120"/>
                <a:ea typeface="微軟正黑體" panose="020B0604030504040204" pitchFamily="34" charset="-120"/>
              </a:rPr>
              <a:t>：</a:t>
            </a:r>
            <a:r>
              <a:rPr lang="en-US" altLang="zh-TW" sz="2400" b="1" dirty="0">
                <a:solidFill>
                  <a:srgbClr val="0070C0"/>
                </a:solidFill>
                <a:latin typeface="微軟正黑體" panose="020B0604030504040204" pitchFamily="34" charset="-120"/>
                <a:ea typeface="微軟正黑體" panose="020B0604030504040204" pitchFamily="34" charset="-120"/>
              </a:rPr>
              <a:t>Lower doses may be indicated in elderly patients; however,</a:t>
            </a:r>
            <a:r>
              <a:rPr lang="zh-TW" altLang="en-US" sz="2400" b="1" dirty="0">
                <a:solidFill>
                  <a:srgbClr val="0070C0"/>
                </a:solidFill>
                <a:latin typeface="微軟正黑體" panose="020B0604030504040204" pitchFamily="34" charset="-120"/>
                <a:ea typeface="微軟正黑體" panose="020B0604030504040204" pitchFamily="34" charset="-120"/>
              </a:rPr>
              <a:t> </a:t>
            </a:r>
            <a:r>
              <a:rPr lang="en-US" altLang="zh-TW" sz="2400" b="1" dirty="0">
                <a:solidFill>
                  <a:srgbClr val="0070C0"/>
                </a:solidFill>
                <a:latin typeface="微軟正黑體" panose="020B0604030504040204" pitchFamily="34" charset="-120"/>
                <a:ea typeface="微軟正黑體" panose="020B0604030504040204" pitchFamily="34" charset="-120"/>
              </a:rPr>
              <a:t>experience in this population is very limited.</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5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2680236" y="260648"/>
            <a:ext cx="4288353"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替代性維持治療的階段</a:t>
            </a:r>
          </a:p>
        </p:txBody>
      </p:sp>
      <p:graphicFrame>
        <p:nvGraphicFramePr>
          <p:cNvPr id="156675" name="Group 3"/>
          <p:cNvGraphicFramePr>
            <a:graphicFrameLocks noGrp="1"/>
          </p:cNvGraphicFramePr>
          <p:nvPr>
            <p:ph idx="4294967295"/>
            <p:extLst>
              <p:ext uri="{D42A27DB-BD31-4B8C-83A1-F6EECF244321}">
                <p14:modId xmlns:p14="http://schemas.microsoft.com/office/powerpoint/2010/main" val="4221122356"/>
              </p:ext>
            </p:extLst>
          </p:nvPr>
        </p:nvGraphicFramePr>
        <p:xfrm>
          <a:off x="250825" y="1341438"/>
          <a:ext cx="8642350" cy="5118100"/>
        </p:xfrm>
        <a:graphic>
          <a:graphicData uri="http://schemas.openxmlformats.org/drawingml/2006/table">
            <a:tbl>
              <a:tblPr/>
              <a:tblGrid>
                <a:gridCol w="1016000"/>
                <a:gridCol w="1527175"/>
                <a:gridCol w="1706563"/>
                <a:gridCol w="1849437"/>
                <a:gridCol w="2543175"/>
              </a:tblGrid>
              <a:tr h="701083">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endParaRPr kumimoji="1" lang="zh-TW" altLang="en-US" sz="2000" b="1" i="0" u="none" strike="noStrike" cap="none" normalizeH="0" baseline="0" dirty="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rPr>
                        <a:t>Induction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rPr>
                        <a:t>Stabilization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rPr>
                        <a:t>Maintenance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rPr>
                        <a:t>Medically-Assisted Withdrawal</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02">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rPr>
                        <a:t>目標</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rPr>
                        <a:t>逐步調升劑量以緩解戒斷症狀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Arial" charset="0"/>
                        </a:rPr>
                        <a:t>無戒斷症狀</a:t>
                      </a:r>
                      <a:r>
                        <a:rPr kumimoji="1" lang="en-US" altLang="zh-TW"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Arial" charset="0"/>
                        </a:rPr>
                        <a:t>, </a:t>
                      </a:r>
                      <a:r>
                        <a:rPr kumimoji="1" lang="zh-TW" altLang="en-US"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Arial" charset="0"/>
                        </a:rPr>
                        <a:t>副作用或渴求感</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008000"/>
                          </a:solidFill>
                          <a:effectLst/>
                          <a:latin typeface="微軟正黑體" panose="020B0604030504040204" pitchFamily="34" charset="-120"/>
                          <a:ea typeface="微軟正黑體" panose="020B0604030504040204" pitchFamily="34" charset="-120"/>
                          <a:cs typeface="新細明體" pitchFamily="18" charset="-120"/>
                        </a:rPr>
                        <a:t>停用與遠離非法物質</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借由替代藥物或非替代性藥物以逐步減少維持治療藥物至停藥</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21">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美沙冬</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20-40mg</a:t>
                      </a:r>
                      <a:r>
                        <a:rPr kumimoji="1" lang="zh-TW" altLang="en-US" sz="20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開始，每</a:t>
                      </a:r>
                      <a:r>
                        <a:rPr kumimoji="1" lang="en-US" altLang="zh-TW" sz="20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1-2</a:t>
                      </a:r>
                      <a:r>
                        <a:rPr kumimoji="1" lang="zh-TW" altLang="en-US" sz="20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天增加</a:t>
                      </a:r>
                      <a:r>
                        <a:rPr kumimoji="1" lang="en-US" altLang="zh-TW" sz="20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5-10mg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60-80mg/QD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80-100mg/QD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endParaRPr kumimoji="1"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64">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時間</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2-4</a:t>
                      </a: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1-3</a:t>
                      </a: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月</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6</a:t>
                      </a: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月</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1-2</a:t>
                      </a: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月</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9586">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dirty="0" smtClean="0">
                          <a:ln>
                            <a:noFill/>
                          </a:ln>
                          <a:solidFill>
                            <a:srgbClr val="CC3300"/>
                          </a:solidFill>
                          <a:effectLst/>
                          <a:latin typeface="微軟正黑體" panose="020B0604030504040204" pitchFamily="34" charset="-120"/>
                          <a:ea typeface="微軟正黑體" panose="020B0604030504040204" pitchFamily="34" charset="-120"/>
                          <a:cs typeface="新細明體" pitchFamily="18" charset="-120"/>
                        </a:rPr>
                        <a:t>丁基原啡因</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4mg</a:t>
                      </a:r>
                      <a:r>
                        <a:rPr kumimoji="1"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開始，每天增加</a:t>
                      </a:r>
                      <a:r>
                        <a:rPr kumimoji="1"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2-4mg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8-16mg/QD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rPr>
                        <a:t>12-32mg/QD</a:t>
                      </a:r>
                    </a:p>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endParaRPr kumimoji="1"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endParaRPr kumimoji="1"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新細明體" pitchFamily="18" charset="-12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6444">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時間</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2-4</a:t>
                      </a: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天</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2-4</a:t>
                      </a: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3-6</a:t>
                      </a:r>
                      <a:r>
                        <a:rPr kumimoji="1" lang="zh-TW" altLang="en-US" sz="2000" b="1" i="0" u="none" strike="noStrike" cap="none" normalizeH="0" baseline="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月</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00000"/>
                        </a:buClr>
                        <a:buFont typeface="Wingdings" pitchFamily="2" charset="2"/>
                        <a:defRPr kumimoji="1" sz="2800">
                          <a:solidFill>
                            <a:srgbClr val="008000"/>
                          </a:solidFill>
                          <a:latin typeface="Arial" charset="0"/>
                          <a:ea typeface="標楷體" pitchFamily="65" charset="-120"/>
                          <a:cs typeface="新細明體" pitchFamily="18" charset="-120"/>
                        </a:defRPr>
                      </a:lvl1pPr>
                      <a:lvl2pPr eaLnBrk="0" hangingPunct="0">
                        <a:spcBef>
                          <a:spcPct val="20000"/>
                        </a:spcBef>
                        <a:defRPr kumimoji="1" sz="2400">
                          <a:solidFill>
                            <a:srgbClr val="800000"/>
                          </a:solidFill>
                          <a:latin typeface="Arial" charset="0"/>
                          <a:ea typeface="標楷體" pitchFamily="65" charset="-120"/>
                          <a:cs typeface="新細明體" pitchFamily="18" charset="-120"/>
                        </a:defRPr>
                      </a:lvl2pPr>
                      <a:lvl3pPr eaLnBrk="0" hangingPunct="0">
                        <a:spcBef>
                          <a:spcPct val="20000"/>
                        </a:spcBef>
                        <a:defRPr kumimoji="1" sz="2000">
                          <a:solidFill>
                            <a:schemeClr val="tx1"/>
                          </a:solidFill>
                          <a:latin typeface="Arial" charset="0"/>
                          <a:ea typeface="標楷體" pitchFamily="65" charset="-120"/>
                          <a:cs typeface="新細明體" pitchFamily="18" charset="-120"/>
                        </a:defRPr>
                      </a:lvl3pPr>
                      <a:lvl4pPr eaLnBrk="0" hangingPunct="0">
                        <a:spcBef>
                          <a:spcPct val="20000"/>
                        </a:spcBef>
                        <a:defRPr kumimoji="1">
                          <a:solidFill>
                            <a:schemeClr val="tx1"/>
                          </a:solidFill>
                          <a:latin typeface="Arial" charset="0"/>
                          <a:ea typeface="標楷體" pitchFamily="65" charset="-120"/>
                          <a:cs typeface="新細明體" pitchFamily="18" charset="-120"/>
                        </a:defRPr>
                      </a:lvl4pPr>
                      <a:lvl5pPr eaLnBrk="0" hangingPunct="0">
                        <a:spcBef>
                          <a:spcPct val="20000"/>
                        </a:spcBef>
                        <a:defRPr kumimoji="1">
                          <a:solidFill>
                            <a:schemeClr val="tx1"/>
                          </a:solidFill>
                          <a:latin typeface="Arial" charset="0"/>
                          <a:ea typeface="標楷體" pitchFamily="65" charset="-120"/>
                          <a:cs typeface="新細明體" pitchFamily="18" charset="-120"/>
                        </a:defRPr>
                      </a:lvl5pPr>
                      <a:lvl6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6pPr>
                      <a:lvl7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7pPr>
                      <a:lvl8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8pPr>
                      <a:lvl9pPr eaLnBrk="0" fontAlgn="base" hangingPunct="0">
                        <a:spcBef>
                          <a:spcPct val="20000"/>
                        </a:spcBef>
                        <a:spcAft>
                          <a:spcPct val="0"/>
                        </a:spcAft>
                        <a:defRPr kumimoji="1">
                          <a:solidFill>
                            <a:schemeClr val="tx1"/>
                          </a:solidFill>
                          <a:latin typeface="Arial" charset="0"/>
                          <a:ea typeface="標楷體" pitchFamily="65" charset="-120"/>
                          <a:cs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1" lang="en-US" altLang="zh-TW" sz="2000" b="1" i="0" u="none" strike="noStrike" cap="none" normalizeH="0" baseline="0" dirty="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2-8</a:t>
                      </a:r>
                      <a:r>
                        <a:rPr kumimoji="1" lang="zh-TW" altLang="en-US" sz="2000" b="1" i="0" u="none" strike="noStrike" cap="none" normalizeH="0" baseline="0" dirty="0" smtClean="0">
                          <a:ln>
                            <a:noFill/>
                          </a:ln>
                          <a:solidFill>
                            <a:srgbClr val="990099"/>
                          </a:solidFill>
                          <a:effectLst/>
                          <a:latin typeface="微軟正黑體" panose="020B0604030504040204" pitchFamily="34" charset="-120"/>
                          <a:ea typeface="微軟正黑體" panose="020B0604030504040204" pitchFamily="34" charset="-120"/>
                          <a:cs typeface="新細明體" pitchFamily="18" charset="-120"/>
                        </a:rPr>
                        <a:t>週</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675"/>
                                        </p:tgtEl>
                                        <p:attrNameLst>
                                          <p:attrName>style.visibility</p:attrName>
                                        </p:attrNameLst>
                                      </p:cBhvr>
                                      <p:to>
                                        <p:strVal val="visible"/>
                                      </p:to>
                                    </p:set>
                                    <p:animEffect transition="in" filter="fade">
                                      <p:cBhvr>
                                        <p:cTn id="7" dur="500"/>
                                        <p:tgtEl>
                                          <p:spTgt spid="156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411985" y="332656"/>
            <a:ext cx="4608954"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美沙冬</a:t>
            </a:r>
            <a:r>
              <a:rPr lang="en-US" altLang="zh-TW" sz="3200" kern="1200" spc="3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(Methadone)</a:t>
            </a:r>
          </a:p>
        </p:txBody>
      </p:sp>
      <p:sp>
        <p:nvSpPr>
          <p:cNvPr id="22531" name="Rectangle 3"/>
          <p:cNvSpPr>
            <a:spLocks noGrp="1" noChangeArrowheads="1"/>
          </p:cNvSpPr>
          <p:nvPr>
            <p:ph type="body" idx="4294967295"/>
          </p:nvPr>
        </p:nvSpPr>
        <p:spPr>
          <a:xfrm>
            <a:off x="468313" y="1700213"/>
            <a:ext cx="8229600" cy="4537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本身成癮性較低</a:t>
            </a:r>
          </a:p>
          <a:p>
            <a:pPr lvl="1"/>
            <a:r>
              <a:rPr lang="zh-TW" altLang="en-US" sz="2400" dirty="0">
                <a:latin typeface="微軟正黑體" panose="020B0604030504040204" pitchFamily="34" charset="-120"/>
                <a:ea typeface="微軟正黑體" panose="020B0604030504040204" pitchFamily="34" charset="-120"/>
              </a:rPr>
              <a:t>美沙冬造成的欣快感遠不如海洛因</a:t>
            </a:r>
          </a:p>
          <a:p>
            <a:pPr lvl="1"/>
            <a:r>
              <a:rPr lang="zh-TW" altLang="en-US" sz="2400" dirty="0">
                <a:latin typeface="微軟正黑體" panose="020B0604030504040204" pitchFamily="34" charset="-120"/>
                <a:ea typeface="微軟正黑體" panose="020B0604030504040204" pitchFamily="34" charset="-120"/>
              </a:rPr>
              <a:t>用成癮性低取代成癮性高的藥物為治療原則</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治療鴉片類戒斷症狀效果強</a:t>
            </a:r>
          </a:p>
          <a:p>
            <a:pPr lvl="1"/>
            <a:r>
              <a:rPr lang="zh-TW" altLang="en-US" sz="2400" dirty="0">
                <a:latin typeface="微軟正黑體" panose="020B0604030504040204" pitchFamily="34" charset="-120"/>
                <a:ea typeface="微軟正黑體" panose="020B0604030504040204" pitchFamily="34" charset="-120"/>
              </a:rPr>
              <a:t>相當於</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倍的海洛因</a:t>
            </a:r>
          </a:p>
          <a:p>
            <a:pPr lvl="1"/>
            <a:r>
              <a:rPr lang="zh-TW" altLang="en-US" sz="2400" dirty="0">
                <a:latin typeface="微軟正黑體" panose="020B0604030504040204" pitchFamily="34" charset="-120"/>
                <a:ea typeface="微軟正黑體" panose="020B0604030504040204" pitchFamily="34" charset="-120"/>
              </a:rPr>
              <a:t>本身戒斷症狀比較輕微</a:t>
            </a:r>
          </a:p>
          <a:p>
            <a:pPr>
              <a:lnSpc>
                <a:spcPct val="120000"/>
              </a:lnSpc>
              <a:spcBef>
                <a:spcPct val="5000"/>
              </a:spcBef>
              <a:buClr>
                <a:srgbClr val="CC0099"/>
              </a:buClr>
              <a:buChar char="l"/>
            </a:pP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用於戒毒治療</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(detox)</a:t>
            </a:r>
            <a:r>
              <a:rPr lang="zh-TW" altLang="en-US" sz="2400" b="1" kern="1200" dirty="0">
                <a:solidFill>
                  <a:schemeClr val="bg1">
                    <a:lumMod val="50000"/>
                  </a:schemeClr>
                </a:solidFill>
                <a:latin typeface="微軟正黑體" panose="020B0604030504040204" pitchFamily="34" charset="-120"/>
                <a:ea typeface="微軟正黑體" panose="020B0604030504040204" pitchFamily="34" charset="-120"/>
              </a:rPr>
              <a:t>及維持治療</a:t>
            </a:r>
            <a:r>
              <a:rPr lang="en-US" altLang="zh-TW" sz="2400" b="1" kern="1200" dirty="0">
                <a:solidFill>
                  <a:schemeClr val="bg1">
                    <a:lumMod val="50000"/>
                  </a:schemeClr>
                </a:solidFill>
                <a:latin typeface="微軟正黑體" panose="020B0604030504040204" pitchFamily="34" charset="-120"/>
                <a:ea typeface="微軟正黑體" panose="020B0604030504040204" pitchFamily="34" charset="-120"/>
              </a:rPr>
              <a:t>(maintenance)</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5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500"/>
                                        <p:tgtEl>
                                          <p:spTgt spid="2253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531">
                                            <p:txEl>
                                              <p:pRg st="3" end="3"/>
                                            </p:txEl>
                                          </p:spTgt>
                                        </p:tgtEl>
                                        <p:attrNameLst>
                                          <p:attrName>style.visibility</p:attrName>
                                        </p:attrNameLst>
                                      </p:cBhvr>
                                      <p:to>
                                        <p:strVal val="visible"/>
                                      </p:to>
                                    </p:set>
                                    <p:animEffect transition="in" filter="fade">
                                      <p:cBhvr>
                                        <p:cTn id="18" dur="500"/>
                                        <p:tgtEl>
                                          <p:spTgt spid="2253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Effect transition="in" filter="fade">
                                      <p:cBhvr>
                                        <p:cTn id="21" dur="500"/>
                                        <p:tgtEl>
                                          <p:spTgt spid="2253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31">
                                            <p:txEl>
                                              <p:pRg st="5" end="5"/>
                                            </p:txEl>
                                          </p:spTgt>
                                        </p:tgtEl>
                                        <p:attrNameLst>
                                          <p:attrName>style.visibility</p:attrName>
                                        </p:attrNameLst>
                                      </p:cBhvr>
                                      <p:to>
                                        <p:strVal val="visible"/>
                                      </p:to>
                                    </p:set>
                                    <p:animEffect transition="in" filter="fade">
                                      <p:cBhvr>
                                        <p:cTn id="24" dur="500"/>
                                        <p:tgtEl>
                                          <p:spTgt spid="2253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animEffect transition="in" filter="fade">
                                      <p:cBhvr>
                                        <p:cTn id="29"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786349" y="332656"/>
            <a:ext cx="7571303"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影響個案接受美沙冬替代維持治療的因素</a:t>
            </a:r>
          </a:p>
        </p:txBody>
      </p:sp>
      <p:sp>
        <p:nvSpPr>
          <p:cNvPr id="101379" name="Rectangle 3"/>
          <p:cNvSpPr>
            <a:spLocks noGrp="1" noChangeArrowheads="1"/>
          </p:cNvSpPr>
          <p:nvPr>
            <p:ph type="body" idx="4294967295"/>
          </p:nvPr>
        </p:nvSpPr>
        <p:spPr>
          <a:xfrm>
            <a:off x="468313" y="1628775"/>
            <a:ext cx="8351837" cy="36718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治療劑量</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治療單位的可近性</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治療計畫的形式和內容（政策）</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工作人員替換率</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治療提供的策略（可否帶藥回家）</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個案和治療提供者的互動模式（治療關係）</a:t>
            </a:r>
          </a:p>
          <a:p>
            <a:pPr>
              <a:lnSpc>
                <a:spcPct val="120000"/>
              </a:lnSpc>
              <a:spcBef>
                <a:spcPct val="0"/>
              </a:spcBef>
              <a:buClr>
                <a:srgbClr val="CC3399"/>
              </a:buClr>
              <a:buChar char="l"/>
            </a:pPr>
            <a:r>
              <a:rPr lang="zh-TW" altLang="en-US" sz="2400" b="1" dirty="0">
                <a:solidFill>
                  <a:srgbClr val="0070C0"/>
                </a:solidFill>
                <a:latin typeface="微軟正黑體" panose="020B0604030504040204" pitchFamily="34" charset="-120"/>
                <a:ea typeface="微軟正黑體" panose="020B0604030504040204" pitchFamily="34" charset="-120"/>
              </a:rPr>
              <a:t>治療人員的態度及能力等</a:t>
            </a:r>
          </a:p>
        </p:txBody>
      </p:sp>
      <p:sp>
        <p:nvSpPr>
          <p:cNvPr id="101380" name="Text Box 4"/>
          <p:cNvSpPr txBox="1">
            <a:spLocks noChangeArrowheads="1"/>
          </p:cNvSpPr>
          <p:nvPr/>
        </p:nvSpPr>
        <p:spPr bwMode="auto">
          <a:xfrm>
            <a:off x="755650" y="5445125"/>
            <a:ext cx="7848600" cy="1273175"/>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800000"/>
              </a:buClr>
              <a:buFont typeface="Wingdings" pitchFamily="2" charset="2"/>
              <a:buBlip>
                <a:blip r:embed="rId5"/>
              </a:buBlip>
              <a:defRPr kumimoji="1" sz="3200">
                <a:solidFill>
                  <a:srgbClr val="008000"/>
                </a:solidFill>
                <a:latin typeface="Arial" charset="0"/>
                <a:ea typeface="標楷體" pitchFamily="65" charset="-120"/>
                <a:cs typeface="新細明體" pitchFamily="18" charset="-120"/>
              </a:defRPr>
            </a:lvl1pPr>
            <a:lvl2pPr marL="742950" indent="-285750" eaLnBrk="0" hangingPunct="0">
              <a:spcBef>
                <a:spcPct val="20000"/>
              </a:spcBef>
              <a:buBlip>
                <a:blip r:embed="rId6"/>
              </a:buBlip>
              <a:defRPr kumimoji="1" sz="2800">
                <a:solidFill>
                  <a:srgbClr val="800000"/>
                </a:solidFill>
                <a:latin typeface="Arial" charset="0"/>
                <a:ea typeface="標楷體" pitchFamily="65" charset="-120"/>
                <a:cs typeface="新細明體" pitchFamily="18" charset="-120"/>
              </a:defRPr>
            </a:lvl2pPr>
            <a:lvl3pPr marL="1143000" indent="-228600" eaLnBrk="0" hangingPunct="0">
              <a:spcBef>
                <a:spcPct val="20000"/>
              </a:spcBef>
              <a:buChar char="•"/>
              <a:defRPr kumimoji="1" sz="2400">
                <a:solidFill>
                  <a:schemeClr val="tx1"/>
                </a:solidFill>
                <a:latin typeface="Arial" charset="0"/>
                <a:ea typeface="標楷體" pitchFamily="65" charset="-120"/>
                <a:cs typeface="新細明體" pitchFamily="18" charset="-120"/>
              </a:defRPr>
            </a:lvl3pPr>
            <a:lvl4pPr marL="16002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4pPr>
            <a:lvl5pPr marL="20574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9pPr>
          </a:lstStyle>
          <a:p>
            <a:pPr eaLnBrk="1" hangingPunct="1">
              <a:lnSpc>
                <a:spcPct val="80000"/>
              </a:lnSpc>
              <a:buFont typeface="Wingdings" pitchFamily="2" charset="2"/>
              <a:buNone/>
            </a:pPr>
            <a:r>
              <a:rPr lang="en-US" altLang="zh-TW" sz="2000" b="1" dirty="0" err="1">
                <a:solidFill>
                  <a:srgbClr val="0000FF"/>
                </a:solidFill>
                <a:ea typeface="新細明體" pitchFamily="18" charset="-120"/>
              </a:rPr>
              <a:t>Agosti</a:t>
            </a:r>
            <a:r>
              <a:rPr lang="en-US" altLang="zh-TW" sz="2000" b="1" dirty="0">
                <a:solidFill>
                  <a:srgbClr val="0000FF"/>
                </a:solidFill>
                <a:ea typeface="新細明體" pitchFamily="18" charset="-120"/>
              </a:rPr>
              <a:t> et al., 1991; Ball et al., 1988; Brown et al., 1982/83; </a:t>
            </a:r>
            <a:r>
              <a:rPr lang="en-US" altLang="zh-TW" sz="2000" b="1" dirty="0" err="1">
                <a:solidFill>
                  <a:srgbClr val="0000FF"/>
                </a:solidFill>
                <a:ea typeface="新細明體" pitchFamily="18" charset="-120"/>
              </a:rPr>
              <a:t>Caplehorn</a:t>
            </a:r>
            <a:r>
              <a:rPr lang="en-US" altLang="zh-TW" sz="2000" b="1" dirty="0">
                <a:solidFill>
                  <a:srgbClr val="0000FF"/>
                </a:solidFill>
                <a:ea typeface="新細明體" pitchFamily="18" charset="-120"/>
              </a:rPr>
              <a:t> et al., 1998; Joe et al., 1982; </a:t>
            </a:r>
            <a:r>
              <a:rPr lang="en-US" altLang="zh-TW" sz="2000" b="1" dirty="0" err="1">
                <a:solidFill>
                  <a:srgbClr val="0000FF"/>
                </a:solidFill>
                <a:ea typeface="新細明體" pitchFamily="18" charset="-120"/>
              </a:rPr>
              <a:t>Magura</a:t>
            </a:r>
            <a:r>
              <a:rPr lang="en-US" altLang="zh-TW" sz="2000" b="1" dirty="0">
                <a:solidFill>
                  <a:srgbClr val="0000FF"/>
                </a:solidFill>
                <a:ea typeface="新細明體" pitchFamily="18" charset="-120"/>
              </a:rPr>
              <a:t> et al., 1998; Simpson et al., 1995 ; Sorenson et al., 1985. </a:t>
            </a:r>
            <a:r>
              <a:rPr lang="en-US" altLang="zh-TW" sz="1800" b="1" dirty="0" err="1">
                <a:solidFill>
                  <a:srgbClr val="0000FF"/>
                </a:solidFill>
                <a:ea typeface="新細明體" pitchFamily="18" charset="-120"/>
                <a:hlinkClick r:id="rId7"/>
              </a:rPr>
              <a:t>Hser</a:t>
            </a:r>
            <a:r>
              <a:rPr lang="en-US" altLang="zh-TW" sz="1800" b="1" dirty="0">
                <a:solidFill>
                  <a:srgbClr val="0000FF"/>
                </a:solidFill>
                <a:ea typeface="新細明體" pitchFamily="18" charset="-120"/>
                <a:hlinkClick r:id="rId7"/>
              </a:rPr>
              <a:t> YI</a:t>
            </a:r>
            <a:r>
              <a:rPr lang="en-US" altLang="zh-TW" sz="1800" b="1" dirty="0">
                <a:solidFill>
                  <a:srgbClr val="0000FF"/>
                </a:solidFill>
                <a:ea typeface="新細明體" pitchFamily="18" charset="-120"/>
              </a:rPr>
              <a:t>, et al., 2004., </a:t>
            </a:r>
            <a:r>
              <a:rPr lang="en-US" altLang="zh-TW" sz="1800" b="1" dirty="0">
                <a:solidFill>
                  <a:srgbClr val="0000FF"/>
                </a:solidFill>
                <a:ea typeface="新細明體" pitchFamily="18" charset="-120"/>
                <a:hlinkClick r:id="rId8"/>
              </a:rPr>
              <a:t>Hubbard RL</a:t>
            </a:r>
            <a:r>
              <a:rPr lang="en-US" altLang="zh-TW" sz="1800" b="1" dirty="0">
                <a:solidFill>
                  <a:srgbClr val="0000FF"/>
                </a:solidFill>
                <a:ea typeface="新細明體" pitchFamily="18" charset="-120"/>
              </a:rPr>
              <a:t>, et al., 2003., </a:t>
            </a:r>
            <a:r>
              <a:rPr lang="en-US" altLang="zh-TW" sz="1800" b="1" dirty="0" err="1">
                <a:solidFill>
                  <a:srgbClr val="0000FF"/>
                </a:solidFill>
                <a:ea typeface="新細明體" pitchFamily="18" charset="-120"/>
                <a:hlinkClick r:id="rId9"/>
              </a:rPr>
              <a:t>Kayman</a:t>
            </a:r>
            <a:r>
              <a:rPr lang="en-US" altLang="zh-TW" sz="1800" b="1" dirty="0">
                <a:solidFill>
                  <a:srgbClr val="0000FF"/>
                </a:solidFill>
                <a:ea typeface="新細明體" pitchFamily="18" charset="-120"/>
                <a:hlinkClick r:id="rId9"/>
              </a:rPr>
              <a:t> DJ</a:t>
            </a:r>
            <a:r>
              <a:rPr lang="en-US" altLang="zh-TW" sz="1800" b="1" dirty="0">
                <a:solidFill>
                  <a:srgbClr val="0000FF"/>
                </a:solidFill>
                <a:ea typeface="新細明體" pitchFamily="18" charset="-120"/>
              </a:rPr>
              <a:t>, et al., 2006. </a:t>
            </a:r>
            <a:r>
              <a:rPr lang="en-US" altLang="zh-TW" sz="1800" b="1" dirty="0">
                <a:solidFill>
                  <a:srgbClr val="0000FF"/>
                </a:solidFill>
                <a:ea typeface="新細明體" pitchFamily="18" charset="-120"/>
                <a:hlinkClick r:id="rId10"/>
              </a:rPr>
              <a:t>Jones HE</a:t>
            </a:r>
            <a:r>
              <a:rPr lang="en-US" altLang="zh-TW" sz="1800" b="1" dirty="0">
                <a:solidFill>
                  <a:srgbClr val="0000FF"/>
                </a:solidFill>
                <a:ea typeface="新細明體" pitchFamily="18" charset="-120"/>
              </a:rPr>
              <a:t>, et al., 2005.</a:t>
            </a:r>
            <a:endParaRPr lang="en-US" altLang="zh-TW" sz="2000" b="1" dirty="0">
              <a:solidFill>
                <a:srgbClr val="0000FF"/>
              </a:solidFill>
              <a:ea typeface="新細明體" pitchFamily="18" charset="-12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500"/>
                                        <p:tgtEl>
                                          <p:spTgt spid="101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fade">
                                      <p:cBhvr>
                                        <p:cTn id="17" dur="500"/>
                                        <p:tgtEl>
                                          <p:spTgt spid="101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fade">
                                      <p:cBhvr>
                                        <p:cTn id="22" dur="500"/>
                                        <p:tgtEl>
                                          <p:spTgt spid="101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fade">
                                      <p:cBhvr>
                                        <p:cTn id="27" dur="500"/>
                                        <p:tgtEl>
                                          <p:spTgt spid="101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Effect transition="in" filter="fade">
                                      <p:cBhvr>
                                        <p:cTn id="32" dur="500"/>
                                        <p:tgtEl>
                                          <p:spTgt spid="101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379">
                                            <p:txEl>
                                              <p:pRg st="6" end="6"/>
                                            </p:txEl>
                                          </p:spTgt>
                                        </p:tgtEl>
                                        <p:attrNameLst>
                                          <p:attrName>style.visibility</p:attrName>
                                        </p:attrNameLst>
                                      </p:cBhvr>
                                      <p:to>
                                        <p:strVal val="visible"/>
                                      </p:to>
                                    </p:set>
                                    <p:animEffect transition="in" filter="fade">
                                      <p:cBhvr>
                                        <p:cTn id="37" dur="500"/>
                                        <p:tgtEl>
                                          <p:spTgt spid="101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80"/>
                                        </p:tgtEl>
                                        <p:attrNameLst>
                                          <p:attrName>style.visibility</p:attrName>
                                        </p:attrNameLst>
                                      </p:cBhvr>
                                      <p:to>
                                        <p:strVal val="visible"/>
                                      </p:to>
                                    </p:set>
                                    <p:animEffect transition="in" filter="fade">
                                      <p:cBhvr>
                                        <p:cTn id="42"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10138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381000" y="1557338"/>
            <a:ext cx="8458200" cy="4464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buClr>
                <a:srgbClr val="CC3399"/>
              </a:buClr>
              <a:buChar char="l"/>
            </a:pPr>
            <a:r>
              <a:rPr lang="en-US" altLang="zh-TW" sz="2400" b="1" dirty="0">
                <a:solidFill>
                  <a:srgbClr val="0070C0"/>
                </a:solidFill>
                <a:latin typeface="微軟正黑體" panose="020B0604030504040204" pitchFamily="34" charset="-120"/>
                <a:ea typeface="微軟正黑體" panose="020B0604030504040204" pitchFamily="34" charset="-120"/>
              </a:rPr>
              <a:t>The problem was one of the rehabilitating people with a very complicated mixture of social problems on top of a specific medical problem, and that (practitioners) ought to tailor their problems to the kind of problem they were dealing with.</a:t>
            </a:r>
          </a:p>
          <a:p>
            <a:pPr>
              <a:lnSpc>
                <a:spcPct val="120000"/>
              </a:lnSpc>
              <a:spcBef>
                <a:spcPct val="0"/>
              </a:spcBef>
              <a:buClr>
                <a:srgbClr val="CC3399"/>
              </a:buClr>
              <a:buChar char="l"/>
            </a:pPr>
            <a:r>
              <a:rPr lang="en-US" altLang="zh-TW" sz="2400" b="1" dirty="0">
                <a:solidFill>
                  <a:srgbClr val="CC3399"/>
                </a:solidFill>
                <a:latin typeface="微軟正黑體" panose="020B0604030504040204" pitchFamily="34" charset="-120"/>
                <a:ea typeface="微軟正黑體" panose="020B0604030504040204" pitchFamily="34" charset="-120"/>
              </a:rPr>
              <a:t>The stupidity of thinking that just giving methadone will solve a complicated problem seems to me beyond comprehension.</a:t>
            </a:r>
          </a:p>
          <a:p>
            <a:pPr>
              <a:lnSpc>
                <a:spcPct val="120000"/>
              </a:lnSpc>
              <a:spcBef>
                <a:spcPct val="0"/>
              </a:spcBef>
              <a:buClr>
                <a:srgbClr val="CC3399"/>
              </a:buClr>
              <a:buChar char="l"/>
            </a:pPr>
            <a:r>
              <a:rPr lang="en-US" altLang="zh-TW" sz="2400" b="1" dirty="0">
                <a:solidFill>
                  <a:srgbClr val="0070C0"/>
                </a:solidFill>
                <a:latin typeface="微軟正黑體" panose="020B0604030504040204" pitchFamily="34" charset="-120"/>
                <a:ea typeface="微軟正黑體" panose="020B0604030504040204" pitchFamily="34" charset="-120"/>
              </a:rPr>
              <a:t>    – Vincent P. Dole, M.D., 1989</a:t>
            </a:r>
          </a:p>
        </p:txBody>
      </p:sp>
      <p:sp>
        <p:nvSpPr>
          <p:cNvPr id="103427" name="Text Box 3"/>
          <p:cNvSpPr txBox="1">
            <a:spLocks noChangeArrowheads="1"/>
          </p:cNvSpPr>
          <p:nvPr/>
        </p:nvSpPr>
        <p:spPr bwMode="auto">
          <a:xfrm>
            <a:off x="1116013" y="6165850"/>
            <a:ext cx="6019800" cy="34607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800000"/>
              </a:buClr>
              <a:buFont typeface="Wingdings" pitchFamily="2" charset="2"/>
              <a:buBlip>
                <a:blip r:embed="rId5"/>
              </a:buBlip>
              <a:defRPr kumimoji="1" sz="3200">
                <a:solidFill>
                  <a:srgbClr val="008000"/>
                </a:solidFill>
                <a:latin typeface="Arial" charset="0"/>
                <a:ea typeface="標楷體" pitchFamily="65" charset="-120"/>
                <a:cs typeface="新細明體" pitchFamily="18" charset="-120"/>
              </a:defRPr>
            </a:lvl1pPr>
            <a:lvl2pPr marL="742950" indent="-285750" eaLnBrk="0" hangingPunct="0">
              <a:spcBef>
                <a:spcPct val="20000"/>
              </a:spcBef>
              <a:buBlip>
                <a:blip r:embed="rId6"/>
              </a:buBlip>
              <a:defRPr kumimoji="1" sz="2800">
                <a:solidFill>
                  <a:srgbClr val="800000"/>
                </a:solidFill>
                <a:latin typeface="Arial" charset="0"/>
                <a:ea typeface="標楷體" pitchFamily="65" charset="-120"/>
                <a:cs typeface="新細明體" pitchFamily="18" charset="-120"/>
              </a:defRPr>
            </a:lvl2pPr>
            <a:lvl3pPr marL="1143000" indent="-228600" eaLnBrk="0" hangingPunct="0">
              <a:spcBef>
                <a:spcPct val="20000"/>
              </a:spcBef>
              <a:buChar char="•"/>
              <a:defRPr kumimoji="1" sz="2400">
                <a:solidFill>
                  <a:schemeClr val="tx1"/>
                </a:solidFill>
                <a:latin typeface="Arial" charset="0"/>
                <a:ea typeface="標楷體" pitchFamily="65" charset="-120"/>
                <a:cs typeface="新細明體" pitchFamily="18" charset="-120"/>
              </a:defRPr>
            </a:lvl3pPr>
            <a:lvl4pPr marL="16002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4pPr>
            <a:lvl5pPr marL="2057400" indent="-228600" eaLnBrk="0" hangingPunct="0">
              <a:spcBef>
                <a:spcPct val="20000"/>
              </a:spcBef>
              <a:buChar char="»"/>
              <a:defRPr kumimoji="1" sz="2000">
                <a:solidFill>
                  <a:schemeClr val="tx1"/>
                </a:solidFill>
                <a:latin typeface="Arial" charset="0"/>
                <a:ea typeface="標楷體" pitchFamily="65" charset="-120"/>
                <a:cs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cs typeface="新細明體" pitchFamily="18" charset="-120"/>
              </a:defRPr>
            </a:lvl9pPr>
          </a:lstStyle>
          <a:p>
            <a:pPr eaLnBrk="1" hangingPunct="1">
              <a:lnSpc>
                <a:spcPct val="80000"/>
              </a:lnSpc>
              <a:buClrTx/>
              <a:buFontTx/>
              <a:buNone/>
            </a:pPr>
            <a:r>
              <a:rPr lang="en-US" altLang="zh-TW" sz="2000" b="1" dirty="0">
                <a:solidFill>
                  <a:srgbClr val="990099"/>
                </a:solidFill>
                <a:latin typeface="Times New Roman" pitchFamily="18" charset="0"/>
                <a:ea typeface="新細明體" pitchFamily="18" charset="-120"/>
              </a:rPr>
              <a:t>Source:  </a:t>
            </a:r>
            <a:r>
              <a:rPr lang="en-US" altLang="zh-TW" sz="2000" b="1" dirty="0" err="1">
                <a:solidFill>
                  <a:srgbClr val="990099"/>
                </a:solidFill>
                <a:latin typeface="Times New Roman" pitchFamily="18" charset="0"/>
                <a:ea typeface="新細明體" pitchFamily="18" charset="-120"/>
              </a:rPr>
              <a:t>Courtwright</a:t>
            </a:r>
            <a:r>
              <a:rPr lang="en-US" altLang="zh-TW" sz="2000" b="1" dirty="0">
                <a:solidFill>
                  <a:srgbClr val="990099"/>
                </a:solidFill>
                <a:latin typeface="Times New Roman" pitchFamily="18" charset="0"/>
                <a:ea typeface="新細明體" pitchFamily="18" charset="-120"/>
              </a:rPr>
              <a:t>, et. al.  </a:t>
            </a:r>
            <a:r>
              <a:rPr lang="en-US" altLang="zh-TW" sz="2000" b="1" i="1" dirty="0">
                <a:solidFill>
                  <a:srgbClr val="990099"/>
                </a:solidFill>
                <a:latin typeface="Times New Roman" pitchFamily="18" charset="0"/>
                <a:ea typeface="新細明體" pitchFamily="18" charset="-120"/>
              </a:rPr>
              <a:t>Addiction Who Survived.</a:t>
            </a:r>
            <a:endParaRPr lang="en-US" altLang="zh-TW" sz="2000" b="1" dirty="0">
              <a:solidFill>
                <a:srgbClr val="990099"/>
              </a:solidFill>
              <a:latin typeface="Times New Roman" pitchFamily="18" charset="0"/>
              <a:ea typeface="新細明體" pitchFamily="18" charset="-120"/>
            </a:endParaRPr>
          </a:p>
        </p:txBody>
      </p:sp>
      <p:sp>
        <p:nvSpPr>
          <p:cNvPr id="103428" name="Rectangle 4"/>
          <p:cNvSpPr>
            <a:spLocks noGrp="1" noChangeArrowheads="1"/>
          </p:cNvSpPr>
          <p:nvPr>
            <p:ph type="title"/>
          </p:nvPr>
        </p:nvSpPr>
        <p:spPr>
          <a:xfrm>
            <a:off x="755576" y="260648"/>
            <a:ext cx="7571303" cy="683264"/>
          </a:xfrm>
          <a:noFill/>
          <a:ln>
            <a:noFill/>
          </a:ln>
          <a:effectLst>
            <a:outerShdw dist="53882" dir="2700000" algn="ctr" rotWithShape="0">
              <a:srgbClr val="99CCFF">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a:lnSpc>
                <a:spcPct val="120000"/>
              </a:lnSpc>
            </a:pPr>
            <a:r>
              <a:rPr lang="zh-TW" altLang="en-US" sz="3200" kern="1200" dirty="0">
                <a:ln w="900" cmpd="sng">
                  <a:noFill/>
                  <a:prstDash val="solid"/>
                </a:ln>
                <a:gradFill flip="none" rotWithShape="1">
                  <a:gsLst>
                    <a:gs pos="0">
                      <a:srgbClr val="CC6600"/>
                    </a:gs>
                    <a:gs pos="24000">
                      <a:srgbClr val="FFD03B"/>
                    </a:gs>
                    <a:gs pos="86000">
                      <a:schemeClr val="bg1">
                        <a:shade val="100000"/>
                        <a:satMod val="115000"/>
                      </a:schemeClr>
                    </a:gs>
                  </a:gsLst>
                  <a:lin ang="16200000" scaled="1"/>
                  <a:tileRect/>
                </a:gradFill>
                <a:effectLst>
                  <a:glow rad="63500">
                    <a:srgbClr val="663300">
                      <a:alpha val="90000"/>
                    </a:srgb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單純給予美沙冬無法解決複雜的成癮問題</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fade">
                                      <p:cBhvr>
                                        <p:cTn id="7" dur="500"/>
                                        <p:tgtEl>
                                          <p:spTgt spid="103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26">
                                            <p:txEl>
                                              <p:pRg st="1" end="1"/>
                                            </p:txEl>
                                          </p:spTgt>
                                        </p:tgtEl>
                                        <p:attrNameLst>
                                          <p:attrName>style.visibility</p:attrName>
                                        </p:attrNameLst>
                                      </p:cBhvr>
                                      <p:to>
                                        <p:strVal val="visible"/>
                                      </p:to>
                                    </p:set>
                                    <p:animEffect transition="in" filter="fade">
                                      <p:cBhvr>
                                        <p:cTn id="12" dur="500"/>
                                        <p:tgtEl>
                                          <p:spTgt spid="103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26">
                                            <p:txEl>
                                              <p:pRg st="2" end="2"/>
                                            </p:txEl>
                                          </p:spTgt>
                                        </p:tgtEl>
                                        <p:attrNameLst>
                                          <p:attrName>style.visibility</p:attrName>
                                        </p:attrNameLst>
                                      </p:cBhvr>
                                      <p:to>
                                        <p:strVal val="visible"/>
                                      </p:to>
                                    </p:set>
                                    <p:animEffect transition="in" filter="fade">
                                      <p:cBhvr>
                                        <p:cTn id="17" dur="500"/>
                                        <p:tgtEl>
                                          <p:spTgt spid="103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427"/>
                                        </p:tgtEl>
                                        <p:attrNameLst>
                                          <p:attrName>style.visibility</p:attrName>
                                        </p:attrNameLst>
                                      </p:cBhvr>
                                      <p:to>
                                        <p:strVal val="visible"/>
                                      </p:to>
                                    </p:set>
                                    <p:animEffect transition="in" filter="fade">
                                      <p:cBhvr>
                                        <p:cTn id="22" dur="5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P spid="1034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REFERENCE_ID" val="21971171-8eac-42c9-8416-b0d77878386b"/>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鴉片類成癮物質替代治療模式與臨床指引介紹&amp;quot;&quot;/&gt;&lt;property id=&quot;20307&quot; value=&quot;1199&quot;/&gt;&lt;/object&gt;&lt;object type=&quot;3&quot; unique_id=&quot;10005&quot;&gt;&lt;property id=&quot;20148&quot; value=&quot;5&quot;/&gt;&lt;property id=&quot;20300&quot; value=&quot;Slide 2 - &amp;quot;美沙冬維持治療&amp;#x0D;&amp;#x0A;Methadone Maintenance Treatment Program, MMTP&amp;quot;&quot;/&gt;&lt;property id=&quot;20307&quot; value=&quot;1214&quot;/&gt;&lt;/object&gt;&lt;object type=&quot;3&quot; unique_id=&quot;10006&quot;&gt;&lt;property id=&quot;20148&quot; value=&quot;5&quot;/&gt;&lt;property id=&quot;20300&quot; value=&quot;Slide 3 - &amp;quot;美沙冬替代治療與減害的觀念&amp;quot;&quot;/&gt;&lt;property id=&quot;20307&quot; value=&quot;1209&quot;/&gt;&lt;/object&gt;&lt;object type=&quot;3&quot; unique_id=&quot;10007&quot;&gt;&lt;property id=&quot;20148&quot; value=&quot;5&quot;/&gt;&lt;property id=&quot;20300&quot; value=&quot;Slide 4 - &amp;quot;鴉片類物質成癮之治療內涵&amp;quot;&quot;/&gt;&lt;property id=&quot;20307&quot; value=&quot;1215&quot;/&gt;&lt;/object&gt;&lt;object type=&quot;3&quot; unique_id=&quot;10008&quot;&gt;&lt;property id=&quot;20148&quot; value=&quot;5&quot;/&gt;&lt;property id=&quot;20300&quot; value=&quot;Slide 5 - &amp;quot;鴉片類物質成癮藥物治療&amp;#x0D;&amp;#x0A;Medication-Assisted Treatment for Opioid Addiction&amp;quot;&quot;/&gt;&lt;property id=&quot;20307&quot; value=&quot;1236&quot;/&gt;&lt;/object&gt;&lt;object type=&quot;3&quot; unique_id=&quot;10009&quot;&gt;&lt;property id=&quot;20148&quot; value=&quot;5&quot;/&gt;&lt;property id=&quot;20300&quot; value=&quot;Slide 6 - &amp;quot;維持治療&amp;quot;&quot;/&gt;&lt;property id=&quot;20307&quot; value=&quot;1218&quot;/&gt;&lt;/object&gt;&lt;object type=&quot;3&quot; unique_id=&quot;10010&quot;&gt;&lt;property id=&quot;20148&quot; value=&quot;5&quot;/&gt;&lt;property id=&quot;20300&quot; value=&quot;Slide 7 - &amp;quot;拮抗劑治療&amp;#x0D;&amp;#x0A;－那曲酮 (Naltrexone)&amp;quot;&quot;/&gt;&lt;property id=&quot;20307&quot; value=&quot;1219&quot;/&gt;&lt;/object&gt;&lt;object type=&quot;3&quot; unique_id=&quot;10011&quot;&gt;&lt;property id=&quot;20148&quot; value=&quot;5&quot;/&gt;&lt;property id=&quot;20300&quot; value=&quot;Slide 8 - &amp;quot;鴉片類維持治療&amp;quot;&quot;/&gt;&lt;property id=&quot;20307&quot; value=&quot;1220&quot;/&gt;&lt;/object&gt;&lt;object type=&quot;3&quot; unique_id=&quot;10012&quot;&gt;&lt;property id=&quot;20148&quot; value=&quot;5&quot;/&gt;&lt;property id=&quot;20300&quot; value=&quot;Slide 9 - &amp;quot;美沙冬(Methadone)&amp;quot;&quot;/&gt;&lt;property id=&quot;20307&quot; value=&quot;1222&quot;/&gt;&lt;/object&gt;&lt;object type=&quot;3&quot; unique_id=&quot;10013&quot;&gt;&lt;property id=&quot;20148&quot; value=&quot;5&quot;/&gt;&lt;property id=&quot;20300&quot; value=&quot;Slide 10 - &amp;quot;Opioid Agonist Pharmacokinetics:&amp;#x0D;&amp;#x0A;Heroin Versus Methadone&amp;quot;&quot;/&gt;&lt;property id=&quot;20307&quot; value=&quot;1223&quot;/&gt;&lt;/object&gt;&lt;object type=&quot;3&quot; unique_id=&quot;10014&quot;&gt;&lt;property id=&quot;20148&quot; value=&quot;5&quot;/&gt;&lt;property id=&quot;20300&quot; value=&quot;Slide 11 - &amp;quot;Buprenorphine藥理特性 (1)&amp;quot;&quot;/&gt;&lt;property id=&quot;20307&quot; value=&quot;1238&quot;/&gt;&lt;/object&gt;&lt;object type=&quot;3&quot; unique_id=&quot;10015&quot;&gt;&lt;property id=&quot;20148&quot; value=&quot;5&quot;/&gt;&lt;property id=&quot;20300&quot; value=&quot;Slide 12 - &amp;quot;Buprenorphine藥理特性 (2)&amp;quot;&quot;/&gt;&lt;property id=&quot;20307&quot; value=&quot;1239&quot;/&gt;&lt;/object&gt;&lt;object type=&quot;3&quot; unique_id=&quot;10016&quot;&gt;&lt;property id=&quot;20148&quot; value=&quot;5&quot;/&gt;&lt;property id=&quot;20300&quot; value=&quot;Slide 13 - &amp;quot;Buprenorphine藥理特性 (3)&amp;quot;&quot;/&gt;&lt;property id=&quot;20307&quot; value=&quot;1240&quot;/&gt;&lt;/object&gt;&lt;object type=&quot;3&quot; unique_id=&quot;10017&quot;&gt;&lt;property id=&quot;20148&quot; value=&quot;5&quot;/&gt;&lt;property id=&quot;20300&quot; value=&quot;Slide 14 - &amp;quot;Buprenorphine相較於&amp;#x0D;&amp;#x0A;Methadone的優勢特性&amp;quot;&quot;/&gt;&lt;property id=&quot;20307&quot; value=&quot;1241&quot;/&gt;&lt;/object&gt;&lt;object type=&quot;3&quot; unique_id=&quot;10018&quot;&gt;&lt;property id=&quot;20148&quot; value=&quot;5&quot;/&gt;&lt;property id=&quot;20300&quot; value=&quot;Slide 15 - &amp;quot;Buprenorphine的缺點&amp;quot;&quot;/&gt;&lt;property id=&quot;20307&quot; value=&quot;1242&quot;/&gt;&lt;/object&gt;&lt;object type=&quot;3&quot; unique_id=&quot;10019&quot;&gt;&lt;property id=&quot;20148&quot; value=&quot;5&quot;/&gt;&lt;property id=&quot;20300&quot; value=&quot;Slide 16 - &amp;quot;Buprenorphine/Naloxone合併的原理&amp;quot;&quot;/&gt;&lt;property id=&quot;20307&quot; value=&quot;1243&quot;/&gt;&lt;/object&gt;&lt;object type=&quot;3&quot; unique_id=&quot;10020&quot;&gt;&lt;property id=&quot;20148&quot; value=&quot;5&quot;/&gt;&lt;property id=&quot;20300&quot; value=&quot;Slide 17 - &amp;quot;Methadone Simulated 24 Hr. Dose/Response At steady-state in tolerant patient&amp;quot;&quot;/&gt;&lt;property id=&quot;20307&quot; value=&quot;1232&quot;/&gt;&lt;/object&gt;&lt;object type=&quot;3&quot; unique_id=&quot;10021&quot;&gt;&lt;property id=&quot;20148&quot; value=&quot;5&quot;/&gt;&lt;property id=&quot;20300&quot; value=&quot;Slide 18 - &amp;quot;美沙冬維持治療的成效&amp;quot;&quot;/&gt;&lt;property id=&quot;20307&quot; value=&quot;1221&quot;/&gt;&lt;/object&gt;&lt;object type=&quot;3&quot; unique_id=&quot;10022&quot;&gt;&lt;property id=&quot;20148&quot; value=&quot;5&quot;/&gt;&lt;property id=&quot;20300&quot; value=&quot;Slide 19 - &amp;quot;替代治療之國外經驗&amp;quot;&quot;/&gt;&lt;property id=&quot;20307&quot; value=&quot;1211&quot;/&gt;&lt;/object&gt;&lt;object type=&quot;3&quot; unique_id=&quot;10023&quot;&gt;&lt;property id=&quot;20148&quot; value=&quot;5&quot;/&gt;&lt;property id=&quot;20300&quot; value=&quot;Slide 20 - &amp;quot;替代治療之國外經驗&amp;quot;&quot;/&gt;&lt;property id=&quot;20307&quot; value=&quot;1225&quot;/&gt;&lt;/object&gt;&lt;object type=&quot;3&quot; unique_id=&quot;10024&quot;&gt;&lt;property id=&quot;20148&quot; value=&quot;5&quot;/&gt;&lt;property id=&quot;20300&quot; value=&quot;Slide 21 - &amp;quot;替代治療之國外經驗&amp;quot;&quot;/&gt;&lt;property id=&quot;20307&quot; value=&quot;1212&quot;/&gt;&lt;/object&gt;&lt;object type=&quot;3&quot; unique_id=&quot;10025&quot;&gt;&lt;property id=&quot;20148&quot; value=&quot;5&quot;/&gt;&lt;property id=&quot;20300&quot; value=&quot;Slide 22 - &amp;quot;美沙冬之效果-增加維持治療&amp;quot;&quot;/&gt;&lt;property id=&quot;20307&quot; value=&quot;1227&quot;/&gt;&lt;/object&gt;&lt;object type=&quot;3&quot; unique_id=&quot;10026&quot;&gt;&lt;property id=&quot;20148&quot; value=&quot;5&quot;/&gt;&lt;property id=&quot;20300&quot; value=&quot;Slide 23 - &amp;quot;美沙冬之效果- &amp;#x0D;&amp;#x0A;Retention rate in in Europe&amp;quot;&quot;/&gt;&lt;property id=&quot;20307&quot; value=&quot;1230&quot;/&gt;&lt;/object&gt;&lt;object type=&quot;3&quot; unique_id=&quot;10027&quot;&gt;&lt;property id=&quot;20148&quot; value=&quot;5&quot;/&gt;&lt;property id=&quot;20300&quot; value=&quot;Slide 24 - &amp;quot;美沙冬之效果-減少尿中嗎啡&amp;quot;&quot;/&gt;&lt;property id=&quot;20307&quot; value=&quot;1228&quot;/&gt;&lt;/object&gt;&lt;object type=&quot;3&quot; unique_id=&quot;10028&quot;&gt;&lt;property id=&quot;20148&quot; value=&quot;5&quot;/&gt;&lt;property id=&quot;20300&quot; value=&quot;Slide 25 - &amp;quot;美沙冬之效果-減少海洛因使用&amp;quot;&quot;/&gt;&lt;property id=&quot;20307&quot; value=&quot;1229&quot;/&gt;&lt;/object&gt;&lt;object type=&quot;3&quot; unique_id=&quot;10029&quot;&gt;&lt;property id=&quot;20148&quot; value=&quot;5&quot;/&gt;&lt;property id=&quot;20300&quot; value=&quot;Slide 26 - &amp;quot;美沙冬維持治療&amp;quot;&quot;/&gt;&lt;property id=&quot;20307&quot; value=&quot;1210&quot;/&gt;&lt;/object&gt;&lt;object type=&quot;3&quot; unique_id=&quot;10030&quot;&gt;&lt;property id=&quot;20148&quot; value=&quot;5&quot;/&gt;&lt;property id=&quot;20300&quot; value=&quot;Slide 27 - &amp;quot;美沙冬／丁基原啡因替代治療之指引&amp;quot;&quot;/&gt;&lt;property id=&quot;20307&quot; value=&quot;1207&quot;/&gt;&lt;/object&gt;&lt;object type=&quot;3&quot; unique_id=&quot;10031&quot;&gt;&lt;property id=&quot;20148&quot; value=&quot;5&quot;/&gt;&lt;property id=&quot;20300&quot; value=&quot;Slide 28 - &amp;quot;資料來源&amp;quot;&quot;/&gt;&lt;property id=&quot;20307&quot; value=&quot;1130&quot;/&gt;&lt;/object&gt;&lt;object type=&quot;3&quot; unique_id=&quot;10032&quot;&gt;&lt;property id=&quot;20148&quot; value=&quot;5&quot;/&gt;&lt;property id=&quot;20300&quot; value=&quot;Slide 29 - &amp;quot;第1節：前言 (一) &amp;quot;&quot;/&gt;&lt;property id=&quot;20307&quot; value=&quot;1131&quot;/&gt;&lt;/object&gt;&lt;object type=&quot;3&quot; unique_id=&quot;10033&quot;&gt;&lt;property id=&quot;20148&quot; value=&quot;5&quot;/&gt;&lt;property id=&quot;20300&quot; value=&quot;Slide 30&quot;/&gt;&lt;property id=&quot;20307&quot; value=&quot;1132&quot;/&gt;&lt;/object&gt;&lt;object type=&quot;3&quot; unique_id=&quot;10034&quot;&gt;&lt;property id=&quot;20148&quot; value=&quot;5&quot;/&gt;&lt;property id=&quot;20300&quot; value=&quot;Slide 31&quot;/&gt;&lt;property id=&quot;20307&quot; value=&quot;1133&quot;/&gt;&lt;/object&gt;&lt;object type=&quot;3&quot; unique_id=&quot;10035&quot;&gt;&lt;property id=&quot;20148&quot; value=&quot;5&quot;/&gt;&lt;property id=&quot;20300&quot; value=&quot;Slide 32 - &amp;quot;第2節：&amp;#x0D;&amp;#x0A;&amp;#x0D;&amp;#x0A;美沙冬以及丁基原啡因的臨床藥理與毒理特性 &amp;quot;&quot;/&gt;&lt;property id=&quot;20307&quot; value=&quot;1134&quot;/&gt;&lt;/object&gt;&lt;object type=&quot;3&quot; unique_id=&quot;10036&quot;&gt;&lt;property id=&quot;20148&quot; value=&quot;5&quot;/&gt;&lt;property id=&quot;20300&quot; value=&quot;Slide 33 - &amp;quot;第2節：&amp;#x0D;&amp;#x0A;美沙冬的臨床藥理與毒理特性 (1) &amp;quot;&quot;/&gt;&lt;property id=&quot;20307&quot; value=&quot;1244&quot;/&gt;&lt;/object&gt;&lt;object type=&quot;3&quot; unique_id=&quot;10037&quot;&gt;&lt;property id=&quot;20148&quot; value=&quot;5&quot;/&gt;&lt;property id=&quot;20300&quot; value=&quot;Slide 34&quot;/&gt;&lt;property id=&quot;20307&quot; value=&quot;1135&quot;/&gt;&lt;/object&gt;&lt;object type=&quot;3&quot; unique_id=&quot;10038&quot;&gt;&lt;property id=&quot;20148&quot; value=&quot;5&quot;/&gt;&lt;property id=&quot;20300&quot; value=&quot;Slide 35&quot;/&gt;&lt;property id=&quot;20307&quot; value=&quot;1136&quot;/&gt;&lt;/object&gt;&lt;object type=&quot;3&quot; unique_id=&quot;10039&quot;&gt;&lt;property id=&quot;20148&quot; value=&quot;5&quot;/&gt;&lt;property id=&quot;20300&quot; value=&quot;Slide 36&quot;/&gt;&lt;property id=&quot;20307&quot; value=&quot;1137&quot;/&gt;&lt;/object&gt;&lt;object type=&quot;3&quot; unique_id=&quot;10040&quot;&gt;&lt;property id=&quot;20148&quot; value=&quot;5&quot;/&gt;&lt;property id=&quot;20300&quot; value=&quot;Slide 37&quot;/&gt;&lt;property id=&quot;20307&quot; value=&quot;1138&quot;/&gt;&lt;/object&gt;&lt;object type=&quot;3&quot; unique_id=&quot;10041&quot;&gt;&lt;property id=&quot;20148&quot; value=&quot;5&quot;/&gt;&lt;property id=&quot;20300&quot; value=&quot;Slide 38 - &amp;quot;第2節：&amp;#x0D;&amp;#x0A;丁基原啡因的臨床藥理與毒理特性 (1) &amp;quot;&quot;/&gt;&lt;property id=&quot;20307&quot; value=&quot;1139&quot;/&gt;&lt;/object&gt;&lt;object type=&quot;3&quot; unique_id=&quot;10042&quot;&gt;&lt;property id=&quot;20148&quot; value=&quot;5&quot;/&gt;&lt;property id=&quot;20300&quot; value=&quot;Slide 39&quot;/&gt;&lt;property id=&quot;20307&quot; value=&quot;1140&quot;/&gt;&lt;/object&gt;&lt;object type=&quot;3&quot; unique_id=&quot;10043&quot;&gt;&lt;property id=&quot;20148&quot; value=&quot;5&quot;/&gt;&lt;property id=&quot;20300&quot; value=&quot;Slide 40&quot;/&gt;&lt;property id=&quot;20307&quot; value=&quot;1141&quot;/&gt;&lt;/object&gt;&lt;object type=&quot;3&quot; unique_id=&quot;10044&quot;&gt;&lt;property id=&quot;20148&quot; value=&quot;5&quot;/&gt;&lt;property id=&quot;20300&quot; value=&quot;Slide 41&quot;/&gt;&lt;property id=&quot;20307&quot; value=&quot;1142&quot;/&gt;&lt;/object&gt;&lt;object type=&quot;3&quot; unique_id=&quot;10045&quot;&gt;&lt;property id=&quot;20148&quot; value=&quot;5&quot;/&gt;&lt;property id=&quot;20300&quot; value=&quot;Slide 42&quot;/&gt;&lt;property id=&quot;20307&quot; value=&quot;1143&quot;/&gt;&lt;/object&gt;&lt;object type=&quot;3&quot; unique_id=&quot;10046&quot;&gt;&lt;property id=&quot;20148&quot; value=&quot;5&quot;/&gt;&lt;property id=&quot;20300&quot; value=&quot;Slide 43&quot;/&gt;&lt;property id=&quot;20307&quot; value=&quot;1144&quot;/&gt;&lt;/object&gt;&lt;object type=&quot;3&quot; unique_id=&quot;10047&quot;&gt;&lt;property id=&quot;20148&quot; value=&quot;5&quot;/&gt;&lt;property id=&quot;20300&quot; value=&quot;Slide 44&quot;/&gt;&lt;property id=&quot;20307&quot; value=&quot;1145&quot;/&gt;&lt;/object&gt;&lt;object type=&quot;3&quot; unique_id=&quot;10048&quot;&gt;&lt;property id=&quot;20148&quot; value=&quot;5&quot;/&gt;&lt;property id=&quot;20300&quot; value=&quot;Slide 45 - &amp;quot;第3節：&amp;#x0D;&amp;#x0A;獲准開立美沙冬以及丁基原啡因處方的準備工作&amp;quot;&quot;/&gt;&lt;property id=&quot;20307&quot; value=&quot;1245&quot;/&gt;&lt;/object&gt;&lt;object type=&quot;3&quot; unique_id=&quot;10049&quot;&gt;&lt;property id=&quot;20148&quot; value=&quot;5&quot;/&gt;&lt;property id=&quot;20300&quot; value=&quot;Slide 46 - &amp;quot;第4節：&amp;#x0D;&amp;#x0A;&amp;#x0D;&amp;#x0A;服藥程序&amp;quot;&quot;/&gt;&lt;property id=&quot;20307&quot; value=&quot;1147&quot;/&gt;&lt;/object&gt;&lt;object type=&quot;3&quot; unique_id=&quot;10050&quot;&gt;&lt;property id=&quot;20148&quot; value=&quot;5&quot;/&gt;&lt;property id=&quot;20300&quot; value=&quot;Slide 47 - &amp;quot;第4節：服藥程序 (1)&amp;quot;&quot;/&gt;&lt;property id=&quot;20307&quot; value=&quot;1246&quot;/&gt;&lt;/object&gt;&lt;object type=&quot;3&quot; unique_id=&quot;10051&quot;&gt;&lt;property id=&quot;20148&quot; value=&quot;5&quot;/&gt;&lt;property id=&quot;20300&quot; value=&quot;Slide 48&quot;/&gt;&lt;property id=&quot;20307&quot; value=&quot;1148&quot;/&gt;&lt;/object&gt;&lt;object type=&quot;3&quot; unique_id=&quot;10052&quot;&gt;&lt;property id=&quot;20148&quot; value=&quot;5&quot;/&gt;&lt;property id=&quot;20300&quot; value=&quot;Slide 49&quot;/&gt;&lt;property id=&quot;20307&quot; value=&quot;1149&quot;/&gt;&lt;/object&gt;&lt;object type=&quot;3&quot; unique_id=&quot;10053&quot;&gt;&lt;property id=&quot;20148&quot; value=&quot;5&quot;/&gt;&lt;property id=&quot;20300&quot; value=&quot;Slide 50&quot;/&gt;&lt;property id=&quot;20307&quot; value=&quot;1150&quot;/&gt;&lt;/object&gt;&lt;object type=&quot;3&quot; unique_id=&quot;10054&quot;&gt;&lt;property id=&quot;20148&quot; value=&quot;5&quot;/&gt;&lt;property id=&quot;20300&quot; value=&quot;Slide 51&quot;/&gt;&lt;property id=&quot;20307&quot; value=&quot;1151&quot;/&gt;&lt;/object&gt;&lt;object type=&quot;3&quot; unique_id=&quot;10055&quot;&gt;&lt;property id=&quot;20148&quot; value=&quot;5&quot;/&gt;&lt;property id=&quot;20300&quot; value=&quot;Slide 52&quot;/&gt;&lt;property id=&quot;20307&quot; value=&quot;1152&quot;/&gt;&lt;/object&gt;&lt;object type=&quot;3&quot; unique_id=&quot;10056&quot;&gt;&lt;property id=&quot;20148&quot; value=&quot;5&quot;/&gt;&lt;property id=&quot;20300&quot; value=&quot;Slide 53&quot;/&gt;&lt;property id=&quot;20307&quot; value=&quot;1153&quot;/&gt;&lt;/object&gt;&lt;object type=&quot;3&quot; unique_id=&quot;10057&quot;&gt;&lt;property id=&quot;20148&quot; value=&quot;5&quot;/&gt;&lt;property id=&quot;20300&quot; value=&quot;Slide 54&quot;/&gt;&lt;property id=&quot;20307&quot; value=&quot;1154&quot;/&gt;&lt;/object&gt;&lt;object type=&quot;3&quot; unique_id=&quot;10058&quot;&gt;&lt;property id=&quot;20148&quot; value=&quot;5&quot;/&gt;&lt;property id=&quot;20300&quot; value=&quot;Slide 55 - &amp;quot;第5節：&amp;#x0D;&amp;#x0A;&amp;#x0D;&amp;#x0A;開立處方原則 – 維持&amp;quot;&quot;/&gt;&lt;property id=&quot;20307&quot; value=&quot;1155&quot;/&gt;&lt;/object&gt;&lt;object type=&quot;3&quot; unique_id=&quot;10059&quot;&gt;&lt;property id=&quot;20148&quot; value=&quot;5&quot;/&gt;&lt;property id=&quot;20300&quot; value=&quot;Slide 56 - &amp;quot;第5節：開立處方原則 – 維持 (美沙冬 -1)&amp;quot;&quot;/&gt;&lt;property id=&quot;20307&quot; value=&quot;1247&quot;/&gt;&lt;/object&gt;&lt;object type=&quot;3&quot; unique_id=&quot;10060&quot;&gt;&lt;property id=&quot;20148&quot; value=&quot;5&quot;/&gt;&lt;property id=&quot;20300&quot; value=&quot;Slide 57&quot;/&gt;&lt;property id=&quot;20307&quot; value=&quot;1156&quot;/&gt;&lt;/object&gt;&lt;object type=&quot;3&quot; unique_id=&quot;10061&quot;&gt;&lt;property id=&quot;20148&quot; value=&quot;5&quot;/&gt;&lt;property id=&quot;20300&quot; value=&quot;Slide 58&quot;/&gt;&lt;property id=&quot;20307&quot; value=&quot;1157&quot;/&gt;&lt;/object&gt;&lt;object type=&quot;3&quot; unique_id=&quot;10062&quot;&gt;&lt;property id=&quot;20148&quot; value=&quot;5&quot;/&gt;&lt;property id=&quot;20300&quot; value=&quot;Slide 59&quot;/&gt;&lt;property id=&quot;20307&quot; value=&quot;1158&quot;/&gt;&lt;/object&gt;&lt;object type=&quot;3&quot; unique_id=&quot;10063&quot;&gt;&lt;property id=&quot;20148&quot; value=&quot;5&quot;/&gt;&lt;property id=&quot;20300&quot; value=&quot;Slide 60&quot;/&gt;&lt;property id=&quot;20307&quot; value=&quot;1159&quot;/&gt;&lt;/object&gt;&lt;object type=&quot;3&quot; unique_id=&quot;10064&quot;&gt;&lt;property id=&quot;20148&quot; value=&quot;5&quot;/&gt;&lt;property id=&quot;20300&quot; value=&quot;Slide 61&quot;/&gt;&lt;property id=&quot;20307&quot; value=&quot;1160&quot;/&gt;&lt;/object&gt;&lt;object type=&quot;3&quot; unique_id=&quot;10065&quot;&gt;&lt;property id=&quot;20148&quot; value=&quot;5&quot;/&gt;&lt;property id=&quot;20300&quot; value=&quot;Slide 62&quot;/&gt;&lt;property id=&quot;20307&quot; value=&quot;1161&quot;/&gt;&lt;/object&gt;&lt;object type=&quot;3&quot; unique_id=&quot;10066&quot;&gt;&lt;property id=&quot;20148&quot; value=&quot;5&quot;/&gt;&lt;property id=&quot;20300&quot; value=&quot;Slide 63&quot;/&gt;&lt;property id=&quot;20307&quot; value=&quot;1162&quot;/&gt;&lt;/object&gt;&lt;object type=&quot;3&quot; unique_id=&quot;10067&quot;&gt;&lt;property id=&quot;20148&quot; value=&quot;5&quot;/&gt;&lt;property id=&quot;20300&quot; value=&quot;Slide 64&quot;/&gt;&lt;property id=&quot;20307&quot; value=&quot;1163&quot;/&gt;&lt;/object&gt;&lt;object type=&quot;3&quot; unique_id=&quot;10068&quot;&gt;&lt;property id=&quot;20148&quot; value=&quot;5&quot;/&gt;&lt;property id=&quot;20300&quot; value=&quot;Slide 65&quot;/&gt;&lt;property id=&quot;20307&quot; value=&quot;1164&quot;/&gt;&lt;/object&gt;&lt;object type=&quot;3&quot; unique_id=&quot;10069&quot;&gt;&lt;property id=&quot;20148&quot; value=&quot;5&quot;/&gt;&lt;property id=&quot;20300&quot; value=&quot;Slide 66&quot;/&gt;&lt;property id=&quot;20307&quot; value=&quot;1165&quot;/&gt;&lt;/object&gt;&lt;object type=&quot;3&quot; unique_id=&quot;10070&quot;&gt;&lt;property id=&quot;20148&quot; value=&quot;5&quot;/&gt;&lt;property id=&quot;20300&quot; value=&quot;Slide 67&quot;/&gt;&lt;property id=&quot;20307&quot; value=&quot;1166&quot;/&gt;&lt;/object&gt;&lt;object type=&quot;3&quot; unique_id=&quot;10071&quot;&gt;&lt;property id=&quot;20148&quot; value=&quot;5&quot;/&gt;&lt;property id=&quot;20300&quot; value=&quot;Slide 68&quot;/&gt;&lt;property id=&quot;20307&quot; value=&quot;1167&quot;/&gt;&lt;/object&gt;&lt;object type=&quot;3&quot; unique_id=&quot;10072&quot;&gt;&lt;property id=&quot;20148&quot; value=&quot;5&quot;/&gt;&lt;property id=&quot;20300&quot; value=&quot;Slide 69&quot;/&gt;&lt;property id=&quot;20307&quot; value=&quot;1168&quot;/&gt;&lt;/object&gt;&lt;object type=&quot;3&quot; unique_id=&quot;10073&quot;&gt;&lt;property id=&quot;20148&quot; value=&quot;5&quot;/&gt;&lt;property id=&quot;20300&quot; value=&quot;Slide 70&quot;/&gt;&lt;property id=&quot;20307&quot; value=&quot;1169&quot;/&gt;&lt;/object&gt;&lt;object type=&quot;3&quot; unique_id=&quot;10074&quot;&gt;&lt;property id=&quot;20148&quot; value=&quot;5&quot;/&gt;&lt;property id=&quot;20300&quot; value=&quot;Slide 71&quot;/&gt;&lt;property id=&quot;20307&quot; value=&quot;1170&quot;/&gt;&lt;/object&gt;&lt;object type=&quot;3&quot; unique_id=&quot;10075&quot;&gt;&lt;property id=&quot;20148&quot; value=&quot;5&quot;/&gt;&lt;property id=&quot;20300&quot; value=&quot;Slide 72 - &amp;quot;劑量調整--- missing dose&amp;quot;&quot;/&gt;&lt;property id=&quot;20307&quot; value=&quot;1171&quot;/&gt;&lt;/object&gt;&lt;object type=&quot;3&quot; unique_id=&quot;10076&quot;&gt;&lt;property id=&quot;20148&quot; value=&quot;5&quot;/&gt;&lt;property id=&quot;20300&quot; value=&quot;Slide 73&quot;/&gt;&lt;property id=&quot;20307&quot; value=&quot;1172&quot;/&gt;&lt;/object&gt;&lt;object type=&quot;3&quot; unique_id=&quot;10077&quot;&gt;&lt;property id=&quot;20148&quot; value=&quot;5&quot;/&gt;&lt;property id=&quot;20300&quot; value=&quot;Slide 74 - &amp;quot;劑量調整--- vomit&amp;quot;&quot;/&gt;&lt;property id=&quot;20307&quot; value=&quot;1173&quot;/&gt;&lt;/object&gt;&lt;object type=&quot;3&quot; unique_id=&quot;10078&quot;&gt;&lt;property id=&quot;20148&quot; value=&quot;5&quot;/&gt;&lt;property id=&quot;20300&quot; value=&quot;Slide 75&quot;/&gt;&lt;property id=&quot;20307&quot; value=&quot;1174&quot;/&gt;&lt;/object&gt;&lt;object type=&quot;3&quot; unique_id=&quot;10079&quot;&gt;&lt;property id=&quot;20148&quot; value=&quot;5&quot;/&gt;&lt;property id=&quot;20300&quot; value=&quot;Slide 76 - &amp;quot;鴉片類成癮物質替代治療臨床指引&amp;#x0D;&amp;#x0A;第6節：開立處方原則 – 戒斷&amp;quot;&quot;/&gt;&lt;property id=&quot;20307&quot; value=&quot;1175&quot;/&gt;&lt;/object&gt;&lt;object type=&quot;3&quot; unique_id=&quot;10080&quot;&gt;&lt;property id=&quot;20148&quot; value=&quot;5&quot;/&gt;&lt;property id=&quot;20300&quot; value=&quot;Slide 77 - &amp;quot;鴉片類成癮物質替代治療臨床指引&amp;#x0D;&amp;#x0A;第6節：開立處方原則 – 戒斷&amp;quot;&quot;/&gt;&lt;property id=&quot;20307&quot; value=&quot;1176&quot;/&gt;&lt;/object&gt;&lt;object type=&quot;3&quot; unique_id=&quot;10081&quot;&gt;&lt;property id=&quot;20148&quot; value=&quot;5&quot;/&gt;&lt;property id=&quot;20300&quot; value=&quot;Slide 78 - &amp;quot;鴉片類成癮物質替代治療臨床指引&amp;#x0D;&amp;#x0A;第7節：其他資訊 &amp;quot;&quot;/&gt;&lt;property id=&quot;20307&quot; value=&quot;1177&quot;/&gt;&lt;/object&gt;&lt;object type=&quot;3&quot; unique_id=&quot;10082&quot;&gt;&lt;property id=&quot;20148&quot; value=&quot;5&quot;/&gt;&lt;property id=&quot;20300&quot; value=&quot;Slide 79 - &amp;quot;劑量調整--- alcohol&amp;quot;&quot;/&gt;&lt;property id=&quot;20307&quot; value=&quot;1234&quot;/&gt;&lt;/object&gt;&lt;object type=&quot;3&quot; unique_id=&quot;10083&quot;&gt;&lt;property id=&quot;20148&quot; value=&quot;5&quot;/&gt;&lt;property id=&quot;20300&quot; value=&quot;Slide 80 - &amp;quot;An increased risk of motor vehicle &amp;#x0D;&amp;#x0A;accidents after prescription of methadone&amp;quot;&quot;/&gt;&lt;property id=&quot;20307&quot; value=&quot;1101&quot;/&gt;&lt;/object&gt;&lt;object type=&quot;3&quot; unique_id=&quot;10084&quot;&gt;&lt;property id=&quot;20148&quot; value=&quot;5&quot;/&gt;&lt;property id=&quot;20300&quot; value=&quot;Slide 81 - &amp;quot;Methadone &amp;amp; Benzodiazepines&amp;quot;&quot;/&gt;&lt;property id=&quot;20307&quot; value=&quot;1189&quot;/&gt;&lt;/object&gt;&lt;object type=&quot;3&quot; unique_id=&quot;10085&quot;&gt;&lt;property id=&quot;20148&quot; value=&quot;5&quot;/&gt;&lt;property id=&quot;20300&quot; value=&quot;Slide 82 - &amp;quot;美沙冬的使用與特殊族群&amp;quot;&quot;/&gt;&lt;property id=&quot;20307&quot; value=&quot;1192&quot;/&gt;&lt;/object&gt;&lt;object type=&quot;3&quot; unique_id=&quot;10086&quot;&gt;&lt;property id=&quot;20148&quot; value=&quot;5&quot;/&gt;&lt;property id=&quot;20300&quot; value=&quot;Slide 83 - &amp;quot;美沙冬--孕婦與嬰兒&amp;quot;&quot;/&gt;&lt;property id=&quot;20307&quot; value=&quot;1116&quot;/&gt;&lt;/object&gt;&lt;object type=&quot;3&quot; unique_id=&quot;10087&quot;&gt;&lt;property id=&quot;20148&quot; value=&quot;5&quot;/&gt;&lt;property id=&quot;20300&quot; value=&quot;Slide 84 - &amp;quot;Buprenorphine/Naloxone的使用與特殊族群&amp;quot;&quot;/&gt;&lt;property id=&quot;20307&quot; value=&quot;1121&quot;/&gt;&lt;/object&gt;&lt;object type=&quot;3&quot; unique_id=&quot;10088&quot;&gt;&lt;property id=&quot;20148&quot; value=&quot;5&quot;/&gt;&lt;property id=&quot;20300&quot; value=&quot;Slide 85 - &amp;quot;BUPRENORPHINE IN SPECIAL&amp;#x0D;&amp;#x0A; POPULATIONS&amp;quot;&quot;/&gt;&lt;property id=&quot;20307&quot; value=&quot;1122&quot;/&gt;&lt;/object&gt;&lt;object type=&quot;3&quot; unique_id=&quot;10089&quot;&gt;&lt;property id=&quot;20148&quot; value=&quot;5&quot;/&gt;&lt;property id=&quot;20300&quot; value=&quot;Slide 86&quot;/&gt;&lt;property id=&quot;20307&quot; value=&quot;1206&quot;/&gt;&lt;/object&gt;&lt;object type=&quot;3&quot; unique_id=&quot;10090&quot;&gt;&lt;property id=&quot;20148&quot; value=&quot;5&quot;/&gt;&lt;property id=&quot;20300&quot; value=&quot;Slide 87 - &amp;quot;BUPRENORPHINE IN SPECIAL &amp;#x0D;&amp;#x0A;POPULATIONS&amp;quot;&quot;/&gt;&lt;property id=&quot;20307&quot; value=&quot;1123&quot;/&gt;&lt;/object&gt;&lt;object type=&quot;3&quot; unique_id=&quot;10091&quot;&gt;&lt;property id=&quot;20148&quot; value=&quot;5&quot;/&gt;&lt;property id=&quot;20300&quot; value=&quot;Slide 88 - &amp;quot;替代性維持治療的階段&amp;quot;&quot;/&gt;&lt;property id=&quot;20307&quot; value=&quot;1235&quot;/&gt;&lt;/object&gt;&lt;object type=&quot;3&quot; unique_id=&quot;10092&quot;&gt;&lt;property id=&quot;20148&quot; value=&quot;5&quot;/&gt;&lt;property id=&quot;20300&quot; value=&quot;Slide 89 - &amp;quot;影響個案接受美沙冬替代維持治療的因素&amp;quot;&quot;/&gt;&lt;property id=&quot;20307&quot; value=&quot;1233&quot;/&gt;&lt;/object&gt;&lt;object type=&quot;3&quot; unique_id=&quot;10093&quot;&gt;&lt;property id=&quot;20148&quot; value=&quot;5&quot;/&gt;&lt;property id=&quot;20300&quot; value=&quot;Slide 90 - &amp;quot;單純給予美沙冬無法解決複雜的成癮問題&amp;quot;&quot;/&gt;&lt;property id=&quot;20307&quot; value=&quot;1098&quot;/&gt;&lt;/object&gt;&lt;object type=&quot;3&quot; unique_id=&quot;10094&quot;&gt;&lt;property id=&quot;20148&quot; value=&quot;5&quot;/&gt;&lt;property id=&quot;20300&quot; value=&quot;Slide 91 - &amp;quot;課程 (影片講解)&amp;quot;&quot;/&gt;&lt;property id=&quot;20307&quot; value=&quot;1249&quot;/&gt;&lt;/object&gt;&lt;/object&gt;&lt;/object&gt;&lt;/database&gt;"/>
  <p:tag name="SECTOMILLISECCONVERTED" val="1"/>
  <p:tag name="ARTICULATE_REFERENCE_TYPE_2" val="1"/>
  <p:tag name="ARTICULATE_REFERENCE_2" val="C:\Users\user\Dropbox\drugproject\P2_10\Final\writer.pdf"/>
  <p:tag name="ARTICULATE_REFERENCE_TITLE_2" val="教案作者簡介"/>
  <p:tag name="ARTICULATE_REFERENCE_ID_2" val="7b1a899c-f88e-4930-a9da-88aca7270c5f"/>
  <p:tag name="ARTICULATE_REFERENCE_TYPE_1" val="1"/>
  <p:tag name="ARTICULATE_REFERENCE_1" val="C:\Users\user\Dropbox\drugproject\P2_10\Final\writer.pdf"/>
  <p:tag name="ARTICULATE_REFERENCE_TITLE_1" val="教案作者簡介"/>
  <p:tag name="ARTICULATE_REFERENCE_ID_1" val="7b1a899c-f88e-4930-a9da-88aca7270c5f"/>
  <p:tag name="ARTICULATE_REFERENCE_COUNT" val="1"/>
  <p:tag name="ARTICULATE_REFERENCE_DESCRIPTION" val="請點選下列參考文件"/>
  <p:tag name="ARTICULATE_PLAYER_GLOSSARY_XML" val="&lt;?xml version=&quot;1.0&quot; encoding=&quot;utf-16&quot;?&gt;&lt;glossary xmlns:xsi=&quot;http://www.w3.org/2001/XMLSchema-instance&quot; xmlns:xsd=&quot;http://www.w3.org/2001/XMLSchema&quot;&gt;&lt;terms /&gt;&lt;/glossary&gt;"/>
  <p:tag name="ARTICULATE_PROJECT_OPEN" val="1"/>
  <p:tag name="ARTICULATE_SLIDE_COUNT" val="91"/>
  <p:tag name="TAG_BACKING_FORM_KEY" val="1052622-c:\users\user\desktop\藥癮修改_072115\p2_10\final\p2_10_m_final_072715.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1236"/>
  <p:tag name="ORIGINAL_AUDIO_FILEPATH" val="C:\Users\Tom Teh\Dropbox (Evantec)\drugproject\P2_10\Final\Audio\5.wav"/>
  <p:tag name="ELAPSEDTIME" val="74.342"/>
  <p:tag name="ARTICULATE_TITLE_TAG" val="鴉片類物質成癮藥物治療"/>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3.10/62.40/66.20/71.30"/>
  <p:tag name="ARTICULATE_USED_LAYOUT" val="1"/>
</p:tagLst>
</file>

<file path=ppt/tags/tag10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1.xml><?xml version="1.0" encoding="utf-8"?>
<p:tagLst xmlns:a="http://schemas.openxmlformats.org/drawingml/2006/main" xmlns:r="http://schemas.openxmlformats.org/officeDocument/2006/relationships" xmlns:p="http://schemas.openxmlformats.org/presentationml/2006/main">
  <p:tag name="AUDIO_ID" val="1141"/>
  <p:tag name="ORIGINAL_AUDIO_FILEPATH" val="C:\Users\Tom Teh\Dropbox (Evantec)\drugproject\P2_10\Final\Audio\40.wav"/>
  <p:tag name="ELAPSEDTIME" val="19.312"/>
  <p:tag name="ARTICULATE_TITLE_TAG" val="第2節： 丁基原啡因的臨床藥理與毒理特性 (3)"/>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50/3.00/4.50/9.50/14.44/16.91/18.15"/>
  <p:tag name="ARTICULATE_USED_LAYOUT" val="4"/>
</p:tagLst>
</file>

<file path=ppt/tags/tag10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3.xml><?xml version="1.0" encoding="utf-8"?>
<p:tagLst xmlns:a="http://schemas.openxmlformats.org/drawingml/2006/main" xmlns:r="http://schemas.openxmlformats.org/officeDocument/2006/relationships" xmlns:p="http://schemas.openxmlformats.org/presentationml/2006/main">
  <p:tag name="AUDIO_ID" val="1142"/>
  <p:tag name="ARTICULATE_TITLE_TAG" val="第2節： 丁基原啡因的臨床藥理與毒理特性 (4)"/>
  <p:tag name="ORIGINAL_AUDIO_FILEPATH" val="C:\Users\user\Dropbox\drugproject\P2_10\Final\Audio\41.wav"/>
  <p:tag name="ELAPSEDTIME" val="20.32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1.90/11.15"/>
  <p:tag name="ARTICULATE_USED_LAYOUT" val="4"/>
</p:tagLst>
</file>

<file path=ppt/tags/tag10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5.xml><?xml version="1.0" encoding="utf-8"?>
<p:tagLst xmlns:a="http://schemas.openxmlformats.org/drawingml/2006/main" xmlns:r="http://schemas.openxmlformats.org/officeDocument/2006/relationships" xmlns:p="http://schemas.openxmlformats.org/presentationml/2006/main">
  <p:tag name="ARTICULATE_TITLE_TAG" val="第2節： 丁基原啡因的臨床藥理與毒理特性 (4)"/>
  <p:tag name="AUDIO_ID" val="1250"/>
  <p:tag name="ORIGINAL_AUDIO_FILEPATH" val="C:\Users\user\Dropbox\drugproject\P2_10\Final\Audio\41b.wav"/>
  <p:tag name="ELAPSEDTIME" val="20.8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1.90"/>
  <p:tag name="ARTICULATE_USED_LAYOUT" val="4"/>
</p:tagLst>
</file>

<file path=ppt/tags/tag10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7.xml><?xml version="1.0" encoding="utf-8"?>
<p:tagLst xmlns:a="http://schemas.openxmlformats.org/drawingml/2006/main" xmlns:r="http://schemas.openxmlformats.org/officeDocument/2006/relationships" xmlns:p="http://schemas.openxmlformats.org/presentationml/2006/main">
  <p:tag name="AUDIO_ID" val="1143"/>
  <p:tag name="ORIGINAL_AUDIO_FILEPATH" val="C:\Users\Tom Teh\Dropbox (Evantec)\drugproject\P2_10\Final\Audio\42.wav"/>
  <p:tag name="ELAPSEDTIME" val="53.212"/>
  <p:tag name="ARTICULATE_TITLE_TAG" val="第2節： 丁基原啡因的臨床藥理與毒理特性 (5)"/>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1.50/26.00"/>
  <p:tag name="ARTICULATE_USED_LAYOUT" val="4"/>
</p:tagLst>
</file>

<file path=ppt/tags/tag10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9.xml><?xml version="1.0" encoding="utf-8"?>
<p:tagLst xmlns:a="http://schemas.openxmlformats.org/drawingml/2006/main" xmlns:r="http://schemas.openxmlformats.org/officeDocument/2006/relationships" xmlns:p="http://schemas.openxmlformats.org/presentationml/2006/main">
  <p:tag name="AUDIO_ID" val="1144"/>
  <p:tag name="ORIGINAL_AUDIO_FILEPATH" val="C:\Users\Tom Teh\Dropbox (Evantec)\drugproject\P2_10\Final\Audio\43.wav"/>
  <p:tag name="ELAPSEDTIME" val="31.492"/>
  <p:tag name="ARTICULATE_TITLE_TAG" val="第2節： 丁基原啡因的臨床藥理與毒理特性 (6)"/>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40/2.30"/>
  <p:tag name="ARTICULATE_USED_LAYOUT" val="4"/>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1.xml><?xml version="1.0" encoding="utf-8"?>
<p:tagLst xmlns:a="http://schemas.openxmlformats.org/drawingml/2006/main" xmlns:r="http://schemas.openxmlformats.org/officeDocument/2006/relationships" xmlns:p="http://schemas.openxmlformats.org/presentationml/2006/main">
  <p:tag name="AUDIO_ID" val="1145"/>
  <p:tag name="ORIGINAL_AUDIO_FILEPATH" val="C:\Users\Tom Teh\Dropbox (Evantec)\drugproject\P2_10\Final\Audio\44.wav"/>
  <p:tag name="ELAPSEDTIME" val="25.652"/>
  <p:tag name="ARTICULATE_TITLE_TAG" val="第2節： 丁基原啡因的臨床藥理與毒理特性 (7)"/>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1.60"/>
  <p:tag name="ARTICULATE_USED_LAYOUT" val="4"/>
</p:tagLst>
</file>

<file path=ppt/tags/tag1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3.xml><?xml version="1.0" encoding="utf-8"?>
<p:tagLst xmlns:a="http://schemas.openxmlformats.org/drawingml/2006/main" xmlns:r="http://schemas.openxmlformats.org/officeDocument/2006/relationships" xmlns:p="http://schemas.openxmlformats.org/presentationml/2006/main">
  <p:tag name="AUDIO_ID" val="1245"/>
  <p:tag name="ORIGINAL_AUDIO_FILEPATH" val="C:\Users\Tom Teh\Dropbox (Evantec)\drugproject\P2_10\Final\Audio\45.wav"/>
  <p:tag name="ELAPSEDTIME" val="30.93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0.80/11.80/12.60"/>
  <p:tag name="ARTICULATE_USED_LAYOUT" val="4"/>
</p:tagLst>
</file>

<file path=ppt/tags/tag1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5.xml><?xml version="1.0" encoding="utf-8"?>
<p:tagLst xmlns:a="http://schemas.openxmlformats.org/drawingml/2006/main" xmlns:r="http://schemas.openxmlformats.org/officeDocument/2006/relationships" xmlns:p="http://schemas.openxmlformats.org/presentationml/2006/main">
  <p:tag name="AUDIO_ID" val="1147"/>
  <p:tag name="ORIGINAL_AUDIO_FILEPATH" val="C:\Users\Tom Teh\Dropbox (Evantec)\drugproject\P2_10\Final\Audio\46.wav"/>
  <p:tag name="ELAPSEDTIME" val="6.40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20"/>
  <p:tag name="ARTICULATE_USED_LAYOUT" val="4"/>
</p:tagLst>
</file>

<file path=ppt/tags/tag11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7.xml><?xml version="1.0" encoding="utf-8"?>
<p:tagLst xmlns:a="http://schemas.openxmlformats.org/drawingml/2006/main" xmlns:r="http://schemas.openxmlformats.org/officeDocument/2006/relationships" xmlns:p="http://schemas.openxmlformats.org/presentationml/2006/main">
  <p:tag name="AUDIO_ID" val="1246"/>
  <p:tag name="ORIGINAL_AUDIO_FILEPATH" val="C:\Users\Tom Teh\Dropbox (Evantec)\drugproject\P2_10\Final\Audio\47.wav"/>
  <p:tag name="ELAPSEDTIME" val="72.33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
  <p:tag name="ARTICULATE_USED_LAYOUT" val="4"/>
</p:tagLst>
</file>

<file path=ppt/tags/tag1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9.xml><?xml version="1.0" encoding="utf-8"?>
<p:tagLst xmlns:a="http://schemas.openxmlformats.org/drawingml/2006/main" xmlns:r="http://schemas.openxmlformats.org/officeDocument/2006/relationships" xmlns:p="http://schemas.openxmlformats.org/presentationml/2006/main">
  <p:tag name="AUDIO_ID" val="1148"/>
  <p:tag name="ORIGINAL_AUDIO_FILEPATH" val="C:\Users\Tom Teh\Dropbox (Evantec)\drugproject\P2_10\Final\Audio\48.wav"/>
  <p:tag name="ELAPSEDTIME" val="91.952"/>
  <p:tag name="ARTICULATE_TITLE_TAG" val="第4節：服藥程序 (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10/5.50/34.60/36.20/63.70/67.30"/>
  <p:tag name="ARTICULATE_USED_LAYOUT" val="4"/>
</p:tagLst>
</file>

<file path=ppt/tags/tag12.xml><?xml version="1.0" encoding="utf-8"?>
<p:tagLst xmlns:a="http://schemas.openxmlformats.org/drawingml/2006/main" xmlns:r="http://schemas.openxmlformats.org/officeDocument/2006/relationships" xmlns:p="http://schemas.openxmlformats.org/presentationml/2006/main">
  <p:tag name="AUDIO_ID" val="1218"/>
  <p:tag name="ORIGINAL_AUDIO_FILEPATH" val="C:\Users\Tom Teh\Dropbox (Evantec)\drugproject\P2_10\Final\Audio\6.wav"/>
  <p:tag name="ELAPSEDTIME" val="23.22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6.60/7.90/18.90"/>
  <p:tag name="ARTICULATE_USED_LAYOUT" val="1"/>
</p:tagLst>
</file>

<file path=ppt/tags/tag1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1.xml><?xml version="1.0" encoding="utf-8"?>
<p:tagLst xmlns:a="http://schemas.openxmlformats.org/drawingml/2006/main" xmlns:r="http://schemas.openxmlformats.org/officeDocument/2006/relationships" xmlns:p="http://schemas.openxmlformats.org/presentationml/2006/main">
  <p:tag name="AUDIO_ID" val="1149"/>
  <p:tag name="ORIGINAL_AUDIO_FILEPATH" val="C:\Users\Tom Teh\Dropbox (Evantec)\drugproject\P2_10\Final\Audio\49.wav"/>
  <p:tag name="ELAPSEDTIME" val="38.102"/>
  <p:tag name="ARTICULATE_TITLE_TAG" val="第4節：服藥程序 (3)"/>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60/3.70/4.80/20.60/21.90"/>
  <p:tag name="ARTICULATE_USED_LAYOUT" val="4"/>
</p:tagLst>
</file>

<file path=ppt/tags/tag1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3.xml><?xml version="1.0" encoding="utf-8"?>
<p:tagLst xmlns:a="http://schemas.openxmlformats.org/drawingml/2006/main" xmlns:r="http://schemas.openxmlformats.org/officeDocument/2006/relationships" xmlns:p="http://schemas.openxmlformats.org/presentationml/2006/main">
  <p:tag name="AUDIO_ID" val="1150"/>
  <p:tag name="ORIGINAL_AUDIO_FILEPATH" val="C:\Users\Tom Teh\Dropbox (Evantec)\drugproject\P2_10\Final\Audio\50.wav"/>
  <p:tag name="ELAPSEDTIME" val="62.322"/>
  <p:tag name="ARTICULATE_TITLE_TAG" val="第4節：服藥程序 (4)"/>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5.00/10.00/15.00/20.00"/>
  <p:tag name="ARTICULATE_USED_LAYOUT" val="4"/>
</p:tagLst>
</file>

<file path=ppt/tags/tag124.xml><?xml version="1.0" encoding="utf-8"?>
<p:tagLst xmlns:a="http://schemas.openxmlformats.org/drawingml/2006/main" xmlns:r="http://schemas.openxmlformats.org/officeDocument/2006/relationships" xmlns:p="http://schemas.openxmlformats.org/presentationml/2006/main">
  <p:tag name="AUDIO_ID" val="1151"/>
  <p:tag name="ORIGINAL_AUDIO_FILEPATH" val="C:\Users\Tom Teh\Dropbox (Evantec)\drugproject\P2_10\Final\Audio\51.wav"/>
  <p:tag name="ELAPSEDTIME" val="44.842"/>
  <p:tag name="ARTICULATE_TITLE_TAG" val="第4節：服藥程序 (5)"/>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00/0.80/1.40/8.80"/>
  <p:tag name="ARTICULATE_USED_LAYOUT" val="4"/>
</p:tagLst>
</file>

<file path=ppt/tags/tag1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6.xml><?xml version="1.0" encoding="utf-8"?>
<p:tagLst xmlns:a="http://schemas.openxmlformats.org/drawingml/2006/main" xmlns:r="http://schemas.openxmlformats.org/officeDocument/2006/relationships" xmlns:p="http://schemas.openxmlformats.org/presentationml/2006/main">
  <p:tag name="AUDIO_ID" val="1152"/>
  <p:tag name="ORIGINAL_AUDIO_FILEPATH" val="C:\Users\Tom Teh\Dropbox (Evantec)\drugproject\P2_10\Final\Audio\52.wav"/>
  <p:tag name="ELAPSEDTIME" val="28.062"/>
  <p:tag name="ARTICULATE_TITLE_TAG" val="第4節：服藥程序 (6)"/>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80/6.80"/>
  <p:tag name="ARTICULATE_USED_LAYOUT" val="4"/>
</p:tagLst>
</file>

<file path=ppt/tags/tag1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8.xml><?xml version="1.0" encoding="utf-8"?>
<p:tagLst xmlns:a="http://schemas.openxmlformats.org/drawingml/2006/main" xmlns:r="http://schemas.openxmlformats.org/officeDocument/2006/relationships" xmlns:p="http://schemas.openxmlformats.org/presentationml/2006/main">
  <p:tag name="AUDIO_ID" val="1153"/>
  <p:tag name="ORIGINAL_AUDIO_FILEPATH" val="C:\Users\Tom Teh\Dropbox (Evantec)\drugproject\P2_10\Final\Audio\53.wav"/>
  <p:tag name="ELAPSEDTIME" val="88.122"/>
  <p:tag name="ARTICULATE_TITLE_TAG" val="第4節：服藥程序 (7)"/>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80"/>
  <p:tag name="ARTICULATE_USED_LAYOUT" val="4"/>
</p:tagLst>
</file>

<file path=ppt/tags/tag1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0.xml><?xml version="1.0" encoding="utf-8"?>
<p:tagLst xmlns:a="http://schemas.openxmlformats.org/drawingml/2006/main" xmlns:r="http://schemas.openxmlformats.org/officeDocument/2006/relationships" xmlns:p="http://schemas.openxmlformats.org/presentationml/2006/main">
  <p:tag name="AUDIO_ID" val="1154"/>
  <p:tag name="ORIGINAL_AUDIO_FILEPATH" val="C:\Users\Tom Teh\Dropbox (Evantec)\drugproject\P2_10\Final\Audio\54.wav"/>
  <p:tag name="ELAPSEDTIME" val="27.492"/>
  <p:tag name="ARTICULATE_TITLE_TAG" val="第4節：服藥程序 (8)"/>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20/1.90/18.10/19.00/20.00"/>
  <p:tag name="ARTICULATE_USED_LAYOUT" val="4"/>
</p:tagLst>
</file>

<file path=ppt/tags/tag1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2.xml><?xml version="1.0" encoding="utf-8"?>
<p:tagLst xmlns:a="http://schemas.openxmlformats.org/drawingml/2006/main" xmlns:r="http://schemas.openxmlformats.org/officeDocument/2006/relationships" xmlns:p="http://schemas.openxmlformats.org/presentationml/2006/main">
  <p:tag name="AUDIO_ID" val="1155"/>
  <p:tag name="ORIGINAL_AUDIO_FILEPATH" val="C:\Users\Tom Teh\Dropbox (Evantec)\drugproject\P2_10\Final\Audio\55.wav"/>
  <p:tag name="ELAPSEDTIME" val="11.71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30"/>
  <p:tag name="ARTICULATE_USED_LAYOUT" val="4"/>
</p:tagLst>
</file>

<file path=ppt/tags/tag13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4.xml><?xml version="1.0" encoding="utf-8"?>
<p:tagLst xmlns:a="http://schemas.openxmlformats.org/drawingml/2006/main" xmlns:r="http://schemas.openxmlformats.org/officeDocument/2006/relationships" xmlns:p="http://schemas.openxmlformats.org/presentationml/2006/main">
  <p:tag name="AUDIO_ID" val="1247"/>
  <p:tag name="ORIGINAL_AUDIO_FILEPATH" val="C:\Users\user\Dropbox\drugproject\P2_10\Final\Audio\56.wav"/>
  <p:tag name="ELAPSEDTIME" val="54.23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60/2.40/4.50/11.80/35.50/37.30/48.60/49.40"/>
  <p:tag name="ARTICULATE_USED_LAYOUT" val="4"/>
</p:tagLst>
</file>

<file path=ppt/tags/tag1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1"/>
</p:tagLst>
</file>

<file path=ppt/tags/tag136.xml><?xml version="1.0" encoding="utf-8"?>
<p:tagLst xmlns:a="http://schemas.openxmlformats.org/drawingml/2006/main" xmlns:r="http://schemas.openxmlformats.org/officeDocument/2006/relationships" xmlns:p="http://schemas.openxmlformats.org/presentationml/2006/main">
  <p:tag name="AUDIO_ID" val="1156"/>
  <p:tag name="ARTICULATE_TITLE_TAG" val="第5節：開立處方原則 – 維持 (美沙冬 -2)"/>
  <p:tag name="ORIGINAL_AUDIO_FILEPATH" val="C:\Users\user\Dropbox\drugproject\P2_10\Final\Audio\57.wav"/>
  <p:tag name="ELAPSEDTIME" val="15.32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40/2.30"/>
  <p:tag name="ARTICULATE_USED_LAYOUT" val="4"/>
</p:tagLst>
</file>

<file path=ppt/tags/tag13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8.xml><?xml version="1.0" encoding="utf-8"?>
<p:tagLst xmlns:a="http://schemas.openxmlformats.org/drawingml/2006/main" xmlns:r="http://schemas.openxmlformats.org/officeDocument/2006/relationships" xmlns:p="http://schemas.openxmlformats.org/presentationml/2006/main">
  <p:tag name="AUDIO_ID" val="1157"/>
  <p:tag name="ORIGINAL_AUDIO_FILEPATH" val="C:\Users\Tom Teh\Dropbox (Evantec)\drugproject\P2_10\Final\Audio\58.wav"/>
  <p:tag name="ELAPSEDTIME" val="64.562"/>
  <p:tag name="ARTICULATE_TITLE_TAG" val="第5節：開立處方原則 – 維持 (美沙冬 -3)"/>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12.70/28.80/30.60/49.70"/>
  <p:tag name="ARTICULATE_USED_LAYOUT" val="4"/>
</p:tagLst>
</file>

<file path=ppt/tags/tag1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1219"/>
  <p:tag name="ORIGINAL_AUDIO_FILEPATH" val="C:\Users\Tom Teh\Dropbox (Evantec)\drugproject\P2_10\Final\Audio\7.wav"/>
  <p:tag name="ELAPSEDTIME" val="136.33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8.30/49.60/69.15/77.10/122.64"/>
  <p:tag name="ARTICULATE_USED_LAYOUT" val="1"/>
</p:tagLst>
</file>

<file path=ppt/tags/tag140.xml><?xml version="1.0" encoding="utf-8"?>
<p:tagLst xmlns:a="http://schemas.openxmlformats.org/drawingml/2006/main" xmlns:r="http://schemas.openxmlformats.org/officeDocument/2006/relationships" xmlns:p="http://schemas.openxmlformats.org/presentationml/2006/main">
  <p:tag name="AUDIO_ID" val="1158"/>
  <p:tag name="ORIGINAL_AUDIO_FILEPATH" val="C:\Users\Tom Teh\Dropbox (Evantec)\drugproject\P2_10\Final\Audio\59.wav"/>
  <p:tag name="ELAPSEDTIME" val="46.942"/>
  <p:tag name="ARTICULATE_TITLE_TAG" val="第5節：開立處方原則 – 維持 (丁基原啡因 -1)"/>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2.70/5.10/6.80/8.00"/>
  <p:tag name="ARTICULATE_USED_LAYOUT" val="4"/>
</p:tagLst>
</file>

<file path=ppt/tags/tag1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2.xml><?xml version="1.0" encoding="utf-8"?>
<p:tagLst xmlns:a="http://schemas.openxmlformats.org/drawingml/2006/main" xmlns:r="http://schemas.openxmlformats.org/officeDocument/2006/relationships" xmlns:p="http://schemas.openxmlformats.org/presentationml/2006/main">
  <p:tag name="AUDIO_ID" val="1159"/>
  <p:tag name="ARTICULATE_TITLE_TAG" val="第5節：開立處方原則 – 維持 (丁基原啡因 -2)"/>
  <p:tag name="ORIGINAL_AUDIO_FILEPATH" val="C:\Users\user\Dropbox\drugproject\P2_10\Final\Audio\60.wav"/>
  <p:tag name="ELAPSEDTIME" val="71.72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40/2.90/55.40"/>
  <p:tag name="ARTICULATE_USED_LAYOUT" val="4"/>
</p:tagLst>
</file>

<file path=ppt/tags/tag1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1"/>
</p:tagLst>
</file>

<file path=ppt/tags/tag144.xml><?xml version="1.0" encoding="utf-8"?>
<p:tagLst xmlns:a="http://schemas.openxmlformats.org/drawingml/2006/main" xmlns:r="http://schemas.openxmlformats.org/officeDocument/2006/relationships" xmlns:p="http://schemas.openxmlformats.org/presentationml/2006/main">
  <p:tag name="AUDIO_ID" val="1160"/>
  <p:tag name="ARTICULATE_TITLE_TAG" val="第5節：開立處方原則 – 維持 (丁基原啡因 -3)"/>
  <p:tag name="ORIGINAL_AUDIO_FILEPATH" val="C:\Users\user\Dropbox\drugproject\P2_10\Final\Audio\61.wav"/>
  <p:tag name="ELAPSEDTIME" val="31.54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90/1.50"/>
  <p:tag name="ARTICULATE_USED_LAYOUT" val="4"/>
</p:tagLst>
</file>

<file path=ppt/tags/tag14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6.xml><?xml version="1.0" encoding="utf-8"?>
<p:tagLst xmlns:a="http://schemas.openxmlformats.org/drawingml/2006/main" xmlns:r="http://schemas.openxmlformats.org/officeDocument/2006/relationships" xmlns:p="http://schemas.openxmlformats.org/presentationml/2006/main">
  <p:tag name="AUDIO_ID" val="1161"/>
  <p:tag name="ORIGINAL_AUDIO_FILEPATH" val="C:\Users\Tom Teh\Dropbox (Evantec)\drugproject\P2_10\Final\Audio\62.wav"/>
  <p:tag name="ELAPSEDTIME" val="26.352"/>
  <p:tag name="ARTICULATE_TITLE_TAG" val="第5節：開立處方原則 – 維持 (丁基原啡因 -4)"/>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1.60"/>
  <p:tag name="ARTICULATE_USED_LAYOUT" val="4"/>
</p:tagLst>
</file>

<file path=ppt/tags/tag14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8.xml><?xml version="1.0" encoding="utf-8"?>
<p:tagLst xmlns:a="http://schemas.openxmlformats.org/drawingml/2006/main" xmlns:r="http://schemas.openxmlformats.org/officeDocument/2006/relationships" xmlns:p="http://schemas.openxmlformats.org/presentationml/2006/main">
  <p:tag name="AUDIO_ID" val="1162"/>
  <p:tag name="ORIGINAL_AUDIO_FILEPATH" val="C:\Users\Tom Teh\Dropbox (Evantec)\drugproject\P2_10\Final\Audio\63.wav"/>
  <p:tag name="ELAPSEDTIME" val="55.052"/>
  <p:tag name="ARTICULATE_TITLE_TAG" val="第5節：開立處方原則 – 維持 (丁基原啡因 -5)"/>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50/1.80/3.50/24.50"/>
  <p:tag name="ARTICULATE_USED_LAYOUT" val="4"/>
</p:tagLst>
</file>

<file path=ppt/tags/tag14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50.xml><?xml version="1.0" encoding="utf-8"?>
<p:tagLst xmlns:a="http://schemas.openxmlformats.org/drawingml/2006/main" xmlns:r="http://schemas.openxmlformats.org/officeDocument/2006/relationships" xmlns:p="http://schemas.openxmlformats.org/presentationml/2006/main">
  <p:tag name="AUDIO_ID" val="1163"/>
  <p:tag name="ORIGINAL_AUDIO_FILEPATH" val="C:\Users\Tom Teh\Dropbox (Evantec)\drugproject\P2_10\Final\Audio\64.wav"/>
  <p:tag name="ELAPSEDTIME" val="44.142"/>
  <p:tag name="ARTICULATE_TITLE_TAG" val="第5節：開立處方原則 – 維持 (丁基原啡因 -6)"/>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10/2.00/3.60/34.90/39.55/41.87"/>
  <p:tag name="ARTICULATE_USED_LAYOUT" val="4"/>
</p:tagLst>
</file>

<file path=ppt/tags/tag15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2.xml><?xml version="1.0" encoding="utf-8"?>
<p:tagLst xmlns:a="http://schemas.openxmlformats.org/drawingml/2006/main" xmlns:r="http://schemas.openxmlformats.org/officeDocument/2006/relationships" xmlns:p="http://schemas.openxmlformats.org/presentationml/2006/main">
  <p:tag name="AUDIO_ID" val="1164"/>
  <p:tag name="ORIGINAL_AUDIO_FILEPATH" val="C:\Users\Tom Teh\Dropbox (Evantec)\drugproject\P2_10\Final\Audio\65.wav"/>
  <p:tag name="ELAPSEDTIME" val="54.922"/>
  <p:tag name="ARTICULATE_TITLE_TAG" val="第5節：開立處方原則 – 維持 (丁基原啡因 -7)"/>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2.10/3.60/8.00/11.40/14.80/21.90/27.10/31.00/35.70"/>
  <p:tag name="ARTICULATE_USED_LAYOUT" val="4"/>
</p:tagLst>
</file>

<file path=ppt/tags/tag15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4.xml><?xml version="1.0" encoding="utf-8"?>
<p:tagLst xmlns:a="http://schemas.openxmlformats.org/drawingml/2006/main" xmlns:r="http://schemas.openxmlformats.org/officeDocument/2006/relationships" xmlns:p="http://schemas.openxmlformats.org/presentationml/2006/main">
  <p:tag name="AUDIO_ID" val="1165"/>
  <p:tag name="ORIGINAL_AUDIO_FILEPATH" val="C:\Users\Tom Teh\Dropbox (Evantec)\drugproject\P2_10\Final\Audio\66.wav"/>
  <p:tag name="ELAPSEDTIME" val="47.912"/>
  <p:tag name="ARTICULATE_TITLE_TAG" val="第5節：開立處方原則 – 維持 (丁基原啡因 -8)"/>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5.30/6.80/8.10/9.20/10.20"/>
  <p:tag name="ARTICULATE_USED_LAYOUT" val="4"/>
</p:tagLst>
</file>

<file path=ppt/tags/tag15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6.xml><?xml version="1.0" encoding="utf-8"?>
<p:tagLst xmlns:a="http://schemas.openxmlformats.org/drawingml/2006/main" xmlns:r="http://schemas.openxmlformats.org/officeDocument/2006/relationships" xmlns:p="http://schemas.openxmlformats.org/presentationml/2006/main">
  <p:tag name="AUDIO_ID" val="1166"/>
  <p:tag name="ORIGINAL_AUDIO_FILEPATH" val="C:\Users\Tom Teh\Dropbox (Evantec)\drugproject\P2_10\Final\Audio\67.wav"/>
  <p:tag name="ELAPSEDTIME" val="56.752"/>
  <p:tag name="ARTICULATE_TITLE_TAG" val="第5節：開立處方原則 – 維持 (丁基原啡因 -9)"/>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30/2.20/3.00"/>
  <p:tag name="ARTICULATE_USED_LAYOUT" val="4"/>
</p:tagLst>
</file>

<file path=ppt/tags/tag15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8.xml><?xml version="1.0" encoding="utf-8"?>
<p:tagLst xmlns:a="http://schemas.openxmlformats.org/drawingml/2006/main" xmlns:r="http://schemas.openxmlformats.org/officeDocument/2006/relationships" xmlns:p="http://schemas.openxmlformats.org/presentationml/2006/main">
  <p:tag name="AUDIO_ID" val="1167"/>
  <p:tag name="ARTICULATE_TITLE_TAG" val="美沙冬及丁基原啡因 (1)"/>
  <p:tag name="ORIGINAL_AUDIO_FILEPATH" val="C:\Users\user\Dropbox\drugproject\P2_10\Final\Audio\68.wav"/>
  <p:tag name="ELAPSEDTIME" val="18.22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00/11.20"/>
  <p:tag name="ARTICULATE_USED_LAYOUT" val="4"/>
</p:tagLst>
</file>

<file path=ppt/tags/tag1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1"/>
</p:tagLst>
</file>

<file path=ppt/tags/tag16.xml><?xml version="1.0" encoding="utf-8"?>
<p:tagLst xmlns:a="http://schemas.openxmlformats.org/drawingml/2006/main" xmlns:r="http://schemas.openxmlformats.org/officeDocument/2006/relationships" xmlns:p="http://schemas.openxmlformats.org/presentationml/2006/main">
  <p:tag name="AUDIO_ID" val="1220"/>
  <p:tag name="ORIGINAL_AUDIO_FILEPATH" val="C:\Users\Tom Teh\Dropbox (Evantec)\drugproject\P2_10\Final\Audio\8.wav"/>
  <p:tag name="ELAPSEDTIME" val="55.6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6.24/13.71/32.14"/>
  <p:tag name="ARTICULATE_USED_LAYOUT" val="1"/>
</p:tagLst>
</file>

<file path=ppt/tags/tag160.xml><?xml version="1.0" encoding="utf-8"?>
<p:tagLst xmlns:a="http://schemas.openxmlformats.org/drawingml/2006/main" xmlns:r="http://schemas.openxmlformats.org/officeDocument/2006/relationships" xmlns:p="http://schemas.openxmlformats.org/presentationml/2006/main">
  <p:tag name="AUDIO_ID" val="1168"/>
  <p:tag name="ARTICULATE_TITLE_TAG" val="美沙冬及丁基原啡因 (2)"/>
  <p:tag name="ORIGINAL_AUDIO_FILEPATH" val="C:\Users\user\Dropbox\drugproject\P2_10\Final\Audio\69.wav"/>
  <p:tag name="ELAPSEDTIME" val="69.11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50/10.40/23.70/55.00/65.80"/>
  <p:tag name="ARTICULATE_USED_LAYOUT" val="4"/>
</p:tagLst>
</file>

<file path=ppt/tags/tag1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1"/>
</p:tagLst>
</file>

<file path=ppt/tags/tag162.xml><?xml version="1.0" encoding="utf-8"?>
<p:tagLst xmlns:a="http://schemas.openxmlformats.org/drawingml/2006/main" xmlns:r="http://schemas.openxmlformats.org/officeDocument/2006/relationships" xmlns:p="http://schemas.openxmlformats.org/presentationml/2006/main">
  <p:tag name="AUDIO_ID" val="1169"/>
  <p:tag name="ORIGINAL_AUDIO_FILEPATH" val="C:\Users\Tom Teh\Dropbox (Evantec)\drugproject\P2_10\Final\Audio\70.wav"/>
  <p:tag name="ELAPSEDTIME" val="57.692"/>
  <p:tag name="ARTICULATE_TITLE_TAG" val="美沙冬及丁基原啡因 (3)"/>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50/1.30/9.30/44.40/45.80"/>
  <p:tag name="ARTICULATE_USED_LAYOUT" val="4"/>
</p:tagLst>
</file>

<file path=ppt/tags/tag16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4.xml><?xml version="1.0" encoding="utf-8"?>
<p:tagLst xmlns:a="http://schemas.openxmlformats.org/drawingml/2006/main" xmlns:r="http://schemas.openxmlformats.org/officeDocument/2006/relationships" xmlns:p="http://schemas.openxmlformats.org/presentationml/2006/main">
  <p:tag name="AUDIO_ID" val="1170"/>
  <p:tag name="ORIGINAL_AUDIO_FILEPATH" val="C:\Users\Tom Teh\Dropbox (Evantec)\drugproject\P2_10\Final\Audio\71.wav"/>
  <p:tag name="ELAPSEDTIME" val="67.702"/>
  <p:tag name="ARTICULATE_TITLE_TAG" val="美沙冬及丁基原啡因 (4)"/>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29.50/42.40/43.40/48.40"/>
  <p:tag name="ARTICULATE_USED_LAYOUT" val="4"/>
</p:tagLst>
</file>

<file path=ppt/tags/tag16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6.xml><?xml version="1.0" encoding="utf-8"?>
<p:tagLst xmlns:a="http://schemas.openxmlformats.org/drawingml/2006/main" xmlns:r="http://schemas.openxmlformats.org/officeDocument/2006/relationships" xmlns:p="http://schemas.openxmlformats.org/presentationml/2006/main">
  <p:tag name="AUDIO_ID" val="1171"/>
  <p:tag name="ORIGINAL_AUDIO_FILEPATH" val="C:\Users\Tom Teh\Dropbox (Evantec)\drugproject\P2_10\Final\Audio\72.wav"/>
  <p:tag name="ELAPSEDTIME" val="41.14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50"/>
  <p:tag name="ARTICULATE_USED_LAYOUT" val="4"/>
</p:tagLst>
</file>

<file path=ppt/tags/tag16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8.xml><?xml version="1.0" encoding="utf-8"?>
<p:tagLst xmlns:a="http://schemas.openxmlformats.org/drawingml/2006/main" xmlns:r="http://schemas.openxmlformats.org/officeDocument/2006/relationships" xmlns:p="http://schemas.openxmlformats.org/presentationml/2006/main">
  <p:tag name="AUDIO_ID" val="1172"/>
  <p:tag name="ORIGINAL_AUDIO_FILEPATH" val="C:\Users\Tom Teh\Dropbox (Evantec)\drugproject\P2_10\Final\Audio\73.wav"/>
  <p:tag name="ELAPSEDTIME" val="31.692"/>
  <p:tag name="ARTICULATE_TITLE_TAG" val="第5節：開立處方原則 – 維持"/>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40/2.20"/>
  <p:tag name="ARTICULATE_USED_LAYOUT" val="4"/>
</p:tagLst>
</file>

<file path=ppt/tags/tag1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UDIO_ID" val="1222"/>
  <p:tag name="ORIGINAL_AUDIO_FILEPATH" val="C:\Users\Tom Teh\Dropbox (Evantec)\drugproject\P2_10\Final\Audio\9.wav"/>
  <p:tag name="ELAPSEDTIME" val="50.7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2.70/22.90/45.50"/>
  <p:tag name="ARTICULATE_USED_LAYOUT" val="1"/>
</p:tagLst>
</file>

<file path=ppt/tags/tag170.xml><?xml version="1.0" encoding="utf-8"?>
<p:tagLst xmlns:a="http://schemas.openxmlformats.org/drawingml/2006/main" xmlns:r="http://schemas.openxmlformats.org/officeDocument/2006/relationships" xmlns:p="http://schemas.openxmlformats.org/presentationml/2006/main">
  <p:tag name="AUDIO_ID" val="1173"/>
  <p:tag name="ORIGINAL_AUDIO_FILEPATH" val="C:\Users\Tom Teh\Dropbox (Evantec)\drugproject\P2_10\Final\Audio\74.wav"/>
  <p:tag name="ELAPSEDTIME" val="38.47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
  <p:tag name="ARTICULATE_USED_LAYOUT" val="4"/>
</p:tagLst>
</file>

<file path=ppt/tags/tag1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2.xml><?xml version="1.0" encoding="utf-8"?>
<p:tagLst xmlns:a="http://schemas.openxmlformats.org/drawingml/2006/main" xmlns:r="http://schemas.openxmlformats.org/officeDocument/2006/relationships" xmlns:p="http://schemas.openxmlformats.org/presentationml/2006/main">
  <p:tag name="AUDIO_ID" val="1174"/>
  <p:tag name="ORIGINAL_AUDIO_FILEPATH" val="C:\Users\Tom Teh\Dropbox (Evantec)\drugproject\P2_10\Final\Audio\75.wav"/>
  <p:tag name="ELAPSEDTIME" val="34.262"/>
  <p:tag name="ARTICULATE_TITLE_TAG" val="第5節：開立處方原則 – 維持"/>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40/1.40/21.90/24.10/25.10/26.40"/>
  <p:tag name="ARTICULATE_USED_LAYOUT" val="4"/>
</p:tagLst>
</file>

<file path=ppt/tags/tag17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4.xml><?xml version="1.0" encoding="utf-8"?>
<p:tagLst xmlns:a="http://schemas.openxmlformats.org/drawingml/2006/main" xmlns:r="http://schemas.openxmlformats.org/officeDocument/2006/relationships" xmlns:p="http://schemas.openxmlformats.org/presentationml/2006/main">
  <p:tag name="AUDIO_ID" val="1175"/>
  <p:tag name="ORIGINAL_AUDIO_FILEPATH" val="C:\Users\Tom Teh\Dropbox (Evantec)\drugproject\P2_10\Final\Audio\76.wav"/>
  <p:tag name="ELAPSEDTIME" val="96.222"/>
  <p:tag name="ARTICULATE_TITLE_TAG" val="第6節：開立處方原則 – 戒斷"/>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35.90/39.10/56.30/57.80"/>
  <p:tag name="ARTICULATE_USED_LAYOUT" val="4"/>
</p:tagLst>
</file>

<file path=ppt/tags/tag17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6.xml><?xml version="1.0" encoding="utf-8"?>
<p:tagLst xmlns:a="http://schemas.openxmlformats.org/drawingml/2006/main" xmlns:r="http://schemas.openxmlformats.org/officeDocument/2006/relationships" xmlns:p="http://schemas.openxmlformats.org/presentationml/2006/main">
  <p:tag name="AUDIO_ID" val="1176"/>
  <p:tag name="ORIGINAL_AUDIO_FILEPATH" val="C:\Users\Tom Teh\Dropbox (Evantec)\drugproject\P2_10\Final\Audio\77.wav"/>
  <p:tag name="ELAPSEDTIME" val="79.442"/>
  <p:tag name="ARTICULATE_TITLE_TAG" val="第6節：開立處方原則 – 戒斷"/>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00/5.90/27.80/31.40/41.50/47.00/55.70/64.90/69.20"/>
  <p:tag name="ARTICULATE_USED_LAYOUT" val="4"/>
</p:tagLst>
</file>

<file path=ppt/tags/tag17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78.xml><?xml version="1.0" encoding="utf-8"?>
<p:tagLst xmlns:a="http://schemas.openxmlformats.org/drawingml/2006/main" xmlns:r="http://schemas.openxmlformats.org/officeDocument/2006/relationships" xmlns:p="http://schemas.openxmlformats.org/presentationml/2006/main">
  <p:tag name="AUDIO_ID" val="1177"/>
  <p:tag name="ORIGINAL_AUDIO_FILEPATH" val="C:\Users\Tom Teh\Dropbox (Evantec)\drugproject\P2_10\Final\Audio\78.wav"/>
  <p:tag name="ELAPSEDTIME" val="114.542"/>
  <p:tag name="ARTICULATE_TITLE_TAG" val="第7節：其他資訊"/>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00/2.70/29.60/30.50/68.10/69.50/71.80/74.00/75.60"/>
  <p:tag name="ARTICULATE_USED_LAYOUT" val="4"/>
</p:tagLst>
</file>

<file path=ppt/tags/tag17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0.xml><?xml version="1.0" encoding="utf-8"?>
<p:tagLst xmlns:a="http://schemas.openxmlformats.org/drawingml/2006/main" xmlns:r="http://schemas.openxmlformats.org/officeDocument/2006/relationships" xmlns:p="http://schemas.openxmlformats.org/presentationml/2006/main">
  <p:tag name="AUDIO_ID" val="1234"/>
  <p:tag name="ORIGINAL_AUDIO_FILEPATH" val="C:\Users\Tom Teh\Dropbox (Evantec)\drugproject\P2_10\Final\Audio\79.wav"/>
  <p:tag name="ELAPSEDTIME" val="66.63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70"/>
  <p:tag name="ARTICULATE_USED_LAYOUT" val="4"/>
</p:tagLst>
</file>

<file path=ppt/tags/tag18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2.xml><?xml version="1.0" encoding="utf-8"?>
<p:tagLst xmlns:a="http://schemas.openxmlformats.org/drawingml/2006/main" xmlns:r="http://schemas.openxmlformats.org/officeDocument/2006/relationships" xmlns:p="http://schemas.openxmlformats.org/presentationml/2006/main">
  <p:tag name="AUDIO_ID" val="1101"/>
  <p:tag name="ORIGINAL_AUDIO_FILEPATH" val="C:\Users\Tom Teh\Dropbox (Evantec)\drugproject\P2_10\Final\Audio\80.wav"/>
  <p:tag name="ELAPSEDTIME" val="49.5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18.10/38.20"/>
  <p:tag name="ARTICULATE_USED_LAYOUT" val="1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UDIO_ID" val="1189"/>
  <p:tag name="ORIGINAL_AUDIO_FILEPATH" val="C:\Users\Tom Teh\Dropbox (Evantec)\drugproject\P2_10\Final\Audio\81.wav"/>
  <p:tag name="ELAPSEDTIME" val="38.37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6.50/13.60/22.40"/>
  <p:tag name="ARTICULATE_USED_LAYOUT"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UDIO_ID" val="1192"/>
  <p:tag name="ORIGINAL_AUDIO_FILEPATH" val="C:\Users\Tom Teh\Dropbox (Evantec)\drugproject\P2_10\Final\Audio\82.wav"/>
  <p:tag name="ELAPSEDTIME" val="22.25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7.00/8.70"/>
  <p:tag name="ARTICULATE_USED_LAYOUT" val="1"/>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UDIO_ID" val="1116"/>
  <p:tag name="ORIGINAL_AUDIO_FILEPATH" val="C:\Users\Tom Teh\Dropbox (Evantec)\drugproject\P2_10\Final\Audio\83.wav"/>
  <p:tag name="ELAPSEDTIME" val="72.30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24.90/37.10/64.30"/>
  <p:tag name="ARTICULATE_USED_LAYOUT" val="1"/>
</p:tagLst>
</file>

<file path=ppt/tags/tag18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UDIO_ID" val="1223"/>
  <p:tag name="ORIGINAL_AUDIO_FILEPATH" val="C:\Users\Tom Teh\Dropbox (Evantec)\drugproject\P2_10\Final\Audio\10.wav"/>
  <p:tag name="ELAPSEDTIME" val="33.06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00/0.50/1.30/2.10/7.10"/>
  <p:tag name="ARTICULATE_USED_LAYOUT" val="1"/>
</p:tagLst>
</file>

<file path=ppt/tags/tag190.xml><?xml version="1.0" encoding="utf-8"?>
<p:tagLst xmlns:a="http://schemas.openxmlformats.org/drawingml/2006/main" xmlns:r="http://schemas.openxmlformats.org/officeDocument/2006/relationships" xmlns:p="http://schemas.openxmlformats.org/presentationml/2006/main">
  <p:tag name="AUDIO_ID" val="1121"/>
  <p:tag name="ORIGINAL_AUDIO_FILEPATH" val="C:\Users\Tom Teh\Dropbox (Evantec)\drugproject\P2_10\Final\Audio\84.wav"/>
  <p:tag name="ELAPSEDTIME" val="21.75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40/1.90/2.70"/>
  <p:tag name="ARTICULATE_USED_LAYOUT" val="1"/>
</p:tagLst>
</file>

<file path=ppt/tags/tag19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2.xml><?xml version="1.0" encoding="utf-8"?>
<p:tagLst xmlns:a="http://schemas.openxmlformats.org/drawingml/2006/main" xmlns:r="http://schemas.openxmlformats.org/officeDocument/2006/relationships" xmlns:p="http://schemas.openxmlformats.org/presentationml/2006/main">
  <p:tag name="AUDIO_ID" val="1122"/>
  <p:tag name="ORIGINAL_AUDIO_FILEPATH" val="C:\Users\Tom Teh\Dropbox (Evantec)\drugproject\P2_10\Final\Audio\85.wav"/>
  <p:tag name="ELAPSEDTIME" val="32.46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10/17.50/24.70"/>
  <p:tag name="ARTICULATE_USED_LAYOUT" val="1"/>
</p:tagLst>
</file>

<file path=ppt/tags/tag19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4.xml><?xml version="1.0" encoding="utf-8"?>
<p:tagLst xmlns:a="http://schemas.openxmlformats.org/drawingml/2006/main" xmlns:r="http://schemas.openxmlformats.org/officeDocument/2006/relationships" xmlns:p="http://schemas.openxmlformats.org/presentationml/2006/main">
  <p:tag name="AUDIO_ID" val="1206"/>
  <p:tag name="ORIGINAL_AUDIO_FILEPATH" val="C:\Users\Tom Teh\Dropbox (Evantec)\drugproject\P2_10\Final\Audio\86.wav"/>
  <p:tag name="ELAPSEDTIME" val="41.842"/>
  <p:tag name="ARTICULATE_TITLE_TAG" val="Comparison of Buprenorphine and Naloxone/Methodone"/>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9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6.xml><?xml version="1.0" encoding="utf-8"?>
<p:tagLst xmlns:a="http://schemas.openxmlformats.org/drawingml/2006/main" xmlns:r="http://schemas.openxmlformats.org/officeDocument/2006/relationships" xmlns:p="http://schemas.openxmlformats.org/presentationml/2006/main">
  <p:tag name="AUDIO_ID" val="1123"/>
  <p:tag name="ORIGINAL_AUDIO_FILEPATH" val="C:\Users\Tom Teh\Dropbox (Evantec)\drugproject\P2_10\Final\Audio\87.wav"/>
  <p:tag name="ELAPSEDTIME" val="53.55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40/21.70/32.40"/>
  <p:tag name="ARTICULATE_USED_LAYOUT"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UDIO_ID" val="1235"/>
  <p:tag name="ORIGINAL_AUDIO_FILEPATH" val="C:\Users\Tom Teh\Dropbox (Evantec)\drugproject\P2_10\Final\Audio\88.wav"/>
  <p:tag name="ELAPSEDTIME" val="152.01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
  <p:tag name="ARTICULATE_USED_LAYOUT"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UDIO_ID" val="1199"/>
  <p:tag name="ORIGINAL_AUDIO_FILEPATH" val="C:\Users\Tom Teh\Dropbox (Evantec)\drugproject\P2_10\Final\Audio\1.wav"/>
  <p:tag name="ELAPSEDTIME" val="8.672"/>
  <p:tag name="ARTICULATE_TITLE_TAG" val="課程內容：鴉片類成癮物質替代治療模式與臨床指引介紹"/>
  <p:tag name="ARTICULATE_NAV_LEVEL" val="1"/>
  <p:tag name="ARTICULATE_SLIDE_PRESENTER_GUID" val="73fe696b-8c1e-4511-8ede-1a7fafead836"/>
  <p:tag name="ARTICULATE_SLIDE_PAUSE" val="1"/>
  <p:tag name="ARTICULATE_LOCK_SLIDE" val="0"/>
  <p:tag name="ARTICULATE_HIDE_SLIDE" val="0"/>
  <p:tag name="ARTICULATE_PLAYER_CONTROL_PREVIOUS" val="False"/>
  <p:tag name="ARTICULATE_PLAYER_CONTROL_NEXT" val="True"/>
  <p:tag name="TIMELINE" val="2.60"/>
  <p:tag name="ARTICULATE_USED_LAYOUT" val="4"/>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00.xml><?xml version="1.0" encoding="utf-8"?>
<p:tagLst xmlns:a="http://schemas.openxmlformats.org/drawingml/2006/main" xmlns:r="http://schemas.openxmlformats.org/officeDocument/2006/relationships" xmlns:p="http://schemas.openxmlformats.org/presentationml/2006/main">
  <p:tag name="AUDIO_ID" val="1233"/>
  <p:tag name="ORIGINAL_AUDIO_FILEPATH" val="C:\Users\Tom Teh\Dropbox (Evantec)\drugproject\P2_10\Final\Audio\89.wav"/>
  <p:tag name="ELAPSEDTIME" val="75.07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0.10/12.80/14.30/16.90/18.90/25.30/29.70/31.80"/>
  <p:tag name="ARTICULATE_USED_LAYOUT"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UDIO_ID" val="1098"/>
  <p:tag name="ORIGINAL_AUDIO_FILEPATH" val="C:\Users\Tom Teh\Dropbox (Evantec)\drugproject\P2_10\Final\Audio\90.wav"/>
  <p:tag name="ELAPSEDTIME" val="63.43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False"/>
  <p:tag name="TIMELINE" val="1.60/6.10/9.70/11.70"/>
  <p:tag name="ARTICULATE_USED_LAYOUT"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UDIO_ID" val="1238"/>
  <p:tag name="ORIGINAL_AUDIO_FILEPATH" val="C:\Users\Tom Teh\Dropbox (Evantec)\drugproject\P2_10\Final\Audio\11.wav"/>
  <p:tag name="ELAPSEDTIME" val="66.16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6.70/51.40/61.70"/>
  <p:tag name="ARTICULATE_USED_LAYOUT" val="1"/>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UDIO_ID" val="1239"/>
  <p:tag name="ORIGINAL_AUDIO_FILEPATH" val="C:\Users\Tom Teh\Dropbox (Evantec)\drugproject\P2_10\Final\Audio\12.wav"/>
  <p:tag name="ELAPSEDTIME" val="80.4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50/22.10/28.80/39.00/53.50"/>
  <p:tag name="ARTICULATE_USED_LAYOUT" val="1"/>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UDIO_ID" val="1240"/>
  <p:tag name="ORIGINAL_AUDIO_FILEPATH" val="C:\Users\Tom Teh\Dropbox (Evantec)\drugproject\P2_10\Final\Audio\13.wav"/>
  <p:tag name="ELAPSEDTIME" val="72.20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52.60"/>
  <p:tag name="ARTICULATE_USED_LAYOUT" val="1"/>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AUDIO_ID" val="1251"/>
  <p:tag name="TIMELINE" val="0.70/52.60/57.60/62.60/67.44/69.86/71.07/71.68"/>
  <p:tag name="ORIGINAL_AUDIO_FILEPATH" val="C:\Users\user\Desktop\藥癮修改_072115\P2_10\Final\Audio\14.wav"/>
  <p:tag name="ELAPSEDTIME" val="88.252"/>
  <p:tag name="ARTICULATE_USED_LAYOUT"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AUDIO_ID" val="1252"/>
  <p:tag name="TIMELINE" val="0.70/52.60/57.60"/>
  <p:tag name="ORIGINAL_AUDIO_FILEPATH" val="C:\Users\user\Desktop\藥癮修改_072115\P2_10\Final\Audio\15.wav"/>
  <p:tag name="ELAPSEDTIME" val="48.012"/>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UDIO_ID" val="1243"/>
  <p:tag name="ORIGINAL_AUDIO_FILEPATH" val="C:\Users\Tom Teh\Dropbox (Evantec)\drugproject\P2_10\Final\Audio\16.wav"/>
  <p:tag name="ELAPSEDTIME" val="106.67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4.10/12.90/33.10/83.00"/>
  <p:tag name="ARTICULATE_USED_LAYOUT" val="1"/>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UDIO_ID" val="1232"/>
  <p:tag name="ORIGINAL_AUDIO_FILEPATH" val="C:\Users\Tom Teh\Dropbox (Evantec)\drugproject\P2_10\Final\Audio\17.wav"/>
  <p:tag name="ELAPSEDTIME" val="53.65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ARTICULATE_USED_LAYOUT" val="1"/>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UDIO_ID" val="1221"/>
  <p:tag name="ORIGINAL_AUDIO_FILEPATH" val="C:\Users\Tom Teh\Dropbox (Evantec)\drugproject\P2_10\Final\Audio\18.wav"/>
  <p:tag name="ELAPSEDTIME" val="54.0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2.90/19.10/23.30/25.90/31.80/36.70/42.20/49.40/52.70"/>
  <p:tag name="ARTICULATE_USED_LAYOUT" val="1"/>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UDIO_ID" val="1211"/>
  <p:tag name="ORIGINAL_AUDIO_FILEPATH" val="C:\Users\Tom Teh\Dropbox (Evantec)\drugproject\P2_10\Final\Audio\19.wav"/>
  <p:tag name="ELAPSEDTIME" val="27.22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60/1.10"/>
  <p:tag name="ARTICULATE_USED_LAYOUT" val="4"/>
</p:tagLst>
</file>

<file path=ppt/tags/tag38.xml><?xml version="1.0" encoding="utf-8"?>
<p:tagLst xmlns:a="http://schemas.openxmlformats.org/drawingml/2006/main" xmlns:r="http://schemas.openxmlformats.org/officeDocument/2006/relationships" xmlns:p="http://schemas.openxmlformats.org/presentationml/2006/main">
  <p:tag name="DUPLICATEID" val="7bf3607e57ac4e30aa43388dc0b45bf9"/>
</p:tagLst>
</file>

<file path=ppt/tags/tag39.xml><?xml version="1.0" encoding="utf-8"?>
<p:tagLst xmlns:a="http://schemas.openxmlformats.org/drawingml/2006/main" xmlns:r="http://schemas.openxmlformats.org/officeDocument/2006/relationships" xmlns:p="http://schemas.openxmlformats.org/presentationml/2006/main">
  <p:tag name="DUPLICATEID" val="e5b171f5fe284dc4a77abeeab344af70"/>
</p:tagLst>
</file>

<file path=ppt/tags/tag4.xml><?xml version="1.0" encoding="utf-8"?>
<p:tagLst xmlns:a="http://schemas.openxmlformats.org/drawingml/2006/main" xmlns:r="http://schemas.openxmlformats.org/officeDocument/2006/relationships" xmlns:p="http://schemas.openxmlformats.org/presentationml/2006/main">
  <p:tag name="AUDIO_ID" val="1214"/>
  <p:tag name="ORIGINAL_AUDIO_FILEPATH" val="C:\Users\Tom Teh\Dropbox (Evantec)\drugproject\P2_10\Final\Audio\2.wav"/>
  <p:tag name="ELAPSEDTIME" val="99.562"/>
  <p:tag name="ARTICULATE_TITLE_TAG" val="美沙冬維持治療"/>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5.90/21.20/39.90"/>
  <p:tag name="ARTICULATE_USED_LAYOUT" val="1"/>
</p:tagLst>
</file>

<file path=ppt/tags/tag40.xml><?xml version="1.0" encoding="utf-8"?>
<p:tagLst xmlns:a="http://schemas.openxmlformats.org/drawingml/2006/main" xmlns:r="http://schemas.openxmlformats.org/officeDocument/2006/relationships" xmlns:p="http://schemas.openxmlformats.org/presentationml/2006/main">
  <p:tag name="DUPLICATEID" val="fb7d159428c34b29b65f7ef1de3c4f5d"/>
</p:tagLst>
</file>

<file path=ppt/tags/tag41.xml><?xml version="1.0" encoding="utf-8"?>
<p:tagLst xmlns:a="http://schemas.openxmlformats.org/drawingml/2006/main" xmlns:r="http://schemas.openxmlformats.org/officeDocument/2006/relationships" xmlns:p="http://schemas.openxmlformats.org/presentationml/2006/main">
  <p:tag name="DUPLICATEID" val="4ad441691afc46dab7e0c3bd9be84d60"/>
</p:tagLst>
</file>

<file path=ppt/tags/tag42.xml><?xml version="1.0" encoding="utf-8"?>
<p:tagLst xmlns:a="http://schemas.openxmlformats.org/drawingml/2006/main" xmlns:r="http://schemas.openxmlformats.org/officeDocument/2006/relationships" xmlns:p="http://schemas.openxmlformats.org/presentationml/2006/main">
  <p:tag name="DUPLICATEID" val="f88316f44555430a86dbded1e1c4c9b9"/>
</p:tagLst>
</file>

<file path=ppt/tags/tag43.xml><?xml version="1.0" encoding="utf-8"?>
<p:tagLst xmlns:a="http://schemas.openxmlformats.org/drawingml/2006/main" xmlns:r="http://schemas.openxmlformats.org/officeDocument/2006/relationships" xmlns:p="http://schemas.openxmlformats.org/presentationml/2006/main">
  <p:tag name="DUPLICATEID" val="08f15d323e824598b06d85402d94e815"/>
</p:tagLst>
</file>

<file path=ppt/tags/tag44.xml><?xml version="1.0" encoding="utf-8"?>
<p:tagLst xmlns:a="http://schemas.openxmlformats.org/drawingml/2006/main" xmlns:r="http://schemas.openxmlformats.org/officeDocument/2006/relationships" xmlns:p="http://schemas.openxmlformats.org/presentationml/2006/main">
  <p:tag name="DUPLICATEID" val="3ccd74aa0086416cb71a748b6aa934c3"/>
</p:tagLst>
</file>

<file path=ppt/tags/tag45.xml><?xml version="1.0" encoding="utf-8"?>
<p:tagLst xmlns:a="http://schemas.openxmlformats.org/drawingml/2006/main" xmlns:r="http://schemas.openxmlformats.org/officeDocument/2006/relationships" xmlns:p="http://schemas.openxmlformats.org/presentationml/2006/main">
  <p:tag name="DUPLICATEID" val="c67944cab4a145f7a938c71bd6ecfdb7"/>
</p:tagLst>
</file>

<file path=ppt/tags/tag46.xml><?xml version="1.0" encoding="utf-8"?>
<p:tagLst xmlns:a="http://schemas.openxmlformats.org/drawingml/2006/main" xmlns:r="http://schemas.openxmlformats.org/officeDocument/2006/relationships" xmlns:p="http://schemas.openxmlformats.org/presentationml/2006/main">
  <p:tag name="DUPLICATEID" val="fbe53d6fe972484ea1a77fa38e255c8c"/>
</p:tagLst>
</file>

<file path=ppt/tags/tag47.xml><?xml version="1.0" encoding="utf-8"?>
<p:tagLst xmlns:a="http://schemas.openxmlformats.org/drawingml/2006/main" xmlns:r="http://schemas.openxmlformats.org/officeDocument/2006/relationships" xmlns:p="http://schemas.openxmlformats.org/presentationml/2006/main">
  <p:tag name="DUPLICATEID" val="3c6f4ec7603c4b21b191713a1f7b8243"/>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UDIO_ID" val="1225"/>
  <p:tag name="ORIGINAL_AUDIO_FILEPATH" val="C:\Users\Tom Teh\Dropbox (Evantec)\drugproject\P2_10\Final\Audio\20.wav"/>
  <p:tag name="ELAPSEDTIME" val="11.27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40"/>
  <p:tag name="ARTICULATE_USED_LAYOUT"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0.xml><?xml version="1.0" encoding="utf-8"?>
<p:tagLst xmlns:a="http://schemas.openxmlformats.org/drawingml/2006/main" xmlns:r="http://schemas.openxmlformats.org/officeDocument/2006/relationships" xmlns:p="http://schemas.openxmlformats.org/presentationml/2006/main">
  <p:tag name="DUPLICATEID" val="c52b356be82942cfa52e321640423f50"/>
</p:tagLst>
</file>

<file path=ppt/tags/tag51.xml><?xml version="1.0" encoding="utf-8"?>
<p:tagLst xmlns:a="http://schemas.openxmlformats.org/drawingml/2006/main" xmlns:r="http://schemas.openxmlformats.org/officeDocument/2006/relationships" xmlns:p="http://schemas.openxmlformats.org/presentationml/2006/main">
  <p:tag name="DUPLICATEID" val="c9e29e42aa6940cab0204dfe37c77508"/>
</p:tagLst>
</file>

<file path=ppt/tags/tag52.xml><?xml version="1.0" encoding="utf-8"?>
<p:tagLst xmlns:a="http://schemas.openxmlformats.org/drawingml/2006/main" xmlns:r="http://schemas.openxmlformats.org/officeDocument/2006/relationships" xmlns:p="http://schemas.openxmlformats.org/presentationml/2006/main">
  <p:tag name="DUPLICATEID" val="3fc3118e5d714b318a0e4e2ba047de45"/>
</p:tagLst>
</file>

<file path=ppt/tags/tag53.xml><?xml version="1.0" encoding="utf-8"?>
<p:tagLst xmlns:a="http://schemas.openxmlformats.org/drawingml/2006/main" xmlns:r="http://schemas.openxmlformats.org/officeDocument/2006/relationships" xmlns:p="http://schemas.openxmlformats.org/presentationml/2006/main">
  <p:tag name="DUPLICATEID" val="66e4c5f9c23147cc8c940857f223928c"/>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UDIO_ID" val="1212"/>
  <p:tag name="ORIGINAL_AUDIO_FILEPATH" val="C:\Users\Tom Teh\Dropbox (Evantec)\drugproject\P2_10\Final\Audio\21.wav"/>
  <p:tag name="ELAPSEDTIME" val="38.43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20"/>
  <p:tag name="ARTICULATE_USED_LAYOUT" val="4"/>
</p:tagLst>
</file>

<file path=ppt/tags/tag56.xml><?xml version="1.0" encoding="utf-8"?>
<p:tagLst xmlns:a="http://schemas.openxmlformats.org/drawingml/2006/main" xmlns:r="http://schemas.openxmlformats.org/officeDocument/2006/relationships" xmlns:p="http://schemas.openxmlformats.org/presentationml/2006/main">
  <p:tag name="DUPLICATEID" val="b8a5ddf994884b349e03a02bc2bf7567"/>
</p:tagLst>
</file>

<file path=ppt/tags/tag57.xml><?xml version="1.0" encoding="utf-8"?>
<p:tagLst xmlns:a="http://schemas.openxmlformats.org/drawingml/2006/main" xmlns:r="http://schemas.openxmlformats.org/officeDocument/2006/relationships" xmlns:p="http://schemas.openxmlformats.org/presentationml/2006/main">
  <p:tag name="DUPLICATEID" val="ecbcc610277f489080619fb143dc0957"/>
</p:tagLst>
</file>

<file path=ppt/tags/tag58.xml><?xml version="1.0" encoding="utf-8"?>
<p:tagLst xmlns:a="http://schemas.openxmlformats.org/drawingml/2006/main" xmlns:r="http://schemas.openxmlformats.org/officeDocument/2006/relationships" xmlns:p="http://schemas.openxmlformats.org/presentationml/2006/main">
  <p:tag name="DUPLICATEID" val="bcde3200ffe04aa28e15ebe5ccc1cac7"/>
</p:tagLst>
</file>

<file path=ppt/tags/tag59.xml><?xml version="1.0" encoding="utf-8"?>
<p:tagLst xmlns:a="http://schemas.openxmlformats.org/drawingml/2006/main" xmlns:r="http://schemas.openxmlformats.org/officeDocument/2006/relationships" xmlns:p="http://schemas.openxmlformats.org/presentationml/2006/main">
  <p:tag name="DUPLICATEID" val="c742e966df42474eba07839ac0c97c98"/>
</p:tagLst>
</file>

<file path=ppt/tags/tag6.xml><?xml version="1.0" encoding="utf-8"?>
<p:tagLst xmlns:a="http://schemas.openxmlformats.org/drawingml/2006/main" xmlns:r="http://schemas.openxmlformats.org/officeDocument/2006/relationships" xmlns:p="http://schemas.openxmlformats.org/presentationml/2006/main">
  <p:tag name="AUDIO_ID" val="1209"/>
  <p:tag name="ORIGINAL_AUDIO_FILEPATH" val="C:\Users\Tom Teh\Dropbox (Evantec)\drugproject\P2_10\Final\Audio\3.wav"/>
  <p:tag name="ELAPSEDTIME" val="73.37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11.10/33.80"/>
  <p:tag name="ARTICULATE_USED_LAYOUT" val="1"/>
</p:tagLst>
</file>

<file path=ppt/tags/tag60.xml><?xml version="1.0" encoding="utf-8"?>
<p:tagLst xmlns:a="http://schemas.openxmlformats.org/drawingml/2006/main" xmlns:r="http://schemas.openxmlformats.org/officeDocument/2006/relationships" xmlns:p="http://schemas.openxmlformats.org/presentationml/2006/main">
  <p:tag name="DUPLICATEID" val="69898b6f7971425a8c80683155dd6667"/>
</p:tagLst>
</file>

<file path=ppt/tags/tag61.xml><?xml version="1.0" encoding="utf-8"?>
<p:tagLst xmlns:a="http://schemas.openxmlformats.org/drawingml/2006/main" xmlns:r="http://schemas.openxmlformats.org/officeDocument/2006/relationships" xmlns:p="http://schemas.openxmlformats.org/presentationml/2006/main">
  <p:tag name="DUPLICATEID" val="f17e388898704f438a4ee4920093135b"/>
</p:tagLst>
</file>

<file path=ppt/tags/tag62.xml><?xml version="1.0" encoding="utf-8"?>
<p:tagLst xmlns:a="http://schemas.openxmlformats.org/drawingml/2006/main" xmlns:r="http://schemas.openxmlformats.org/officeDocument/2006/relationships" xmlns:p="http://schemas.openxmlformats.org/presentationml/2006/main">
  <p:tag name="DUPLICATEID" val="7a071dac1c0142409bb894f0ad66f8b6"/>
</p:tagLst>
</file>

<file path=ppt/tags/tag63.xml><?xml version="1.0" encoding="utf-8"?>
<p:tagLst xmlns:a="http://schemas.openxmlformats.org/drawingml/2006/main" xmlns:r="http://schemas.openxmlformats.org/officeDocument/2006/relationships" xmlns:p="http://schemas.openxmlformats.org/presentationml/2006/main">
  <p:tag name="DUPLICATEID" val="23fa532e205f4d0d9f821ef7646d64e6"/>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5.xml><?xml version="1.0" encoding="utf-8"?>
<p:tagLst xmlns:a="http://schemas.openxmlformats.org/drawingml/2006/main" xmlns:r="http://schemas.openxmlformats.org/officeDocument/2006/relationships" xmlns:p="http://schemas.openxmlformats.org/presentationml/2006/main">
  <p:tag name="AUDIO_ID" val="1227"/>
  <p:tag name="ORIGINAL_AUDIO_FILEPATH" val="C:\Users\Tom Teh\Dropbox (Evantec)\drugproject\P2_10\Final\Audio\22.wav"/>
  <p:tag name="ELAPSEDTIME" val="17.8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17.10"/>
  <p:tag name="ARTICULATE_USED_LAYOUT" val="1"/>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7.xml><?xml version="1.0" encoding="utf-8"?>
<p:tagLst xmlns:a="http://schemas.openxmlformats.org/drawingml/2006/main" xmlns:r="http://schemas.openxmlformats.org/officeDocument/2006/relationships" xmlns:p="http://schemas.openxmlformats.org/presentationml/2006/main">
  <p:tag name="AUDIO_ID" val="1230"/>
  <p:tag name="ORIGINAL_AUDIO_FILEPATH" val="C:\Users\Tom Teh\Dropbox (Evantec)\drugproject\P2_10\Final\Audio\23.wav"/>
  <p:tag name="ELAPSEDTIME" val="25.852"/>
  <p:tag name="ARTICULATE_TITLE_TAG" val="美沙冬之效果"/>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60"/>
  <p:tag name="ARTICULATE_USED_LAYOUT" val="1"/>
</p:tagLst>
</file>

<file path=ppt/tags/tag68.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9.xml><?xml version="1.0" encoding="utf-8"?>
<p:tagLst xmlns:a="http://schemas.openxmlformats.org/drawingml/2006/main" xmlns:r="http://schemas.openxmlformats.org/officeDocument/2006/relationships" xmlns:p="http://schemas.openxmlformats.org/presentationml/2006/main">
  <p:tag name="AUDIO_ID" val="1228"/>
  <p:tag name="ORIGINAL_AUDIO_FILEPATH" val="C:\Users\Tom Teh\Dropbox (Evantec)\drugproject\P2_10\Final\Audio\24.wav"/>
  <p:tag name="ELAPSEDTIME" val="8.47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50"/>
  <p:tag name="ARTICULATE_USED_LAYOUT" val="1"/>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1.xml><?xml version="1.0" encoding="utf-8"?>
<p:tagLst xmlns:a="http://schemas.openxmlformats.org/drawingml/2006/main" xmlns:r="http://schemas.openxmlformats.org/officeDocument/2006/relationships" xmlns:p="http://schemas.openxmlformats.org/presentationml/2006/main">
  <p:tag name="AUDIO_ID" val="1229"/>
  <p:tag name="ORIGINAL_AUDIO_FILEPATH" val="C:\Users\Tom Teh\Dropbox (Evantec)\drugproject\P2_10\Final\Audio\25.wav"/>
  <p:tag name="ELAPSEDTIME" val="2.90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10"/>
  <p:tag name="ARTICULATE_USED_LAYOUT" val="1"/>
</p:tagLst>
</file>

<file path=ppt/tags/tag7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3.xml><?xml version="1.0" encoding="utf-8"?>
<p:tagLst xmlns:a="http://schemas.openxmlformats.org/drawingml/2006/main" xmlns:r="http://schemas.openxmlformats.org/officeDocument/2006/relationships" xmlns:p="http://schemas.openxmlformats.org/presentationml/2006/main">
  <p:tag name="AUDIO_ID" val="1210"/>
  <p:tag name="ORIGINAL_AUDIO_FILEPATH" val="C:\Users\Tom Teh\Dropbox (Evantec)\drugproject\P2_10\Final\Audio\26.wav"/>
  <p:tag name="ELAPSEDTIME" val="13.6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20/2.10/6.80"/>
  <p:tag name="ARTICULATE_USED_LAYOUT" val="4"/>
</p:tagLst>
</file>

<file path=ppt/tags/tag7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5.xml><?xml version="1.0" encoding="utf-8"?>
<p:tagLst xmlns:a="http://schemas.openxmlformats.org/drawingml/2006/main" xmlns:r="http://schemas.openxmlformats.org/officeDocument/2006/relationships" xmlns:p="http://schemas.openxmlformats.org/presentationml/2006/main">
  <p:tag name="AUDIO_ID" val="1207"/>
  <p:tag name="ORIGINAL_AUDIO_FILEPATH" val="C:\Users\Tom Teh\Dropbox (Evantec)\drugproject\P2_10\Final\Audio\27.wav"/>
  <p:tag name="ELAPSEDTIME" val="8.04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3.20"/>
  <p:tag name="ARTICULATE_USED_LAYOUT" val="4"/>
</p:tagLst>
</file>

<file path=ppt/tags/tag7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7.xml><?xml version="1.0" encoding="utf-8"?>
<p:tagLst xmlns:a="http://schemas.openxmlformats.org/drawingml/2006/main" xmlns:r="http://schemas.openxmlformats.org/officeDocument/2006/relationships" xmlns:p="http://schemas.openxmlformats.org/presentationml/2006/main">
  <p:tag name="AUDIO_ID" val="1130"/>
  <p:tag name="ORIGINAL_AUDIO_FILEPATH" val="C:\Users\Tom Teh\Dropbox (Evantec)\drugproject\P2_10\Final\Audio\28.wav"/>
  <p:tag name="ELAPSEDTIME" val="80.51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8.00/26.40/53.30"/>
  <p:tag name="ARTICULATE_USED_LAYOUT" val="4"/>
</p:tagLst>
</file>

<file path=ppt/tags/tag7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9.xml><?xml version="1.0" encoding="utf-8"?>
<p:tagLst xmlns:a="http://schemas.openxmlformats.org/drawingml/2006/main" xmlns:r="http://schemas.openxmlformats.org/officeDocument/2006/relationships" xmlns:p="http://schemas.openxmlformats.org/presentationml/2006/main">
  <p:tag name="AUDIO_ID" val="1131"/>
  <p:tag name="ORIGINAL_AUDIO_FILEPATH" val="C:\Users\Tom Teh\Dropbox (Evantec)\drugproject\P2_10\Final\Audio\29.wav"/>
  <p:tag name="ELAPSEDTIME" val="17.0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00/1.60"/>
  <p:tag name="ARTICULATE_USED_LAYOUT" val="4"/>
</p:tagLst>
</file>

<file path=ppt/tags/tag8.xml><?xml version="1.0" encoding="utf-8"?>
<p:tagLst xmlns:a="http://schemas.openxmlformats.org/drawingml/2006/main" xmlns:r="http://schemas.openxmlformats.org/officeDocument/2006/relationships" xmlns:p="http://schemas.openxmlformats.org/presentationml/2006/main">
  <p:tag name="AUDIO_ID" val="1215"/>
  <p:tag name="ORIGINAL_AUDIO_FILEPATH" val="C:\Users\Tom Teh\Dropbox (Evantec)\drugproject\P2_10\Final\Audio\4.wav"/>
  <p:tag name="ELAPSEDTIME" val="51.68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9.73/24.48/33.10/44.70/48.28"/>
  <p:tag name="ARTICULATE_USED_LAYOUT" val="1"/>
</p:tagLst>
</file>

<file path=ppt/tags/tag8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1.xml><?xml version="1.0" encoding="utf-8"?>
<p:tagLst xmlns:a="http://schemas.openxmlformats.org/drawingml/2006/main" xmlns:r="http://schemas.openxmlformats.org/officeDocument/2006/relationships" xmlns:p="http://schemas.openxmlformats.org/presentationml/2006/main">
  <p:tag name="AUDIO_ID" val="1132"/>
  <p:tag name="ORIGINAL_AUDIO_FILEPATH" val="C:\Users\Tom Teh\Dropbox (Evantec)\drugproject\P2_10\Final\Audio\30.wav"/>
  <p:tag name="ELAPSEDTIME" val="41.272"/>
  <p:tag name="ARTICULATE_TITLE_TAG" val="第1節：前言 (二) "/>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
  <p:tag name="ARTICULATE_USED_LAYOUT" val="4"/>
</p:tagLst>
</file>

<file path=ppt/tags/tag8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3.xml><?xml version="1.0" encoding="utf-8"?>
<p:tagLst xmlns:a="http://schemas.openxmlformats.org/drawingml/2006/main" xmlns:r="http://schemas.openxmlformats.org/officeDocument/2006/relationships" xmlns:p="http://schemas.openxmlformats.org/presentationml/2006/main">
  <p:tag name="AUDIO_ID" val="1133"/>
  <p:tag name="ORIGINAL_AUDIO_FILEPATH" val="C:\Users\Tom Teh\Dropbox (Evantec)\drugproject\P2_10\Final\Audio\31.wav"/>
  <p:tag name="ELAPSEDTIME" val="49.512"/>
  <p:tag name="ARTICULATE_TITLE_TAG" val="第1節：前言 (三) "/>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36.10"/>
  <p:tag name="ARTICULATE_USED_LAYOUT" val="4"/>
</p:tagLst>
</file>

<file path=ppt/tags/tag8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5.xml><?xml version="1.0" encoding="utf-8"?>
<p:tagLst xmlns:a="http://schemas.openxmlformats.org/drawingml/2006/main" xmlns:r="http://schemas.openxmlformats.org/officeDocument/2006/relationships" xmlns:p="http://schemas.openxmlformats.org/presentationml/2006/main">
  <p:tag name="AUDIO_ID" val="1134"/>
  <p:tag name="ORIGINAL_AUDIO_FILEPATH" val="C:\Users\Tom Teh\Dropbox (Evantec)\drugproject\P2_10\Final\Audio\32.wav"/>
  <p:tag name="ELAPSEDTIME" val="6.972"/>
  <p:tag name="ARTICULATE_TITLE_TAG" val="第2節： 美沙冬以及丁基原啡因的臨床藥理與毒理特性"/>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2.70"/>
  <p:tag name="ARTICULATE_USED_LAYOUT" val="4"/>
</p:tagLst>
</file>

<file path=ppt/tags/tag8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7.xml><?xml version="1.0" encoding="utf-8"?>
<p:tagLst xmlns:a="http://schemas.openxmlformats.org/drawingml/2006/main" xmlns:r="http://schemas.openxmlformats.org/officeDocument/2006/relationships" xmlns:p="http://schemas.openxmlformats.org/presentationml/2006/main">
  <p:tag name="AUDIO_ID" val="1244"/>
  <p:tag name="ORIGINAL_AUDIO_FILEPATH" val="C:\Users\Tom Teh\Dropbox (Evantec)\drugproject\P2_10\Final\Audio\33.wav"/>
  <p:tag name="ELAPSEDTIME" val="41.60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60/3.60/22.60/25.90/32.20/36.95/39.32/40.51"/>
  <p:tag name="ARTICULATE_USED_LAYOUT" val="4"/>
</p:tagLst>
</file>

<file path=ppt/tags/tag8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9.xml><?xml version="1.0" encoding="utf-8"?>
<p:tagLst xmlns:a="http://schemas.openxmlformats.org/drawingml/2006/main" xmlns:r="http://schemas.openxmlformats.org/officeDocument/2006/relationships" xmlns:p="http://schemas.openxmlformats.org/presentationml/2006/main">
  <p:tag name="AUDIO_ID" val="1135"/>
  <p:tag name="ORIGINAL_AUDIO_FILEPATH" val="C:\Users\Tom Teh\Dropbox (Evantec)\drugproject\P2_10\Final\Audio\34.wav"/>
  <p:tag name="ELAPSEDTIME" val="80.442"/>
  <p:tag name="ARTICULATE_TITLE_TAG" val="第2節： 美沙冬的臨床藥理與毒理特性 (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60/1.20/20.20/51.90/56.90/61.90/66.90/71.90/76.20"/>
  <p:tag name="ARTICULATE_USED_LAYOUT" val="4"/>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1.xml><?xml version="1.0" encoding="utf-8"?>
<p:tagLst xmlns:a="http://schemas.openxmlformats.org/drawingml/2006/main" xmlns:r="http://schemas.openxmlformats.org/officeDocument/2006/relationships" xmlns:p="http://schemas.openxmlformats.org/presentationml/2006/main">
  <p:tag name="AUDIO_ID" val="1136"/>
  <p:tag name="ORIGINAL_AUDIO_FILEPATH" val="C:\Users\Tom Teh\Dropbox (Evantec)\drugproject\P2_10\Final\Audio\35.wav"/>
  <p:tag name="ELAPSEDTIME" val="26.292"/>
  <p:tag name="ARTICULATE_TITLE_TAG" val="第2節： 美沙冬的臨床藥理與毒理特性 (3)"/>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1.70/9.70/10.60/15.60/20.60/23.49/24.94/25.66"/>
  <p:tag name="ARTICULATE_USED_LAYOUT" val="4"/>
</p:tagLst>
</file>

<file path=ppt/tags/tag9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3.xml><?xml version="1.0" encoding="utf-8"?>
<p:tagLst xmlns:a="http://schemas.openxmlformats.org/drawingml/2006/main" xmlns:r="http://schemas.openxmlformats.org/officeDocument/2006/relationships" xmlns:p="http://schemas.openxmlformats.org/presentationml/2006/main">
  <p:tag name="AUDIO_ID" val="1137"/>
  <p:tag name="ORIGINAL_AUDIO_FILEPATH" val="C:\Users\Tom Teh\Dropbox (Evantec)\drugproject\P2_10\Final\Audio\36.wav"/>
  <p:tag name="ELAPSEDTIME" val="50.382"/>
  <p:tag name="ARTICULATE_TITLE_TAG" val="第2節： 美沙冬的臨床藥理與毒理特性 (4)"/>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80/1.90/4.60/5.60"/>
  <p:tag name="ARTICULATE_USED_LAYOUT" val="4"/>
</p:tagLst>
</file>

<file path=ppt/tags/tag9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5.xml><?xml version="1.0" encoding="utf-8"?>
<p:tagLst xmlns:a="http://schemas.openxmlformats.org/drawingml/2006/main" xmlns:r="http://schemas.openxmlformats.org/officeDocument/2006/relationships" xmlns:p="http://schemas.openxmlformats.org/presentationml/2006/main">
  <p:tag name="AUDIO_ID" val="1138"/>
  <p:tag name="ORIGINAL_AUDIO_FILEPATH" val="C:\Users\Tom Teh\Dropbox (Evantec)\drugproject\P2_10\Final\Audio\37.wav"/>
  <p:tag name="ELAPSEDTIME" val="26.122"/>
  <p:tag name="ARTICULATE_TITLE_TAG" val="第2節： 美沙冬的臨床藥理與毒理特性 (5)"/>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2.20/7.20"/>
  <p:tag name="ARTICULATE_USED_LAYOUT" val="4"/>
</p:tagLst>
</file>

<file path=ppt/tags/tag9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7.xml><?xml version="1.0" encoding="utf-8"?>
<p:tagLst xmlns:a="http://schemas.openxmlformats.org/drawingml/2006/main" xmlns:r="http://schemas.openxmlformats.org/officeDocument/2006/relationships" xmlns:p="http://schemas.openxmlformats.org/presentationml/2006/main">
  <p:tag name="AUDIO_ID" val="1139"/>
  <p:tag name="ORIGINAL_AUDIO_FILEPATH" val="C:\Users\Tom Teh\Dropbox (Evantec)\drugproject\P2_10\Final\Audio\38.wav"/>
  <p:tag name="ELAPSEDTIME" val="51.81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30/1.30/6.30/11.30/16.30/21.30/26.30/31.30"/>
  <p:tag name="ARTICULATE_USED_LAYOUT" val="4"/>
</p:tagLst>
</file>

<file path=ppt/tags/tag9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9.xml><?xml version="1.0" encoding="utf-8"?>
<p:tagLst xmlns:a="http://schemas.openxmlformats.org/drawingml/2006/main" xmlns:r="http://schemas.openxmlformats.org/officeDocument/2006/relationships" xmlns:p="http://schemas.openxmlformats.org/presentationml/2006/main">
  <p:tag name="AUDIO_ID" val="1140"/>
  <p:tag name="ORIGINAL_AUDIO_FILEPATH" val="C:\Users\Tom Teh\Dropbox (Evantec)\drugproject\P2_10\Final\Audio\39.wav"/>
  <p:tag name="ELAPSEDTIME" val="47.042"/>
  <p:tag name="ARTICULATE_TITLE_TAG" val="第2節： 丁基原啡因的臨床藥理與毒理特性 (2)"/>
  <p:tag name="ARTICULATE_NAV_LEVEL" val="2"/>
  <p:tag name="ARTICULATE_SLIDE_PRESENTER_GUID" val="73fe696b-8c1e-4511-8ede-1a7fafead836"/>
  <p:tag name="ARTICULATE_SLIDE_PAUSE" val="1"/>
  <p:tag name="ARTICULATE_LOCK_SLIDE" val="0"/>
  <p:tag name="ARTICULATE_HIDE_SLIDE" val="0"/>
  <p:tag name="ARTICULATE_PLAYER_CONTROL_PREVIOUS" val="True"/>
  <p:tag name="ARTICULATE_PLAYER_CONTROL_NEXT" val="True"/>
  <p:tag name="TIMELINE" val="0.70/1.40/28.90/33.90"/>
  <p:tag name="ARTICULATE_USED_LAYOUT" val="4"/>
</p:tagLst>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新細明體"/>
      </a:majorFont>
      <a:minorFont>
        <a:latin typeface="Arial"/>
        <a:ea typeface="標楷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11010</TotalTime>
  <Words>15995</Words>
  <Application>Microsoft Office PowerPoint</Application>
  <PresentationFormat>如螢幕大小 (4:3)</PresentationFormat>
  <Paragraphs>877</Paragraphs>
  <Slides>91</Slides>
  <Notes>91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91</vt:i4>
      </vt:variant>
    </vt:vector>
  </HeadingPairs>
  <TitlesOfParts>
    <vt:vector size="93" baseType="lpstr">
      <vt:lpstr>預設簡報設計</vt:lpstr>
      <vt:lpstr>PhotoImpact</vt:lpstr>
      <vt:lpstr>鴉片類成癮物質替代治療模式與臨床指引介紹</vt:lpstr>
      <vt:lpstr>美沙冬維持治療 Methadone Maintenance Treatment Program, MMTP</vt:lpstr>
      <vt:lpstr>美沙冬替代治療與減害的觀念</vt:lpstr>
      <vt:lpstr>鴉片類物質成癮之治療內涵</vt:lpstr>
      <vt:lpstr>鴉片類物質成癮藥物治療 Medication-Assisted Treatment for Opioid Addiction</vt:lpstr>
      <vt:lpstr>維持治療</vt:lpstr>
      <vt:lpstr>拮抗劑治療 －那曲酮 (Naltrexone)</vt:lpstr>
      <vt:lpstr>鴉片類維持治療</vt:lpstr>
      <vt:lpstr>美沙冬(Methadone)</vt:lpstr>
      <vt:lpstr>Opioid Agonist Pharmacokinetics: Heroin Versus Methadone</vt:lpstr>
      <vt:lpstr>Buprenorphine藥理特性 (1)</vt:lpstr>
      <vt:lpstr>Buprenorphine藥理特性 (2)</vt:lpstr>
      <vt:lpstr>Buprenorphine藥理特性 (3)</vt:lpstr>
      <vt:lpstr>Buprenorphine相較於 Methadone的優勢特性</vt:lpstr>
      <vt:lpstr>Buprenorphine的缺點</vt:lpstr>
      <vt:lpstr>Buprenorphine/Naloxone合併的原理</vt:lpstr>
      <vt:lpstr>Methadone Simulated 24 Hr. Dose/Response At steady-state in tolerant patient</vt:lpstr>
      <vt:lpstr>美沙冬維持治療的成效</vt:lpstr>
      <vt:lpstr>替代治療之國外經驗</vt:lpstr>
      <vt:lpstr>替代治療之國外經驗</vt:lpstr>
      <vt:lpstr>替代治療之國外經驗</vt:lpstr>
      <vt:lpstr>美沙冬之效果-增加維持治療</vt:lpstr>
      <vt:lpstr>美沙冬之效果-  Retention rate in in Europe</vt:lpstr>
      <vt:lpstr>美沙冬之效果-減少尿中嗎啡</vt:lpstr>
      <vt:lpstr>美沙冬之效果-減少海洛因使用</vt:lpstr>
      <vt:lpstr>美沙冬維持治療</vt:lpstr>
      <vt:lpstr>美沙冬／丁基原啡因替代治療之指引</vt:lpstr>
      <vt:lpstr>資料來源</vt:lpstr>
      <vt:lpstr>第1節：前言 (一) </vt:lpstr>
      <vt:lpstr>PowerPoint 簡報</vt:lpstr>
      <vt:lpstr>PowerPoint 簡報</vt:lpstr>
      <vt:lpstr>第2節：  美沙冬以及丁基原啡因的臨床藥理與毒理特性 </vt:lpstr>
      <vt:lpstr>第2節： 美沙冬的臨床藥理與毒理特性 (1) </vt:lpstr>
      <vt:lpstr>PowerPoint 簡報</vt:lpstr>
      <vt:lpstr>PowerPoint 簡報</vt:lpstr>
      <vt:lpstr>PowerPoint 簡報</vt:lpstr>
      <vt:lpstr>PowerPoint 簡報</vt:lpstr>
      <vt:lpstr>第2節： 丁基原啡因的臨床藥理與毒理特性 (1) </vt:lpstr>
      <vt:lpstr>PowerPoint 簡報</vt:lpstr>
      <vt:lpstr>PowerPoint 簡報</vt:lpstr>
      <vt:lpstr>PowerPoint 簡報</vt:lpstr>
      <vt:lpstr>PowerPoint 簡報</vt:lpstr>
      <vt:lpstr>PowerPoint 簡報</vt:lpstr>
      <vt:lpstr>PowerPoint 簡報</vt:lpstr>
      <vt:lpstr>PowerPoint 簡報</vt:lpstr>
      <vt:lpstr>第3節： 獲准開立美沙冬以及丁基原啡因處方的準備工作</vt:lpstr>
      <vt:lpstr>第4節：  服藥程序</vt:lpstr>
      <vt:lpstr>第4節：服藥程序 (1)</vt:lpstr>
      <vt:lpstr>PowerPoint 簡報</vt:lpstr>
      <vt:lpstr>PowerPoint 簡報</vt:lpstr>
      <vt:lpstr>PowerPoint 簡報</vt:lpstr>
      <vt:lpstr>PowerPoint 簡報</vt:lpstr>
      <vt:lpstr>PowerPoint 簡報</vt:lpstr>
      <vt:lpstr>PowerPoint 簡報</vt:lpstr>
      <vt:lpstr>PowerPoint 簡報</vt:lpstr>
      <vt:lpstr>第5節：  開立處方原則 – 維持</vt:lpstr>
      <vt:lpstr>第5節：開立處方原則 – 維持 (美沙冬 -1)</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劑量調整--- missing dose</vt:lpstr>
      <vt:lpstr>PowerPoint 簡報</vt:lpstr>
      <vt:lpstr>劑量調整--- vomit</vt:lpstr>
      <vt:lpstr>PowerPoint 簡報</vt:lpstr>
      <vt:lpstr>鴉片類成癮物質替代治療臨床指引 第6節：開立處方原則 – 戒斷</vt:lpstr>
      <vt:lpstr>鴉片類成癮物質替代治療臨床指引 第6節：開立處方原則 – 戒斷</vt:lpstr>
      <vt:lpstr>鴉片類成癮物質替代治療臨床指引 第7節：其他資訊 </vt:lpstr>
      <vt:lpstr>劑量調整--- alcohol</vt:lpstr>
      <vt:lpstr>An increased risk of motor vehicle  accidents after prescription of methadone</vt:lpstr>
      <vt:lpstr>Methadone &amp; Benzodiazepines</vt:lpstr>
      <vt:lpstr>美沙冬的使用與特殊族群</vt:lpstr>
      <vt:lpstr>美沙冬--孕婦與嬰兒</vt:lpstr>
      <vt:lpstr>Buprenorphine/Naloxone的使用與特殊族群</vt:lpstr>
      <vt:lpstr>BUPRENORPHINE IN SPECIAL  POPULATIONS</vt:lpstr>
      <vt:lpstr>PowerPoint 簡報</vt:lpstr>
      <vt:lpstr>BUPRENORPHINE IN SPECIAL  POPULATIONS</vt:lpstr>
      <vt:lpstr>替代性維持治療的階段</vt:lpstr>
      <vt:lpstr>影響個案接受美沙冬替代維持治療的因素</vt:lpstr>
      <vt:lpstr>單純給予美沙冬無法解決複雜的成癮問題</vt:lpstr>
    </vt:vector>
  </TitlesOfParts>
  <Company>My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Customer</dc:creator>
  <cp:lastModifiedBy>user</cp:lastModifiedBy>
  <cp:revision>975</cp:revision>
  <dcterms:created xsi:type="dcterms:W3CDTF">2006-06-17T07:45:00Z</dcterms:created>
  <dcterms:modified xsi:type="dcterms:W3CDTF">2015-08-05T06:32:26Z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201410蝢__穿_銝__隞_祥____</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5DF7F97B-E1E7-4E0D-3F3F-434F683F3F3F</vt:lpwstr>
  </property>
  <property fmtid="{D5CDD505-2E9C-101B-9397-08002B2CF9AE}" pid="6" name="ArticulateProjectFull">
    <vt:lpwstr>C:\Users\user\Desktop\藥癮修改_072115\P2_10\Final\P2_10_m_final_072715.ppta</vt:lpwstr>
  </property>
</Properties>
</file>