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heme/themeOverride1.xml" ContentType="application/vnd.openxmlformats-officedocument.themeOverr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272" r:id="rId3"/>
    <p:sldId id="268" r:id="rId4"/>
    <p:sldId id="269" r:id="rId5"/>
    <p:sldId id="267" r:id="rId6"/>
    <p:sldId id="270" r:id="rId7"/>
    <p:sldId id="257" r:id="rId8"/>
    <p:sldId id="258" r:id="rId9"/>
    <p:sldId id="265" r:id="rId10"/>
    <p:sldId id="259" r:id="rId11"/>
    <p:sldId id="261" r:id="rId12"/>
    <p:sldId id="262" r:id="rId13"/>
    <p:sldId id="263" r:id="rId14"/>
    <p:sldId id="264" r:id="rId15"/>
    <p:sldId id="271" r:id="rId16"/>
    <p:sldId id="260" r:id="rId17"/>
    <p:sldId id="266" r:id="rId18"/>
  </p:sldIdLst>
  <p:sldSz cx="9144000" cy="6858000" type="screen4x3"/>
  <p:notesSz cx="6797675" cy="9874250"/>
  <p:custDataLst>
    <p:tags r:id="rId21"/>
  </p:custDataLst>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BE85E2AB-AD62-4BF6-94D8-3412598050BB}">
          <p14:sldIdLst>
            <p14:sldId id="256"/>
            <p14:sldId id="272"/>
            <p14:sldId id="268"/>
            <p14:sldId id="269"/>
            <p14:sldId id="267"/>
            <p14:sldId id="270"/>
            <p14:sldId id="257"/>
            <p14:sldId id="258"/>
            <p14:sldId id="265"/>
            <p14:sldId id="259"/>
            <p14:sldId id="261"/>
            <p14:sldId id="262"/>
            <p14:sldId id="263"/>
            <p14:sldId id="264"/>
            <p14:sldId id="271"/>
            <p14:sldId id="260"/>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CC6600"/>
    <a:srgbClr val="1ECBEE"/>
    <a:srgbClr val="41D4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494" autoAdjust="0"/>
  </p:normalViewPr>
  <p:slideViewPr>
    <p:cSldViewPr>
      <p:cViewPr>
        <p:scale>
          <a:sx n="60" d="100"/>
          <a:sy n="60" d="100"/>
        </p:scale>
        <p:origin x="-3084" y="-7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3F3E633E-DCB5-483B-93D9-36DA21F090E2}" type="datetimeFigureOut">
              <a:rPr lang="zh-TW" altLang="en-US" smtClean="0"/>
              <a:pPr/>
              <a:t>2015/7/31</a:t>
            </a:fld>
            <a:endParaRPr lang="zh-TW" altLang="en-US"/>
          </a:p>
        </p:txBody>
      </p:sp>
      <p:sp>
        <p:nvSpPr>
          <p:cNvPr id="4" name="頁尾版面配置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F1E4C902-D256-4264-A50A-B07DA8B652BA}" type="slidenum">
              <a:rPr lang="zh-TW" altLang="en-US" smtClean="0"/>
              <a:pPr/>
              <a:t>‹#›</a:t>
            </a:fld>
            <a:endParaRPr lang="zh-TW" altLang="en-US"/>
          </a:p>
        </p:txBody>
      </p:sp>
    </p:spTree>
    <p:extLst>
      <p:ext uri="{BB962C8B-B14F-4D97-AF65-F5344CB8AC3E}">
        <p14:creationId xmlns:p14="http://schemas.microsoft.com/office/powerpoint/2010/main" val="2328581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D8B0B35E-8FB3-4791-A693-10FA171EC1D2}" type="datetimeFigureOut">
              <a:rPr lang="en-SG" smtClean="0"/>
              <a:t>31/7/2015</a:t>
            </a:fld>
            <a:endParaRPr lang="en-SG"/>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fld id="{A7EA930D-7036-4CF7-9CA5-D14212CE9703}" type="slidenum">
              <a:rPr lang="en-SG" smtClean="0"/>
              <a:t>‹#›</a:t>
            </a:fld>
            <a:endParaRPr lang="en-SG"/>
          </a:p>
        </p:txBody>
      </p:sp>
    </p:spTree>
    <p:extLst>
      <p:ext uri="{BB962C8B-B14F-4D97-AF65-F5344CB8AC3E}">
        <p14:creationId xmlns:p14="http://schemas.microsoft.com/office/powerpoint/2010/main" val="1037203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r>
              <a:rPr lang="zh-TW" altLang="en-US" sz="1100" kern="100" dirty="0" smtClean="0">
                <a:solidFill>
                  <a:schemeClr val="bg1"/>
                </a:solidFill>
                <a:effectLst/>
                <a:latin typeface="Microsoft JhengHei" panose="020B0604030504040204" pitchFamily="34" charset="-120"/>
                <a:ea typeface="Microsoft JhengHei" panose="020B0604030504040204" pitchFamily="34" charset="-120"/>
                <a:cs typeface="Times New Roman"/>
              </a:rPr>
              <a:t>不只「</a:t>
            </a:r>
            <a:r>
              <a:rPr lang="en-US" sz="1100" kern="100" dirty="0" smtClean="0">
                <a:solidFill>
                  <a:schemeClr val="bg1"/>
                </a:solidFill>
                <a:effectLst/>
                <a:latin typeface="Microsoft JhengHei" panose="020B0604030504040204" pitchFamily="34" charset="-120"/>
                <a:ea typeface="Microsoft JhengHei" panose="020B0604030504040204" pitchFamily="34" charset="-120"/>
                <a:cs typeface="Times New Roman"/>
              </a:rPr>
              <a:t>High</a:t>
            </a:r>
            <a:r>
              <a:rPr lang="zh-TW" altLang="en-US" sz="1100" kern="100" dirty="0" smtClean="0">
                <a:solidFill>
                  <a:schemeClr val="bg1"/>
                </a:solidFill>
                <a:effectLst/>
                <a:latin typeface="Microsoft JhengHei" panose="020B0604030504040204" pitchFamily="34" charset="-120"/>
                <a:ea typeface="Microsoft JhengHei" panose="020B0604030504040204" pitchFamily="34" charset="-120"/>
                <a:cs typeface="Times New Roman"/>
              </a:rPr>
              <a:t>」，更要「</a:t>
            </a:r>
            <a:r>
              <a:rPr lang="en-US" sz="1100" kern="100" dirty="0" smtClean="0">
                <a:solidFill>
                  <a:schemeClr val="bg1"/>
                </a:solidFill>
                <a:effectLst/>
                <a:latin typeface="Microsoft JhengHei" panose="020B0604030504040204" pitchFamily="34" charset="-120"/>
                <a:ea typeface="Microsoft JhengHei" panose="020B0604030504040204" pitchFamily="34" charset="-120"/>
                <a:cs typeface="Times New Roman"/>
              </a:rPr>
              <a:t>Show</a:t>
            </a:r>
            <a:r>
              <a:rPr lang="zh-TW" altLang="en-US" sz="1100" kern="100" dirty="0" smtClean="0">
                <a:solidFill>
                  <a:schemeClr val="bg1"/>
                </a:solidFill>
                <a:effectLst/>
                <a:latin typeface="Microsoft JhengHei" panose="020B0604030504040204" pitchFamily="34" charset="-120"/>
                <a:ea typeface="Microsoft JhengHei" panose="020B0604030504040204" pitchFamily="34" charset="-120"/>
                <a:cs typeface="Times New Roman"/>
              </a:rPr>
              <a:t>」，克服害羞。</a:t>
            </a:r>
            <a:endParaRPr lang="en-US" sz="1100" kern="100" dirty="0" smtClean="0">
              <a:solidFill>
                <a:schemeClr val="bg1"/>
              </a:solidFill>
              <a:effectLst/>
              <a:latin typeface="Microsoft JhengHei" panose="020B0604030504040204" pitchFamily="34" charset="-120"/>
              <a:ea typeface="Microsoft JhengHei" panose="020B0604030504040204" pitchFamily="34" charset="-120"/>
              <a:cs typeface="Times New Roman"/>
            </a:endParaRPr>
          </a:p>
          <a:p>
            <a:endParaRPr lang="zh-TW" altLang="en-US" sz="1100" dirty="0">
              <a:solidFill>
                <a:schemeClr val="bg1"/>
              </a:solidFill>
              <a:latin typeface="Microsoft JhengHei" panose="020B0604030504040204" pitchFamily="34" charset="-120"/>
              <a:ea typeface="Microsoft JhengHei" panose="020B0604030504040204" pitchFamily="34" charset="-120"/>
            </a:endParaRPr>
          </a:p>
        </p:txBody>
      </p:sp>
      <p:sp>
        <p:nvSpPr>
          <p:cNvPr id="4" name="投影片編號版面配置區 3"/>
          <p:cNvSpPr>
            <a:spLocks noGrp="1"/>
          </p:cNvSpPr>
          <p:nvPr>
            <p:ph type="sldNum" sz="quarter" idx="10"/>
          </p:nvPr>
        </p:nvSpPr>
        <p:spPr/>
        <p:txBody>
          <a:bodyPr/>
          <a:lstStyle/>
          <a:p>
            <a:fld id="{A7EA930D-7036-4CF7-9CA5-D14212CE9703}" type="slidenum">
              <a:rPr lang="en-SG" smtClean="0"/>
              <a:t>1</a:t>
            </a:fld>
            <a:endParaRPr lang="en-SG"/>
          </a:p>
        </p:txBody>
      </p:sp>
    </p:spTree>
    <p:extLst>
      <p:ext uri="{BB962C8B-B14F-4D97-AF65-F5344CB8AC3E}">
        <p14:creationId xmlns:p14="http://schemas.microsoft.com/office/powerpoint/2010/main" val="3307045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對於克服害羞的技巧，可以歸納出以下四項：第一、練習社會接觸；第二、練習主動與他人對話；第三、練習表現自我；第四、增加自信心。接著將針對上述四項技巧，加以詳細說明。</a:t>
            </a:r>
            <a:endParaRPr lang="zh-TW" altLang="zh-TW" sz="1100" kern="1200" dirty="0">
              <a:solidFill>
                <a:schemeClr val="bg1"/>
              </a:solidFill>
              <a:effectLst/>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A7EA930D-7036-4CF7-9CA5-D14212CE9703}" type="slidenum">
              <a:rPr lang="en-SG" smtClean="0"/>
              <a:t>10</a:t>
            </a:fld>
            <a:endParaRPr lang="en-SG"/>
          </a:p>
        </p:txBody>
      </p:sp>
    </p:spTree>
    <p:extLst>
      <p:ext uri="{BB962C8B-B14F-4D97-AF65-F5344CB8AC3E}">
        <p14:creationId xmlns:p14="http://schemas.microsoft.com/office/powerpoint/2010/main" val="129459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第一項、練習社會接觸部分，建議多參與各種可與人互動、交談的活動，例如：社團、志工、里民活動或聚會聚餐等。</a:t>
            </a:r>
            <a:endParaRPr lang="zh-TW" altLang="zh-TW" sz="1100" kern="1200" dirty="0">
              <a:solidFill>
                <a:schemeClr val="bg1"/>
              </a:solidFill>
              <a:effectLst/>
              <a:latin typeface="微軟正黑體" panose="020B0604030504040204" pitchFamily="34" charset="-120"/>
              <a:ea typeface="微軟正黑體" panose="020B0604030504040204" pitchFamily="34" charset="-120"/>
              <a:cs typeface="+mn-cs"/>
            </a:endParaRPr>
          </a:p>
        </p:txBody>
      </p:sp>
      <p:sp>
        <p:nvSpPr>
          <p:cNvPr id="4" name="Slide Number Placeholder 3"/>
          <p:cNvSpPr>
            <a:spLocks noGrp="1"/>
          </p:cNvSpPr>
          <p:nvPr>
            <p:ph type="sldNum" sz="quarter" idx="10"/>
          </p:nvPr>
        </p:nvSpPr>
        <p:spPr/>
        <p:txBody>
          <a:bodyPr/>
          <a:lstStyle/>
          <a:p>
            <a:fld id="{A7EA930D-7036-4CF7-9CA5-D14212CE9703}" type="slidenum">
              <a:rPr lang="en-SG" smtClean="0"/>
              <a:t>11</a:t>
            </a:fld>
            <a:endParaRPr lang="en-SG"/>
          </a:p>
        </p:txBody>
      </p:sp>
    </p:spTree>
    <p:extLst>
      <p:ext uri="{BB962C8B-B14F-4D97-AF65-F5344CB8AC3E}">
        <p14:creationId xmlns:p14="http://schemas.microsoft.com/office/powerpoint/2010/main" val="34938363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第二項、練習主動與他人對話，例如：於參與團體活動時，多講出自己的想法，或是面對陌生人時，鼓勵自己主動與人對話，並多觀察別人，找出他人與自己的共通點或彼此感興趣的話題，製造交談的機會。</a:t>
            </a:r>
          </a:p>
        </p:txBody>
      </p:sp>
      <p:sp>
        <p:nvSpPr>
          <p:cNvPr id="4" name="投影片編號版面配置區 3"/>
          <p:cNvSpPr>
            <a:spLocks noGrp="1"/>
          </p:cNvSpPr>
          <p:nvPr>
            <p:ph type="sldNum" sz="quarter" idx="10"/>
          </p:nvPr>
        </p:nvSpPr>
        <p:spPr/>
        <p:txBody>
          <a:bodyPr/>
          <a:lstStyle/>
          <a:p>
            <a:fld id="{A7EA930D-7036-4CF7-9CA5-D14212CE9703}" type="slidenum">
              <a:rPr lang="en-SG" smtClean="0"/>
              <a:t>12</a:t>
            </a:fld>
            <a:endParaRPr lang="en-SG"/>
          </a:p>
        </p:txBody>
      </p:sp>
    </p:spTree>
    <p:extLst>
      <p:ext uri="{BB962C8B-B14F-4D97-AF65-F5344CB8AC3E}">
        <p14:creationId xmlns:p14="http://schemas.microsoft.com/office/powerpoint/2010/main" val="105217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第三項，練習表現自我，例如：面對自己有興趣的運動或專長時，可以積極爭取表現的機會，並主動參與自己擅長的事物。</a:t>
            </a:r>
            <a:endParaRPr lang="zh-TW" altLang="en-US" sz="1100" dirty="0">
              <a:solidFill>
                <a:schemeClr val="bg1"/>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A7EA930D-7036-4CF7-9CA5-D14212CE9703}" type="slidenum">
              <a:rPr lang="en-SG" smtClean="0"/>
              <a:t>13</a:t>
            </a:fld>
            <a:endParaRPr lang="en-SG"/>
          </a:p>
        </p:txBody>
      </p:sp>
    </p:spTree>
    <p:extLst>
      <p:ext uri="{BB962C8B-B14F-4D97-AF65-F5344CB8AC3E}">
        <p14:creationId xmlns:p14="http://schemas.microsoft.com/office/powerpoint/2010/main" val="888346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第四項，增加自信心，例如：改變自己的各項姿勢、抬頭挺胸，且忽視旁人對自己的眼光，大方地做自己、並適時稱讚自己，看見自己的優點，以及隨時把微笑掛在臉上，增加自己的親和力，此外，優雅地面對錯誤，並有條不紊地解決問題，皆可提升個人魅力與人際關係，相對地，自信心也會隨之增長。 </a:t>
            </a:r>
          </a:p>
        </p:txBody>
      </p:sp>
      <p:sp>
        <p:nvSpPr>
          <p:cNvPr id="4" name="投影片編號版面配置區 3"/>
          <p:cNvSpPr>
            <a:spLocks noGrp="1"/>
          </p:cNvSpPr>
          <p:nvPr>
            <p:ph type="sldNum" sz="quarter" idx="10"/>
          </p:nvPr>
        </p:nvSpPr>
        <p:spPr/>
        <p:txBody>
          <a:bodyPr/>
          <a:lstStyle/>
          <a:p>
            <a:fld id="{A7EA930D-7036-4CF7-9CA5-D14212CE9703}" type="slidenum">
              <a:rPr lang="en-SG" smtClean="0"/>
              <a:t>14</a:t>
            </a:fld>
            <a:endParaRPr lang="en-SG"/>
          </a:p>
        </p:txBody>
      </p:sp>
    </p:spTree>
    <p:extLst>
      <p:ext uri="{BB962C8B-B14F-4D97-AF65-F5344CB8AC3E}">
        <p14:creationId xmlns:p14="http://schemas.microsoft.com/office/powerpoint/2010/main" val="1415280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現在要進行</a:t>
            </a:r>
            <a:r>
              <a:rPr lang="en-SG"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high &amp; show</a:t>
            </a: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的活動，每個人會拿到一張學習單，學習單上畫了九個格子，每個格子上都有不同的任務。請大家運用先前的方法，找三位與自己不同組的同學，練習講一個笑話或說最近發生的趣事或說一件難忘的事情或表演一項才藝等。</a:t>
            </a:r>
          </a:p>
        </p:txBody>
      </p:sp>
      <p:sp>
        <p:nvSpPr>
          <p:cNvPr id="4" name="投影片編號版面配置區 3"/>
          <p:cNvSpPr>
            <a:spLocks noGrp="1"/>
          </p:cNvSpPr>
          <p:nvPr>
            <p:ph type="sldNum" sz="quarter" idx="10"/>
          </p:nvPr>
        </p:nvSpPr>
        <p:spPr/>
        <p:txBody>
          <a:bodyPr/>
          <a:lstStyle/>
          <a:p>
            <a:fld id="{A7EA930D-7036-4CF7-9CA5-D14212CE9703}" type="slidenum">
              <a:rPr lang="en-SG" smtClean="0"/>
              <a:t>15</a:t>
            </a:fld>
            <a:endParaRPr lang="en-SG"/>
          </a:p>
        </p:txBody>
      </p:sp>
    </p:spTree>
    <p:extLst>
      <p:ext uri="{BB962C8B-B14F-4D97-AF65-F5344CB8AC3E}">
        <p14:creationId xmlns:p14="http://schemas.microsoft.com/office/powerpoint/2010/main" val="4202229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表演完或故事說完後，請聆聽的同學在該任務所相應的格子上簽名，連成一條線，就達成任務囉！</a:t>
            </a:r>
            <a:endParaRPr lang="zh-TW" altLang="zh-TW" sz="1100" kern="1200" dirty="0">
              <a:solidFill>
                <a:schemeClr val="bg1"/>
              </a:solidFill>
              <a:effectLst/>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A7EA930D-7036-4CF7-9CA5-D14212CE9703}" type="slidenum">
              <a:rPr lang="en-SG" smtClean="0"/>
              <a:t>16</a:t>
            </a:fld>
            <a:endParaRPr lang="en-SG"/>
          </a:p>
        </p:txBody>
      </p:sp>
    </p:spTree>
    <p:extLst>
      <p:ext uri="{BB962C8B-B14F-4D97-AF65-F5344CB8AC3E}">
        <p14:creationId xmlns:p14="http://schemas.microsoft.com/office/powerpoint/2010/main" val="1280449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每個人都有不同的個人特質，要懂得尊重別人，相信別人也要給予尊重。然而，害羞並不可怕，在生活中有許多改善害羞的方法，可以多多運用，例如在一周內認識至少三個新朋友，或主動與十個朋友打招呼等等。</a:t>
            </a:r>
          </a:p>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最後，希望大家上完課後，都能成功克服害羞，進而增進自己的人際關係。</a:t>
            </a:r>
            <a:endParaRPr lang="en-US" sz="1100" kern="100" dirty="0" smtClean="0">
              <a:solidFill>
                <a:schemeClr val="bg1"/>
              </a:solidFill>
              <a:effectLst/>
              <a:latin typeface="微軟正黑體" panose="020B0604030504040204" pitchFamily="34" charset="-120"/>
              <a:ea typeface="微軟正黑體" panose="020B0604030504040204" pitchFamily="34" charset="-120"/>
              <a:cs typeface="Times New Roman"/>
            </a:endParaRPr>
          </a:p>
        </p:txBody>
      </p:sp>
      <p:sp>
        <p:nvSpPr>
          <p:cNvPr id="4" name="投影片編號版面配置區 3"/>
          <p:cNvSpPr>
            <a:spLocks noGrp="1"/>
          </p:cNvSpPr>
          <p:nvPr>
            <p:ph type="sldNum" sz="quarter" idx="10"/>
          </p:nvPr>
        </p:nvSpPr>
        <p:spPr/>
        <p:txBody>
          <a:bodyPr/>
          <a:lstStyle/>
          <a:p>
            <a:fld id="{A7EA930D-7036-4CF7-9CA5-D14212CE9703}" type="slidenum">
              <a:rPr lang="en-SG" smtClean="0"/>
              <a:t>17</a:t>
            </a:fld>
            <a:endParaRPr lang="en-SG"/>
          </a:p>
        </p:txBody>
      </p:sp>
    </p:spTree>
    <p:extLst>
      <p:ext uri="{BB962C8B-B14F-4D97-AF65-F5344CB8AC3E}">
        <p14:creationId xmlns:p14="http://schemas.microsoft.com/office/powerpoint/2010/main" val="2183106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這堂課的課程目標包含：認識自己的個人特質、瞭解害羞的原因、知道克服害羞的技巧、察覺自己的個人特質、培養學員參與活動的勇氣、在練習過程中克服害羞、運用自己所學的方法認識陌生人，以及展現自信主動與他人交談。</a:t>
            </a:r>
          </a:p>
        </p:txBody>
      </p:sp>
      <p:sp>
        <p:nvSpPr>
          <p:cNvPr id="4" name="投影片編號版面配置區 3"/>
          <p:cNvSpPr>
            <a:spLocks noGrp="1"/>
          </p:cNvSpPr>
          <p:nvPr>
            <p:ph type="sldNum" sz="quarter" idx="10"/>
          </p:nvPr>
        </p:nvSpPr>
        <p:spPr/>
        <p:txBody>
          <a:bodyPr/>
          <a:lstStyle/>
          <a:p>
            <a:fld id="{A7EA930D-7036-4CF7-9CA5-D14212CE9703}" type="slidenum">
              <a:rPr lang="en-SG" smtClean="0"/>
              <a:t>2</a:t>
            </a:fld>
            <a:endParaRPr lang="en-SG"/>
          </a:p>
        </p:txBody>
      </p:sp>
    </p:spTree>
    <p:extLst>
      <p:ext uri="{BB962C8B-B14F-4D97-AF65-F5344CB8AC3E}">
        <p14:creationId xmlns:p14="http://schemas.microsoft.com/office/powerpoint/2010/main" val="2964143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課程大綱分別為認識自我、瞭解害羞、克服害羞、</a:t>
            </a:r>
            <a:r>
              <a:rPr lang="en-US"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High &amp; Show</a:t>
            </a: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，最後是總結與分享。</a:t>
            </a:r>
          </a:p>
        </p:txBody>
      </p:sp>
      <p:sp>
        <p:nvSpPr>
          <p:cNvPr id="4" name="投影片編號版面配置區 3"/>
          <p:cNvSpPr>
            <a:spLocks noGrp="1"/>
          </p:cNvSpPr>
          <p:nvPr>
            <p:ph type="sldNum" sz="quarter" idx="10"/>
          </p:nvPr>
        </p:nvSpPr>
        <p:spPr/>
        <p:txBody>
          <a:bodyPr/>
          <a:lstStyle/>
          <a:p>
            <a:fld id="{A7EA930D-7036-4CF7-9CA5-D14212CE9703}" type="slidenum">
              <a:rPr lang="en-SG" smtClean="0"/>
              <a:t>3</a:t>
            </a:fld>
            <a:endParaRPr lang="en-SG"/>
          </a:p>
        </p:txBody>
      </p:sp>
    </p:spTree>
    <p:extLst>
      <p:ext uri="{BB962C8B-B14F-4D97-AF65-F5344CB8AC3E}">
        <p14:creationId xmlns:p14="http://schemas.microsoft.com/office/powerpoint/2010/main" val="3183542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現在每個人手上都有一張「個人特質表」，請大家圈選出三個最貼近自己的人格特質。如果你覺得沒有恰當的描述，就把你的特質寫在空白的蘋果上。圈選完後，請大家找兩位同學聊天，彼此認識後，請對方用不同顏色的筆，圈出他們感受到你所表現出來的三個人格特質。</a:t>
            </a:r>
          </a:p>
        </p:txBody>
      </p:sp>
      <p:sp>
        <p:nvSpPr>
          <p:cNvPr id="4" name="投影片編號版面配置區 3"/>
          <p:cNvSpPr>
            <a:spLocks noGrp="1"/>
          </p:cNvSpPr>
          <p:nvPr>
            <p:ph type="sldNum" sz="quarter" idx="10"/>
          </p:nvPr>
        </p:nvSpPr>
        <p:spPr/>
        <p:txBody>
          <a:bodyPr/>
          <a:lstStyle/>
          <a:p>
            <a:fld id="{A7EA930D-7036-4CF7-9CA5-D14212CE9703}" type="slidenum">
              <a:rPr lang="en-SG" smtClean="0"/>
              <a:t>4</a:t>
            </a:fld>
            <a:endParaRPr lang="en-SG"/>
          </a:p>
        </p:txBody>
      </p:sp>
    </p:spTree>
    <p:extLst>
      <p:ext uri="{BB962C8B-B14F-4D97-AF65-F5344CB8AC3E}">
        <p14:creationId xmlns:p14="http://schemas.microsoft.com/office/powerpoint/2010/main" val="2964143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人格特質」是一個人在生活中對人、事、自己、外在環境所表現出來的一致性因應方式。在一個人的成長歷程中，可能會受到許多因素的影響，例如生理、遺傳、家庭教養、文化規範、學習經驗等，而形成自己的獨特個性，並在不同的情境中表現出特定的氣質。</a:t>
            </a:r>
          </a:p>
        </p:txBody>
      </p:sp>
      <p:sp>
        <p:nvSpPr>
          <p:cNvPr id="4" name="投影片編號版面配置區 3"/>
          <p:cNvSpPr>
            <a:spLocks noGrp="1"/>
          </p:cNvSpPr>
          <p:nvPr>
            <p:ph type="sldNum" sz="quarter" idx="10"/>
          </p:nvPr>
        </p:nvSpPr>
        <p:spPr/>
        <p:txBody>
          <a:bodyPr/>
          <a:lstStyle/>
          <a:p>
            <a:fld id="{A7EA930D-7036-4CF7-9CA5-D14212CE9703}" type="slidenum">
              <a:rPr lang="en-SG" smtClean="0"/>
              <a:t>5</a:t>
            </a:fld>
            <a:endParaRPr lang="en-SG"/>
          </a:p>
        </p:txBody>
      </p:sp>
    </p:spTree>
    <p:extLst>
      <p:ext uri="{BB962C8B-B14F-4D97-AF65-F5344CB8AC3E}">
        <p14:creationId xmlns:p14="http://schemas.microsoft.com/office/powerpoint/2010/main" val="3487527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在許多人格特質中，有一項叫做「害羞」。請問你們是否曾想過，為什麼在社交場合中，人會感到害羞或不自在呢？又有什麼辦法可以解決這個問題嗎？</a:t>
            </a:r>
            <a:endParaRPr lang="zh-TW" altLang="zh-TW" sz="1100" kern="1200" dirty="0">
              <a:solidFill>
                <a:schemeClr val="bg1"/>
              </a:solidFill>
              <a:effectLst/>
              <a:latin typeface="微軟正黑體" panose="020B0604030504040204" pitchFamily="34" charset="-120"/>
              <a:ea typeface="微軟正黑體" panose="020B0604030504040204" pitchFamily="34" charset="-120"/>
              <a:cs typeface="+mn-cs"/>
            </a:endParaRPr>
          </a:p>
        </p:txBody>
      </p:sp>
      <p:sp>
        <p:nvSpPr>
          <p:cNvPr id="4" name="Slide Number Placeholder 3"/>
          <p:cNvSpPr>
            <a:spLocks noGrp="1"/>
          </p:cNvSpPr>
          <p:nvPr>
            <p:ph type="sldNum" sz="quarter" idx="10"/>
          </p:nvPr>
        </p:nvSpPr>
        <p:spPr/>
        <p:txBody>
          <a:bodyPr/>
          <a:lstStyle/>
          <a:p>
            <a:fld id="{A7EA930D-7036-4CF7-9CA5-D14212CE9703}" type="slidenum">
              <a:rPr lang="en-SG" smtClean="0"/>
              <a:t>6</a:t>
            </a:fld>
            <a:endParaRPr lang="en-SG"/>
          </a:p>
        </p:txBody>
      </p:sp>
    </p:spTree>
    <p:extLst>
      <p:ext uri="{BB962C8B-B14F-4D97-AF65-F5344CB8AC3E}">
        <p14:creationId xmlns:p14="http://schemas.microsoft.com/office/powerpoint/2010/main" val="3016696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要解決害羞的問題，先要了解害羞的原因。害羞是一種憂慮的感覺、缺乏舒適性、安全感，尤其是當一個人要接近其他人的時候，特別容易發生。另外，在面對一個新的環境，或遇到不熟悉的人，也比較容易會有害羞的情形。羞怯可以是先天的氣質，或是後天學習得來的習慣，有些人先天不容易與他人互動，但有些人是因為過去曾被冷落、忽略、或互動後得不到正面的回應，而產生了羞怯的互動習慣。</a:t>
            </a:r>
            <a:endParaRPr lang="zh-TW" altLang="zh-TW" sz="1100" kern="1200" dirty="0">
              <a:solidFill>
                <a:schemeClr val="bg1"/>
              </a:solidFill>
              <a:effectLst/>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A7EA930D-7036-4CF7-9CA5-D14212CE9703}" type="slidenum">
              <a:rPr lang="en-SG" smtClean="0"/>
              <a:t>7</a:t>
            </a:fld>
            <a:endParaRPr lang="en-SG"/>
          </a:p>
        </p:txBody>
      </p:sp>
    </p:spTree>
    <p:extLst>
      <p:ext uri="{BB962C8B-B14F-4D97-AF65-F5344CB8AC3E}">
        <p14:creationId xmlns:p14="http://schemas.microsoft.com/office/powerpoint/2010/main" val="2302112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一個人是否害羞，可以從以下特徵加以判斷：害怕做什麼或說什麼，並感到不自在，且對陌生人感到緊張、對人際互動自信心不足、過度擔心別人對自己的評價，最普遍的表現是怕自己失態、不得體、被嘲笑或者得不到肯定，擔心自己的形象受損。有些人甚至會因為害羞，而表現出冷淡退縮，易被別人誤認為冷漠自負或不願與人來往，進而與他人更加疏遠。</a:t>
            </a:r>
            <a:endParaRPr lang="zh-TW" altLang="zh-TW" sz="1100" kern="1200" dirty="0">
              <a:solidFill>
                <a:schemeClr val="bg1"/>
              </a:solidFill>
              <a:effectLst/>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A7EA930D-7036-4CF7-9CA5-D14212CE9703}" type="slidenum">
              <a:rPr lang="en-SG" smtClean="0"/>
              <a:t>8</a:t>
            </a:fld>
            <a:endParaRPr lang="en-SG"/>
          </a:p>
        </p:txBody>
      </p:sp>
    </p:spTree>
    <p:extLst>
      <p:ext uri="{BB962C8B-B14F-4D97-AF65-F5344CB8AC3E}">
        <p14:creationId xmlns:p14="http://schemas.microsoft.com/office/powerpoint/2010/main" val="3537028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接下來，有一個情境，需要請大家來幫助小英：幾天後期末考就要結束了，</a:t>
            </a:r>
            <a:r>
              <a:rPr lang="zh-TW" altLang="zh-TW" sz="1100" u="sng" kern="1200" dirty="0" smtClean="0">
                <a:solidFill>
                  <a:schemeClr val="bg1"/>
                </a:solidFill>
                <a:effectLst/>
                <a:latin typeface="微軟正黑體" panose="020B0604030504040204" pitchFamily="34" charset="-120"/>
                <a:ea typeface="微軟正黑體" panose="020B0604030504040204" pitchFamily="34" charset="-120"/>
                <a:cs typeface="+mn-cs"/>
              </a:rPr>
              <a:t>小英</a:t>
            </a: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的同學</a:t>
            </a:r>
            <a:r>
              <a:rPr lang="zh-TW" altLang="zh-TW" sz="1100" u="sng" kern="1200" dirty="0" smtClean="0">
                <a:solidFill>
                  <a:schemeClr val="bg1"/>
                </a:solidFill>
                <a:effectLst/>
                <a:latin typeface="微軟正黑體" panose="020B0604030504040204" pitchFamily="34" charset="-120"/>
                <a:ea typeface="微軟正黑體" panose="020B0604030504040204" pitchFamily="34" charset="-120"/>
                <a:cs typeface="+mn-cs"/>
              </a:rPr>
              <a:t>小雯</a:t>
            </a: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邀約全班一起去</a:t>
            </a:r>
            <a:r>
              <a:rPr lang="en-SG"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KTV</a:t>
            </a: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唱歌，害羞的</a:t>
            </a:r>
            <a:r>
              <a:rPr lang="zh-TW" altLang="zh-TW" sz="1100" u="sng" kern="1200" dirty="0" smtClean="0">
                <a:solidFill>
                  <a:schemeClr val="bg1"/>
                </a:solidFill>
                <a:effectLst/>
                <a:latin typeface="微軟正黑體" panose="020B0604030504040204" pitchFamily="34" charset="-120"/>
                <a:ea typeface="微軟正黑體" panose="020B0604030504040204" pitchFamily="34" charset="-120"/>
                <a:cs typeface="+mn-cs"/>
              </a:rPr>
              <a:t>小英</a:t>
            </a: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想跟同學一起去，可是從沒去過</a:t>
            </a:r>
            <a:r>
              <a:rPr lang="en-US"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KTV</a:t>
            </a: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的她，感到害怕，因為不擅長與他人對話，且對自己與他人的互動也沒什麼信心，所以幾乎不曾出席聚會，可是這次她想鼓起勇氣跟同學出去玩，多認識大家，如果你是</a:t>
            </a:r>
            <a:r>
              <a:rPr lang="zh-TW" altLang="zh-TW" sz="1100" u="sng" kern="1200" dirty="0" smtClean="0">
                <a:solidFill>
                  <a:schemeClr val="bg1"/>
                </a:solidFill>
                <a:effectLst/>
                <a:latin typeface="微軟正黑體" panose="020B0604030504040204" pitchFamily="34" charset="-120"/>
                <a:ea typeface="微軟正黑體" panose="020B0604030504040204" pitchFamily="34" charset="-120"/>
                <a:cs typeface="+mn-cs"/>
              </a:rPr>
              <a:t>小英</a:t>
            </a:r>
            <a:r>
              <a:rPr lang="zh-TW" altLang="zh-TW" sz="1100" kern="1200" dirty="0" smtClean="0">
                <a:solidFill>
                  <a:schemeClr val="bg1"/>
                </a:solidFill>
                <a:effectLst/>
                <a:latin typeface="微軟正黑體" panose="020B0604030504040204" pitchFamily="34" charset="-120"/>
                <a:ea typeface="微軟正黑體" panose="020B0604030504040204" pitchFamily="34" charset="-120"/>
                <a:cs typeface="+mn-cs"/>
              </a:rPr>
              <a:t>，你會做什麼努力來改善害羞，讓自己去ＫＴＶ時不會感到害怕？</a:t>
            </a:r>
          </a:p>
        </p:txBody>
      </p:sp>
      <p:sp>
        <p:nvSpPr>
          <p:cNvPr id="4" name="投影片編號版面配置區 3"/>
          <p:cNvSpPr>
            <a:spLocks noGrp="1"/>
          </p:cNvSpPr>
          <p:nvPr>
            <p:ph type="sldNum" sz="quarter" idx="10"/>
          </p:nvPr>
        </p:nvSpPr>
        <p:spPr/>
        <p:txBody>
          <a:bodyPr/>
          <a:lstStyle/>
          <a:p>
            <a:fld id="{A7EA930D-7036-4CF7-9CA5-D14212CE9703}" type="slidenum">
              <a:rPr lang="en-SG" smtClean="0"/>
              <a:t>9</a:t>
            </a:fld>
            <a:endParaRPr lang="en-SG"/>
          </a:p>
        </p:txBody>
      </p:sp>
    </p:spTree>
    <p:extLst>
      <p:ext uri="{BB962C8B-B14F-4D97-AF65-F5344CB8AC3E}">
        <p14:creationId xmlns:p14="http://schemas.microsoft.com/office/powerpoint/2010/main" val="1264344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BE7C3C2E-1883-420F-A660-95CCC6D29538}" type="datetime1">
              <a:rPr lang="zh-TW" altLang="en-US" smtClean="0"/>
              <a:t>2015/7/31</a:t>
            </a:fld>
            <a:endParaRPr lang="zh-TW" altLang="en-US"/>
          </a:p>
        </p:txBody>
      </p:sp>
      <p:sp>
        <p:nvSpPr>
          <p:cNvPr id="5" name="頁尾版面配置區 4"/>
          <p:cNvSpPr>
            <a:spLocks noGrp="1"/>
          </p:cNvSpPr>
          <p:nvPr>
            <p:ph type="ftr" sz="quarter" idx="11"/>
          </p:nvPr>
        </p:nvSpPr>
        <p:spPr/>
        <p:txBody>
          <a:bodyPr/>
          <a:lstStyle/>
          <a:p>
            <a:r>
              <a:rPr lang="zh-TW" altLang="en-US" smtClean="0"/>
              <a:t>惡魔果實製作</a:t>
            </a:r>
            <a:endParaRPr lang="zh-TW" altLang="en-US"/>
          </a:p>
        </p:txBody>
      </p:sp>
      <p:sp>
        <p:nvSpPr>
          <p:cNvPr id="6" name="投影片編號版面配置區 5"/>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7891651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4ACCA5E-53B9-4A30-A4CE-A19D1D679E9E}" type="datetime1">
              <a:rPr lang="zh-TW" altLang="en-US" smtClean="0"/>
              <a:t>2015/7/31</a:t>
            </a:fld>
            <a:endParaRPr lang="zh-TW" altLang="en-US"/>
          </a:p>
        </p:txBody>
      </p:sp>
      <p:sp>
        <p:nvSpPr>
          <p:cNvPr id="5" name="頁尾版面配置區 4"/>
          <p:cNvSpPr>
            <a:spLocks noGrp="1"/>
          </p:cNvSpPr>
          <p:nvPr>
            <p:ph type="ftr" sz="quarter" idx="11"/>
          </p:nvPr>
        </p:nvSpPr>
        <p:spPr/>
        <p:txBody>
          <a:bodyPr/>
          <a:lstStyle/>
          <a:p>
            <a:r>
              <a:rPr lang="zh-TW" altLang="en-US" smtClean="0"/>
              <a:t>惡魔果實製作</a:t>
            </a:r>
            <a:endParaRPr lang="zh-TW" altLang="en-US"/>
          </a:p>
        </p:txBody>
      </p:sp>
      <p:sp>
        <p:nvSpPr>
          <p:cNvPr id="6" name="投影片編號版面配置區 5"/>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314719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62192B2-A7E5-438C-98EE-4B49CE18A309}" type="datetime1">
              <a:rPr lang="zh-TW" altLang="en-US" smtClean="0"/>
              <a:t>2015/7/31</a:t>
            </a:fld>
            <a:endParaRPr lang="zh-TW" altLang="en-US"/>
          </a:p>
        </p:txBody>
      </p:sp>
      <p:sp>
        <p:nvSpPr>
          <p:cNvPr id="5" name="頁尾版面配置區 4"/>
          <p:cNvSpPr>
            <a:spLocks noGrp="1"/>
          </p:cNvSpPr>
          <p:nvPr>
            <p:ph type="ftr" sz="quarter" idx="11"/>
          </p:nvPr>
        </p:nvSpPr>
        <p:spPr/>
        <p:txBody>
          <a:bodyPr/>
          <a:lstStyle/>
          <a:p>
            <a:r>
              <a:rPr lang="zh-TW" altLang="en-US" smtClean="0"/>
              <a:t>惡魔果實製作</a:t>
            </a:r>
            <a:endParaRPr lang="zh-TW" altLang="en-US"/>
          </a:p>
        </p:txBody>
      </p:sp>
      <p:sp>
        <p:nvSpPr>
          <p:cNvPr id="6" name="投影片編號版面配置區 5"/>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912486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FB1BB28-A62D-4FB9-8119-5305CE919F8B}" type="datetime1">
              <a:rPr lang="zh-TW" altLang="en-US" smtClean="0"/>
              <a:t>2015/7/31</a:t>
            </a:fld>
            <a:endParaRPr lang="zh-TW" altLang="en-US"/>
          </a:p>
        </p:txBody>
      </p:sp>
      <p:sp>
        <p:nvSpPr>
          <p:cNvPr id="5" name="頁尾版面配置區 4"/>
          <p:cNvSpPr>
            <a:spLocks noGrp="1"/>
          </p:cNvSpPr>
          <p:nvPr>
            <p:ph type="ftr" sz="quarter" idx="11"/>
          </p:nvPr>
        </p:nvSpPr>
        <p:spPr/>
        <p:txBody>
          <a:bodyPr/>
          <a:lstStyle/>
          <a:p>
            <a:r>
              <a:rPr lang="zh-TW" altLang="en-US" smtClean="0"/>
              <a:t>惡魔果實製作</a:t>
            </a:r>
            <a:endParaRPr lang="zh-TW" altLang="en-US"/>
          </a:p>
        </p:txBody>
      </p:sp>
      <p:sp>
        <p:nvSpPr>
          <p:cNvPr id="6" name="投影片編號版面配置區 5"/>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7389897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872B91AE-8725-4FF7-9A20-F25BCA319E5F}" type="datetime1">
              <a:rPr lang="zh-TW" altLang="en-US" smtClean="0"/>
              <a:t>2015/7/31</a:t>
            </a:fld>
            <a:endParaRPr lang="zh-TW" altLang="en-US"/>
          </a:p>
        </p:txBody>
      </p:sp>
      <p:sp>
        <p:nvSpPr>
          <p:cNvPr id="5" name="頁尾版面配置區 4"/>
          <p:cNvSpPr>
            <a:spLocks noGrp="1"/>
          </p:cNvSpPr>
          <p:nvPr>
            <p:ph type="ftr" sz="quarter" idx="11"/>
          </p:nvPr>
        </p:nvSpPr>
        <p:spPr/>
        <p:txBody>
          <a:bodyPr/>
          <a:lstStyle/>
          <a:p>
            <a:r>
              <a:rPr lang="zh-TW" altLang="en-US" smtClean="0"/>
              <a:t>惡魔果實製作</a:t>
            </a:r>
            <a:endParaRPr lang="zh-TW" altLang="en-US"/>
          </a:p>
        </p:txBody>
      </p:sp>
      <p:sp>
        <p:nvSpPr>
          <p:cNvPr id="6" name="投影片編號版面配置區 5"/>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3693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20AF87A-753B-4D49-97E9-43CEF284320A}" type="datetime1">
              <a:rPr lang="zh-TW" altLang="en-US" smtClean="0"/>
              <a:t>2015/7/31</a:t>
            </a:fld>
            <a:endParaRPr lang="zh-TW" altLang="en-US"/>
          </a:p>
        </p:txBody>
      </p:sp>
      <p:sp>
        <p:nvSpPr>
          <p:cNvPr id="6" name="頁尾版面配置區 5"/>
          <p:cNvSpPr>
            <a:spLocks noGrp="1"/>
          </p:cNvSpPr>
          <p:nvPr>
            <p:ph type="ftr" sz="quarter" idx="11"/>
          </p:nvPr>
        </p:nvSpPr>
        <p:spPr/>
        <p:txBody>
          <a:bodyPr/>
          <a:lstStyle/>
          <a:p>
            <a:r>
              <a:rPr lang="zh-TW" altLang="en-US" smtClean="0"/>
              <a:t>惡魔果實製作</a:t>
            </a:r>
            <a:endParaRPr lang="zh-TW" altLang="en-US"/>
          </a:p>
        </p:txBody>
      </p:sp>
      <p:sp>
        <p:nvSpPr>
          <p:cNvPr id="7" name="投影片編號版面配置區 6"/>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852046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C18A4D2-D32E-4FB4-AC2B-164842C0254D}" type="datetime1">
              <a:rPr lang="zh-TW" altLang="en-US" smtClean="0"/>
              <a:t>2015/7/31</a:t>
            </a:fld>
            <a:endParaRPr lang="zh-TW" altLang="en-US"/>
          </a:p>
        </p:txBody>
      </p:sp>
      <p:sp>
        <p:nvSpPr>
          <p:cNvPr id="8" name="頁尾版面配置區 7"/>
          <p:cNvSpPr>
            <a:spLocks noGrp="1"/>
          </p:cNvSpPr>
          <p:nvPr>
            <p:ph type="ftr" sz="quarter" idx="11"/>
          </p:nvPr>
        </p:nvSpPr>
        <p:spPr/>
        <p:txBody>
          <a:bodyPr/>
          <a:lstStyle/>
          <a:p>
            <a:r>
              <a:rPr lang="zh-TW" altLang="en-US" smtClean="0"/>
              <a:t>惡魔果實製作</a:t>
            </a:r>
            <a:endParaRPr lang="zh-TW" altLang="en-US"/>
          </a:p>
        </p:txBody>
      </p:sp>
      <p:sp>
        <p:nvSpPr>
          <p:cNvPr id="9" name="投影片編號版面配置區 8"/>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554482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E111F2D1-998F-4C57-A50F-0743BC6744E6}" type="datetime1">
              <a:rPr lang="zh-TW" altLang="en-US" smtClean="0"/>
              <a:t>2015/7/31</a:t>
            </a:fld>
            <a:endParaRPr lang="zh-TW" altLang="en-US"/>
          </a:p>
        </p:txBody>
      </p:sp>
      <p:sp>
        <p:nvSpPr>
          <p:cNvPr id="4" name="頁尾版面配置區 3"/>
          <p:cNvSpPr>
            <a:spLocks noGrp="1"/>
          </p:cNvSpPr>
          <p:nvPr>
            <p:ph type="ftr" sz="quarter" idx="11"/>
          </p:nvPr>
        </p:nvSpPr>
        <p:spPr/>
        <p:txBody>
          <a:bodyPr/>
          <a:lstStyle/>
          <a:p>
            <a:r>
              <a:rPr lang="zh-TW" altLang="en-US" smtClean="0"/>
              <a:t>惡魔果實製作</a:t>
            </a:r>
            <a:endParaRPr lang="zh-TW" altLang="en-US"/>
          </a:p>
        </p:txBody>
      </p:sp>
      <p:sp>
        <p:nvSpPr>
          <p:cNvPr id="5" name="投影片編號版面配置區 4"/>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176485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878B13D-4934-4456-AE59-8079EC4712FB}" type="datetime1">
              <a:rPr lang="zh-TW" altLang="en-US" smtClean="0"/>
              <a:t>2015/7/31</a:t>
            </a:fld>
            <a:endParaRPr lang="zh-TW" altLang="en-US"/>
          </a:p>
        </p:txBody>
      </p:sp>
      <p:sp>
        <p:nvSpPr>
          <p:cNvPr id="3" name="頁尾版面配置區 2"/>
          <p:cNvSpPr>
            <a:spLocks noGrp="1"/>
          </p:cNvSpPr>
          <p:nvPr>
            <p:ph type="ftr" sz="quarter" idx="11"/>
          </p:nvPr>
        </p:nvSpPr>
        <p:spPr/>
        <p:txBody>
          <a:bodyPr/>
          <a:lstStyle/>
          <a:p>
            <a:r>
              <a:rPr lang="zh-TW" altLang="en-US" smtClean="0"/>
              <a:t>惡魔果實製作</a:t>
            </a:r>
            <a:endParaRPr lang="zh-TW" altLang="en-US"/>
          </a:p>
        </p:txBody>
      </p:sp>
      <p:sp>
        <p:nvSpPr>
          <p:cNvPr id="4" name="投影片編號版面配置區 3"/>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2483140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4EEFCD1-885A-4D32-B82A-39BF0E365E69}" type="datetime1">
              <a:rPr lang="zh-TW" altLang="en-US" smtClean="0"/>
              <a:t>2015/7/31</a:t>
            </a:fld>
            <a:endParaRPr lang="zh-TW" altLang="en-US"/>
          </a:p>
        </p:txBody>
      </p:sp>
      <p:sp>
        <p:nvSpPr>
          <p:cNvPr id="6" name="頁尾版面配置區 5"/>
          <p:cNvSpPr>
            <a:spLocks noGrp="1"/>
          </p:cNvSpPr>
          <p:nvPr>
            <p:ph type="ftr" sz="quarter" idx="11"/>
          </p:nvPr>
        </p:nvSpPr>
        <p:spPr/>
        <p:txBody>
          <a:bodyPr/>
          <a:lstStyle/>
          <a:p>
            <a:r>
              <a:rPr lang="zh-TW" altLang="en-US" smtClean="0"/>
              <a:t>惡魔果實製作</a:t>
            </a:r>
            <a:endParaRPr lang="zh-TW" altLang="en-US"/>
          </a:p>
        </p:txBody>
      </p:sp>
      <p:sp>
        <p:nvSpPr>
          <p:cNvPr id="7" name="投影片編號版面配置區 6"/>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1620368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515C915-E480-4DBC-9849-2DD48B712544}" type="datetime1">
              <a:rPr lang="zh-TW" altLang="en-US" smtClean="0"/>
              <a:t>2015/7/31</a:t>
            </a:fld>
            <a:endParaRPr lang="zh-TW" altLang="en-US"/>
          </a:p>
        </p:txBody>
      </p:sp>
      <p:sp>
        <p:nvSpPr>
          <p:cNvPr id="6" name="頁尾版面配置區 5"/>
          <p:cNvSpPr>
            <a:spLocks noGrp="1"/>
          </p:cNvSpPr>
          <p:nvPr>
            <p:ph type="ftr" sz="quarter" idx="11"/>
          </p:nvPr>
        </p:nvSpPr>
        <p:spPr/>
        <p:txBody>
          <a:bodyPr/>
          <a:lstStyle/>
          <a:p>
            <a:r>
              <a:rPr lang="zh-TW" altLang="en-US" smtClean="0"/>
              <a:t>惡魔果實製作</a:t>
            </a:r>
            <a:endParaRPr lang="zh-TW" altLang="en-US"/>
          </a:p>
        </p:txBody>
      </p:sp>
      <p:sp>
        <p:nvSpPr>
          <p:cNvPr id="7" name="投影片編號版面配置區 6"/>
          <p:cNvSpPr>
            <a:spLocks noGrp="1"/>
          </p:cNvSpPr>
          <p:nvPr>
            <p:ph type="sldNum" sz="quarter" idx="12"/>
          </p:nvPr>
        </p:nvSpPr>
        <p:spPr/>
        <p:txBody>
          <a:body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109469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F8C65-E6E8-4F4A-BADD-AE57E1581F06}" type="datetime1">
              <a:rPr lang="zh-TW" altLang="en-US" smtClean="0"/>
              <a:t>2015/7/31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TW" altLang="en-US" smtClean="0"/>
              <a:t>惡魔果實製作</a:t>
            </a: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30687-889B-4C2E-89D4-C025895AD9A6}" type="slidenum">
              <a:rPr lang="zh-TW" altLang="en-US" smtClean="0"/>
              <a:pPr/>
              <a:t>‹#›</a:t>
            </a:fld>
            <a:endParaRPr lang="zh-TW" altLang="en-US"/>
          </a:p>
        </p:txBody>
      </p:sp>
    </p:spTree>
    <p:extLst>
      <p:ext uri="{BB962C8B-B14F-4D97-AF65-F5344CB8AC3E}">
        <p14:creationId xmlns:p14="http://schemas.microsoft.com/office/powerpoint/2010/main" val="2025322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4.png"/><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hemeOverride" Target="../theme/themeOverride1.xml"/><Relationship Id="rId5" Type="http://schemas.openxmlformats.org/officeDocument/2006/relationships/image" Target="../media/image2.jpg"/><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5.png"/><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image" Target="../media/image6.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3.pn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55576" y="2636912"/>
            <a:ext cx="7772400" cy="1470025"/>
          </a:xfrm>
          <a:noFill/>
          <a:ln>
            <a:noFill/>
          </a:ln>
          <a:effectLst>
            <a:outerShdw dist="53882" dir="2700000" algn="ctr" rotWithShape="0">
              <a:srgbClr val="99CCFF">
                <a:alpha val="60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pPr fontAlgn="base">
              <a:lnSpc>
                <a:spcPct val="150000"/>
              </a:lnSpc>
              <a:spcAft>
                <a:spcPct val="0"/>
              </a:spcAft>
            </a:pPr>
            <a:r>
              <a:rPr kumimoji="1" lang="zh-TW" altLang="zh-TW" sz="4600" b="1" dirty="0">
                <a:ln w="19050" cmpd="sng">
                  <a:solidFill>
                    <a:schemeClr val="accent1">
                      <a:lumMod val="75000"/>
                    </a:schemeClr>
                  </a:solidFill>
                  <a:prstDash val="solid"/>
                </a:ln>
                <a:gradFill flip="none" rotWithShape="1">
                  <a:gsLst>
                    <a:gs pos="6000">
                      <a:srgbClr val="1ECBEE"/>
                    </a:gs>
                    <a:gs pos="31000">
                      <a:schemeClr val="accent5">
                        <a:lumMod val="40000"/>
                        <a:lumOff val="60000"/>
                      </a:schemeClr>
                    </a:gs>
                    <a:gs pos="62000">
                      <a:schemeClr val="bg1">
                        <a:shade val="100000"/>
                        <a:satMod val="115000"/>
                      </a:schemeClr>
                    </a:gs>
                  </a:gsLst>
                  <a:lin ang="16200000" scaled="1"/>
                  <a:tileRect/>
                </a:gradFill>
                <a:effectLst/>
                <a:latin typeface="華康新特圓體(P)" panose="020F0900000000000000" pitchFamily="34" charset="-120"/>
                <a:ea typeface="華康新特圓體(P)" panose="020F0900000000000000" pitchFamily="34" charset="-120"/>
                <a:cs typeface="+mn-cs"/>
              </a:rPr>
              <a:t>不只「</a:t>
            </a:r>
            <a:r>
              <a:rPr kumimoji="1" lang="en-US" altLang="zh-TW" sz="4600" b="1" dirty="0">
                <a:ln w="19050" cmpd="sng">
                  <a:solidFill>
                    <a:schemeClr val="accent1">
                      <a:lumMod val="75000"/>
                    </a:schemeClr>
                  </a:solidFill>
                  <a:prstDash val="solid"/>
                </a:ln>
                <a:gradFill flip="none" rotWithShape="1">
                  <a:gsLst>
                    <a:gs pos="6000">
                      <a:srgbClr val="1ECBEE"/>
                    </a:gs>
                    <a:gs pos="31000">
                      <a:schemeClr val="accent5">
                        <a:lumMod val="40000"/>
                        <a:lumOff val="60000"/>
                      </a:schemeClr>
                    </a:gs>
                    <a:gs pos="62000">
                      <a:schemeClr val="bg1">
                        <a:shade val="100000"/>
                        <a:satMod val="115000"/>
                      </a:schemeClr>
                    </a:gs>
                  </a:gsLst>
                  <a:lin ang="16200000" scaled="1"/>
                  <a:tileRect/>
                </a:gradFill>
                <a:effectLst/>
                <a:latin typeface="華康新特圓體(P)" panose="020F0900000000000000" pitchFamily="34" charset="-120"/>
                <a:ea typeface="華康新特圓體(P)" panose="020F0900000000000000" pitchFamily="34" charset="-120"/>
                <a:cs typeface="+mn-cs"/>
              </a:rPr>
              <a:t>High</a:t>
            </a:r>
            <a:r>
              <a:rPr kumimoji="1" lang="zh-TW" altLang="zh-TW" sz="4600" b="1" dirty="0">
                <a:ln w="19050" cmpd="sng">
                  <a:solidFill>
                    <a:schemeClr val="accent1">
                      <a:lumMod val="75000"/>
                    </a:schemeClr>
                  </a:solidFill>
                  <a:prstDash val="solid"/>
                </a:ln>
                <a:gradFill flip="none" rotWithShape="1">
                  <a:gsLst>
                    <a:gs pos="6000">
                      <a:srgbClr val="1ECBEE"/>
                    </a:gs>
                    <a:gs pos="31000">
                      <a:schemeClr val="accent5">
                        <a:lumMod val="40000"/>
                        <a:lumOff val="60000"/>
                      </a:schemeClr>
                    </a:gs>
                    <a:gs pos="62000">
                      <a:schemeClr val="bg1">
                        <a:shade val="100000"/>
                        <a:satMod val="115000"/>
                      </a:schemeClr>
                    </a:gs>
                  </a:gsLst>
                  <a:lin ang="16200000" scaled="1"/>
                  <a:tileRect/>
                </a:gradFill>
                <a:effectLst/>
                <a:latin typeface="華康新特圓體(P)" panose="020F0900000000000000" pitchFamily="34" charset="-120"/>
                <a:ea typeface="華康新特圓體(P)" panose="020F0900000000000000" pitchFamily="34" charset="-120"/>
                <a:cs typeface="+mn-cs"/>
              </a:rPr>
              <a:t>」更要「</a:t>
            </a:r>
            <a:r>
              <a:rPr kumimoji="1" lang="en-US" altLang="zh-TW" sz="4600" b="1" dirty="0">
                <a:ln w="19050" cmpd="sng">
                  <a:solidFill>
                    <a:schemeClr val="accent1">
                      <a:lumMod val="75000"/>
                    </a:schemeClr>
                  </a:solidFill>
                  <a:prstDash val="solid"/>
                </a:ln>
                <a:gradFill flip="none" rotWithShape="1">
                  <a:gsLst>
                    <a:gs pos="6000">
                      <a:srgbClr val="1ECBEE"/>
                    </a:gs>
                    <a:gs pos="31000">
                      <a:schemeClr val="accent5">
                        <a:lumMod val="40000"/>
                        <a:lumOff val="60000"/>
                      </a:schemeClr>
                    </a:gs>
                    <a:gs pos="62000">
                      <a:schemeClr val="bg1">
                        <a:shade val="100000"/>
                        <a:satMod val="115000"/>
                      </a:schemeClr>
                    </a:gs>
                  </a:gsLst>
                  <a:lin ang="16200000" scaled="1"/>
                  <a:tileRect/>
                </a:gradFill>
                <a:effectLst/>
                <a:latin typeface="華康新特圓體(P)" panose="020F0900000000000000" pitchFamily="34" charset="-120"/>
                <a:ea typeface="華康新特圓體(P)" panose="020F0900000000000000" pitchFamily="34" charset="-120"/>
                <a:cs typeface="+mn-cs"/>
              </a:rPr>
              <a:t>Show</a:t>
            </a:r>
            <a:r>
              <a:rPr kumimoji="1" lang="zh-TW" altLang="zh-TW" sz="4600" b="1" dirty="0">
                <a:ln w="19050" cmpd="sng">
                  <a:solidFill>
                    <a:schemeClr val="accent1">
                      <a:lumMod val="75000"/>
                    </a:schemeClr>
                  </a:solidFill>
                  <a:prstDash val="solid"/>
                </a:ln>
                <a:gradFill flip="none" rotWithShape="1">
                  <a:gsLst>
                    <a:gs pos="6000">
                      <a:srgbClr val="1ECBEE"/>
                    </a:gs>
                    <a:gs pos="31000">
                      <a:schemeClr val="accent5">
                        <a:lumMod val="40000"/>
                        <a:lumOff val="60000"/>
                      </a:schemeClr>
                    </a:gs>
                    <a:gs pos="62000">
                      <a:schemeClr val="bg1">
                        <a:shade val="100000"/>
                        <a:satMod val="115000"/>
                      </a:schemeClr>
                    </a:gs>
                  </a:gsLst>
                  <a:lin ang="16200000" scaled="1"/>
                  <a:tileRect/>
                </a:gradFill>
                <a:effectLst/>
                <a:latin typeface="華康新特圓體(P)" panose="020F0900000000000000" pitchFamily="34" charset="-120"/>
                <a:ea typeface="華康新特圓體(P)" panose="020F0900000000000000" pitchFamily="34" charset="-120"/>
                <a:cs typeface="+mn-cs"/>
              </a:rPr>
              <a:t>」</a:t>
            </a:r>
            <a:r>
              <a:rPr kumimoji="1" lang="en-US" altLang="zh-TW" sz="4600" b="1" dirty="0">
                <a:ln w="19050" cmpd="sng">
                  <a:solidFill>
                    <a:schemeClr val="accent1">
                      <a:lumMod val="75000"/>
                    </a:schemeClr>
                  </a:solidFill>
                  <a:prstDash val="solid"/>
                </a:ln>
                <a:gradFill flip="none" rotWithShape="1">
                  <a:gsLst>
                    <a:gs pos="6000">
                      <a:srgbClr val="FF00FF"/>
                    </a:gs>
                    <a:gs pos="31000">
                      <a:schemeClr val="accent5">
                        <a:lumMod val="40000"/>
                        <a:lumOff val="60000"/>
                      </a:schemeClr>
                    </a:gs>
                    <a:gs pos="62000">
                      <a:schemeClr val="bg1">
                        <a:shade val="100000"/>
                        <a:satMod val="115000"/>
                      </a:schemeClr>
                    </a:gs>
                  </a:gsLst>
                  <a:lin ang="16200000" scaled="1"/>
                  <a:tileRect/>
                </a:gradFill>
                <a:effectLst/>
                <a:latin typeface="華康新特圓體(P)" panose="020F0900000000000000" pitchFamily="34" charset="-120"/>
                <a:ea typeface="華康新特圓體(P)" panose="020F0900000000000000" pitchFamily="34" charset="-120"/>
                <a:cs typeface="+mn-cs"/>
              </a:rPr>
              <a:t/>
            </a:r>
            <a:br>
              <a:rPr kumimoji="1" lang="en-US" altLang="zh-TW" sz="4600" b="1" dirty="0">
                <a:ln w="19050" cmpd="sng">
                  <a:solidFill>
                    <a:schemeClr val="accent1">
                      <a:lumMod val="75000"/>
                    </a:schemeClr>
                  </a:solidFill>
                  <a:prstDash val="solid"/>
                </a:ln>
                <a:gradFill flip="none" rotWithShape="1">
                  <a:gsLst>
                    <a:gs pos="6000">
                      <a:srgbClr val="FF00FF"/>
                    </a:gs>
                    <a:gs pos="31000">
                      <a:schemeClr val="accent5">
                        <a:lumMod val="40000"/>
                        <a:lumOff val="60000"/>
                      </a:schemeClr>
                    </a:gs>
                    <a:gs pos="62000">
                      <a:schemeClr val="bg1">
                        <a:shade val="100000"/>
                        <a:satMod val="115000"/>
                      </a:schemeClr>
                    </a:gs>
                  </a:gsLst>
                  <a:lin ang="16200000" scaled="1"/>
                  <a:tileRect/>
                </a:gradFill>
                <a:effectLst/>
                <a:latin typeface="華康新特圓體(P)" panose="020F0900000000000000" pitchFamily="34" charset="-120"/>
                <a:ea typeface="華康新特圓體(P)" panose="020F0900000000000000" pitchFamily="34" charset="-120"/>
                <a:cs typeface="+mn-cs"/>
              </a:rPr>
            </a:br>
            <a:r>
              <a:rPr kumimoji="1" lang="zh-TW" altLang="en-US" sz="4600" b="1" dirty="0">
                <a:ln w="19050" cmpd="sng">
                  <a:solidFill>
                    <a:schemeClr val="accent1">
                      <a:lumMod val="75000"/>
                    </a:schemeClr>
                  </a:solidFill>
                  <a:prstDash val="solid"/>
                </a:ln>
                <a:gradFill flip="none" rotWithShape="1">
                  <a:gsLst>
                    <a:gs pos="6000">
                      <a:srgbClr val="1ECBEE"/>
                    </a:gs>
                    <a:gs pos="31000">
                      <a:schemeClr val="accent5">
                        <a:lumMod val="40000"/>
                        <a:lumOff val="60000"/>
                      </a:schemeClr>
                    </a:gs>
                    <a:gs pos="62000">
                      <a:schemeClr val="bg1">
                        <a:shade val="100000"/>
                        <a:satMod val="115000"/>
                      </a:schemeClr>
                    </a:gs>
                  </a:gsLst>
                  <a:lin ang="16200000" scaled="1"/>
                  <a:tileRect/>
                </a:gradFill>
                <a:effectLst/>
                <a:latin typeface="華康新特圓體(P)" panose="020F0900000000000000" pitchFamily="34" charset="-120"/>
                <a:ea typeface="華康新特圓體(P)" panose="020F0900000000000000" pitchFamily="34" charset="-120"/>
                <a:cs typeface="+mn-cs"/>
              </a:rPr>
              <a:t>克服害羞</a:t>
            </a:r>
          </a:p>
        </p:txBody>
      </p:sp>
    </p:spTree>
    <p:custDataLst>
      <p:tags r:id="rId1"/>
    </p:custDataLst>
    <p:extLst>
      <p:ext uri="{BB962C8B-B14F-4D97-AF65-F5344CB8AC3E}">
        <p14:creationId xmlns:p14="http://schemas.microsoft.com/office/powerpoint/2010/main" val="307937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克服害羞</a:t>
            </a:r>
          </a:p>
        </p:txBody>
      </p:sp>
      <p:sp>
        <p:nvSpPr>
          <p:cNvPr id="7" name="手繪多邊形 6"/>
          <p:cNvSpPr/>
          <p:nvPr/>
        </p:nvSpPr>
        <p:spPr>
          <a:xfrm>
            <a:off x="918105" y="1601247"/>
            <a:ext cx="3479899" cy="2087939"/>
          </a:xfrm>
          <a:custGeom>
            <a:avLst/>
            <a:gdLst>
              <a:gd name="connsiteX0" fmla="*/ 0 w 3479899"/>
              <a:gd name="connsiteY0" fmla="*/ 0 h 2087939"/>
              <a:gd name="connsiteX1" fmla="*/ 3479899 w 3479899"/>
              <a:gd name="connsiteY1" fmla="*/ 0 h 2087939"/>
              <a:gd name="connsiteX2" fmla="*/ 3479899 w 3479899"/>
              <a:gd name="connsiteY2" fmla="*/ 2087939 h 2087939"/>
              <a:gd name="connsiteX3" fmla="*/ 0 w 3479899"/>
              <a:gd name="connsiteY3" fmla="*/ 2087939 h 2087939"/>
              <a:gd name="connsiteX4" fmla="*/ 0 w 3479899"/>
              <a:gd name="connsiteY4" fmla="*/ 0 h 2087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9899" h="2087939">
                <a:moveTo>
                  <a:pt x="0" y="0"/>
                </a:moveTo>
                <a:lnTo>
                  <a:pt x="3479899" y="0"/>
                </a:lnTo>
                <a:lnTo>
                  <a:pt x="3479899" y="2087939"/>
                </a:lnTo>
                <a:lnTo>
                  <a:pt x="0" y="2087939"/>
                </a:lnTo>
                <a:lnTo>
                  <a:pt x="0" y="0"/>
                </a:lnTo>
                <a:close/>
              </a:path>
            </a:pathLst>
          </a:custGeom>
          <a:ln>
            <a:solidFill>
              <a:srgbClr val="FFFFFF"/>
            </a:solid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kumimoji="1" lang="zh-TW" sz="2800" b="1" kern="1200" dirty="0" smtClean="0">
                <a:solidFill>
                  <a:schemeClr val="bg1"/>
                </a:solidFill>
                <a:latin typeface="微軟正黑體" panose="020B0604030504040204" pitchFamily="34" charset="-120"/>
                <a:ea typeface="微軟正黑體" panose="020B0604030504040204" pitchFamily="34" charset="-120"/>
                <a:cs typeface="+mn-cs"/>
              </a:rPr>
              <a:t>練習社會接觸</a:t>
            </a:r>
            <a:endParaRPr kumimoji="1" lang="en-SG" sz="2800" b="1" kern="1200" dirty="0">
              <a:solidFill>
                <a:schemeClr val="bg1"/>
              </a:solidFill>
              <a:latin typeface="微軟正黑體" panose="020B0604030504040204" pitchFamily="34" charset="-120"/>
              <a:ea typeface="微軟正黑體" panose="020B0604030504040204" pitchFamily="34" charset="-120"/>
              <a:cs typeface="+mn-cs"/>
            </a:endParaRPr>
          </a:p>
        </p:txBody>
      </p:sp>
      <p:sp>
        <p:nvSpPr>
          <p:cNvPr id="8" name="手繪多邊形 7"/>
          <p:cNvSpPr/>
          <p:nvPr/>
        </p:nvSpPr>
        <p:spPr>
          <a:xfrm>
            <a:off x="4745994" y="1601247"/>
            <a:ext cx="3479899" cy="2087939"/>
          </a:xfrm>
          <a:custGeom>
            <a:avLst/>
            <a:gdLst>
              <a:gd name="connsiteX0" fmla="*/ 0 w 3479899"/>
              <a:gd name="connsiteY0" fmla="*/ 0 h 2087939"/>
              <a:gd name="connsiteX1" fmla="*/ 3479899 w 3479899"/>
              <a:gd name="connsiteY1" fmla="*/ 0 h 2087939"/>
              <a:gd name="connsiteX2" fmla="*/ 3479899 w 3479899"/>
              <a:gd name="connsiteY2" fmla="*/ 2087939 h 2087939"/>
              <a:gd name="connsiteX3" fmla="*/ 0 w 3479899"/>
              <a:gd name="connsiteY3" fmla="*/ 2087939 h 2087939"/>
              <a:gd name="connsiteX4" fmla="*/ 0 w 3479899"/>
              <a:gd name="connsiteY4" fmla="*/ 0 h 2087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9899" h="2087939">
                <a:moveTo>
                  <a:pt x="0" y="0"/>
                </a:moveTo>
                <a:lnTo>
                  <a:pt x="3479899" y="0"/>
                </a:lnTo>
                <a:lnTo>
                  <a:pt x="3479899" y="2087939"/>
                </a:lnTo>
                <a:lnTo>
                  <a:pt x="0" y="2087939"/>
                </a:lnTo>
                <a:lnTo>
                  <a:pt x="0" y="0"/>
                </a:lnTo>
                <a:close/>
              </a:path>
            </a:pathLst>
          </a:custGeom>
          <a:ln>
            <a:solidFill>
              <a:srgbClr val="FFFFFF"/>
            </a:solid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kumimoji="1" lang="zh-TW" sz="2800" b="1" kern="1200" dirty="0" smtClean="0">
                <a:solidFill>
                  <a:schemeClr val="bg1"/>
                </a:solidFill>
                <a:latin typeface="微軟正黑體" panose="020B0604030504040204" pitchFamily="34" charset="-120"/>
                <a:ea typeface="微軟正黑體" panose="020B0604030504040204" pitchFamily="34" charset="-120"/>
                <a:cs typeface="+mn-cs"/>
              </a:rPr>
              <a:t>練習主動與他人對話</a:t>
            </a:r>
            <a:endParaRPr kumimoji="1" lang="en-SG" sz="2800" b="1" kern="1200" dirty="0">
              <a:solidFill>
                <a:schemeClr val="bg1"/>
              </a:solidFill>
              <a:latin typeface="微軟正黑體" panose="020B0604030504040204" pitchFamily="34" charset="-120"/>
              <a:ea typeface="微軟正黑體" panose="020B0604030504040204" pitchFamily="34" charset="-120"/>
              <a:cs typeface="+mn-cs"/>
            </a:endParaRPr>
          </a:p>
        </p:txBody>
      </p:sp>
      <p:sp>
        <p:nvSpPr>
          <p:cNvPr id="9" name="手繪多邊形 8"/>
          <p:cNvSpPr/>
          <p:nvPr/>
        </p:nvSpPr>
        <p:spPr>
          <a:xfrm>
            <a:off x="918105" y="4037176"/>
            <a:ext cx="3479899" cy="2087939"/>
          </a:xfrm>
          <a:custGeom>
            <a:avLst/>
            <a:gdLst>
              <a:gd name="connsiteX0" fmla="*/ 0 w 3479899"/>
              <a:gd name="connsiteY0" fmla="*/ 0 h 2087939"/>
              <a:gd name="connsiteX1" fmla="*/ 3479899 w 3479899"/>
              <a:gd name="connsiteY1" fmla="*/ 0 h 2087939"/>
              <a:gd name="connsiteX2" fmla="*/ 3479899 w 3479899"/>
              <a:gd name="connsiteY2" fmla="*/ 2087939 h 2087939"/>
              <a:gd name="connsiteX3" fmla="*/ 0 w 3479899"/>
              <a:gd name="connsiteY3" fmla="*/ 2087939 h 2087939"/>
              <a:gd name="connsiteX4" fmla="*/ 0 w 3479899"/>
              <a:gd name="connsiteY4" fmla="*/ 0 h 2087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9899" h="2087939">
                <a:moveTo>
                  <a:pt x="0" y="0"/>
                </a:moveTo>
                <a:lnTo>
                  <a:pt x="3479899" y="0"/>
                </a:lnTo>
                <a:lnTo>
                  <a:pt x="3479899" y="2087939"/>
                </a:lnTo>
                <a:lnTo>
                  <a:pt x="0" y="2087939"/>
                </a:lnTo>
                <a:lnTo>
                  <a:pt x="0" y="0"/>
                </a:lnTo>
                <a:close/>
              </a:path>
            </a:pathLst>
          </a:custGeom>
          <a:ln>
            <a:solidFill>
              <a:srgbClr val="FFFFFF"/>
            </a:solid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kumimoji="1" lang="zh-TW" sz="2800" b="1" kern="1200" dirty="0" smtClean="0">
                <a:solidFill>
                  <a:schemeClr val="bg1"/>
                </a:solidFill>
                <a:latin typeface="微軟正黑體" panose="020B0604030504040204" pitchFamily="34" charset="-120"/>
                <a:ea typeface="微軟正黑體" panose="020B0604030504040204" pitchFamily="34" charset="-120"/>
                <a:cs typeface="+mn-cs"/>
              </a:rPr>
              <a:t>練習表現自我</a:t>
            </a:r>
            <a:endParaRPr kumimoji="1" lang="en-SG" sz="2800" b="1" kern="1200" dirty="0">
              <a:solidFill>
                <a:schemeClr val="bg1"/>
              </a:solidFill>
              <a:latin typeface="微軟正黑體" panose="020B0604030504040204" pitchFamily="34" charset="-120"/>
              <a:ea typeface="微軟正黑體" panose="020B0604030504040204" pitchFamily="34" charset="-120"/>
              <a:cs typeface="+mn-cs"/>
            </a:endParaRPr>
          </a:p>
        </p:txBody>
      </p:sp>
      <p:sp>
        <p:nvSpPr>
          <p:cNvPr id="10" name="手繪多邊形 9"/>
          <p:cNvSpPr/>
          <p:nvPr/>
        </p:nvSpPr>
        <p:spPr>
          <a:xfrm>
            <a:off x="4745994" y="4037176"/>
            <a:ext cx="3479899" cy="2087939"/>
          </a:xfrm>
          <a:custGeom>
            <a:avLst/>
            <a:gdLst>
              <a:gd name="connsiteX0" fmla="*/ 0 w 3479899"/>
              <a:gd name="connsiteY0" fmla="*/ 0 h 2087939"/>
              <a:gd name="connsiteX1" fmla="*/ 3479899 w 3479899"/>
              <a:gd name="connsiteY1" fmla="*/ 0 h 2087939"/>
              <a:gd name="connsiteX2" fmla="*/ 3479899 w 3479899"/>
              <a:gd name="connsiteY2" fmla="*/ 2087939 h 2087939"/>
              <a:gd name="connsiteX3" fmla="*/ 0 w 3479899"/>
              <a:gd name="connsiteY3" fmla="*/ 2087939 h 2087939"/>
              <a:gd name="connsiteX4" fmla="*/ 0 w 3479899"/>
              <a:gd name="connsiteY4" fmla="*/ 0 h 2087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9899" h="2087939">
                <a:moveTo>
                  <a:pt x="0" y="0"/>
                </a:moveTo>
                <a:lnTo>
                  <a:pt x="3479899" y="0"/>
                </a:lnTo>
                <a:lnTo>
                  <a:pt x="3479899" y="2087939"/>
                </a:lnTo>
                <a:lnTo>
                  <a:pt x="0" y="2087939"/>
                </a:lnTo>
                <a:lnTo>
                  <a:pt x="0" y="0"/>
                </a:lnTo>
                <a:close/>
              </a:path>
            </a:pathLst>
          </a:custGeom>
          <a:ln>
            <a:solidFill>
              <a:srgbClr val="FFFFFF"/>
            </a:solidFill>
          </a:ln>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kumimoji="1" lang="zh-TW" sz="2800" b="1" kern="1200" dirty="0" smtClean="0">
                <a:solidFill>
                  <a:schemeClr val="bg1"/>
                </a:solidFill>
                <a:latin typeface="微軟正黑體" panose="020B0604030504040204" pitchFamily="34" charset="-120"/>
                <a:ea typeface="微軟正黑體" panose="020B0604030504040204" pitchFamily="34" charset="-120"/>
                <a:cs typeface="+mn-cs"/>
              </a:rPr>
              <a:t>增加自信心</a:t>
            </a:r>
            <a:endParaRPr kumimoji="1" lang="en-SG" sz="2800" b="1" kern="1200" dirty="0">
              <a:solidFill>
                <a:schemeClr val="bg1"/>
              </a:solidFill>
              <a:latin typeface="微軟正黑體" panose="020B0604030504040204" pitchFamily="34" charset="-120"/>
              <a:ea typeface="微軟正黑體" panose="020B0604030504040204" pitchFamily="34" charset="-120"/>
              <a:cs typeface="+mn-cs"/>
            </a:endParaRPr>
          </a:p>
        </p:txBody>
      </p:sp>
    </p:spTree>
    <p:custDataLst>
      <p:tags r:id="rId1"/>
    </p:custDataLst>
    <p:extLst>
      <p:ext uri="{BB962C8B-B14F-4D97-AF65-F5344CB8AC3E}">
        <p14:creationId xmlns:p14="http://schemas.microsoft.com/office/powerpoint/2010/main" val="231537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 name="標題 1"/>
          <p:cNvSpPr>
            <a:spLocks noGrp="1"/>
          </p:cNvSpPr>
          <p:nvPr>
            <p:ph type="title"/>
          </p:nvPr>
        </p:nvSpPr>
        <p:spPr>
          <a:xfrm>
            <a:off x="457200" y="274638"/>
            <a:ext cx="8229600" cy="1143000"/>
          </a:xfrm>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練習社會接觸</a:t>
            </a:r>
          </a:p>
        </p:txBody>
      </p:sp>
      <p:sp>
        <p:nvSpPr>
          <p:cNvPr id="11" name="內容版面配置區 2"/>
          <p:cNvSpPr>
            <a:spLocks noGrp="1"/>
          </p:cNvSpPr>
          <p:nvPr>
            <p:ph idx="1"/>
          </p:nvPr>
        </p:nvSpPr>
        <p:spPr>
          <a:xfrm>
            <a:off x="457200" y="1556792"/>
            <a:ext cx="6347048" cy="4425847"/>
          </a:xfrm>
        </p:spPr>
        <p:txBody>
          <a:bodyPr vert="horz" lIns="91440" tIns="45720" rIns="91440" bIns="45720" rtlCol="0">
            <a:normAutofit/>
          </a:bodyPr>
          <a:lstStyle/>
          <a:p>
            <a:pPr>
              <a:lnSpc>
                <a:spcPct val="150000"/>
              </a:lnSpc>
              <a:buClr>
                <a:srgbClr val="00B0F0"/>
              </a:buClr>
              <a:buFont typeface="Wingdings" panose="05000000000000000000" pitchFamily="2" charset="2"/>
              <a:buChar char="l"/>
            </a:pP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多參與各種活動</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marL="0" indent="0">
              <a:lnSpc>
                <a:spcPct val="150000"/>
              </a:lnSpc>
              <a:buClr>
                <a:srgbClr val="00B0F0"/>
              </a:buClr>
              <a:buNone/>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 </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    如社團</a:t>
            </a:r>
            <a:r>
              <a:rPr kumimoji="1" lang="zh-TW" altLang="en-US" sz="2400" b="1" dirty="0" smtClean="0">
                <a:solidFill>
                  <a:schemeClr val="accent6">
                    <a:lumMod val="50000"/>
                  </a:schemeClr>
                </a:solidFill>
                <a:latin typeface="微軟正黑體"/>
                <a:ea typeface="微軟正黑體"/>
              </a:rPr>
              <a:t>、志工、里民活動、聚會聚餐等。</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 </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p:txBody>
      </p:sp>
      <p:sp>
        <p:nvSpPr>
          <p:cNvPr id="12" name="AutoShape 2" descr="http://img.taopic.com/uploads/allimg/110215/6631-1102151T33154.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p>
        </p:txBody>
      </p:sp>
      <p:sp>
        <p:nvSpPr>
          <p:cNvPr id="13" name="AutoShape 4" descr="http://img.taopic.com/uploads/allimg/110215/6631-1102151T33154.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SG"/>
          </a:p>
        </p:txBody>
      </p:sp>
      <p:pic>
        <p:nvPicPr>
          <p:cNvPr id="17" name="Picture 2" descr="D:\Tammy品味傳播\2014\P1_08\p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2863254"/>
            <a:ext cx="5688632" cy="359008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28194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練習主動與人對話</a:t>
            </a:r>
          </a:p>
        </p:txBody>
      </p:sp>
      <p:sp>
        <p:nvSpPr>
          <p:cNvPr id="3" name="內容版面配置區 2"/>
          <p:cNvSpPr>
            <a:spLocks noGrp="1"/>
          </p:cNvSpPr>
          <p:nvPr>
            <p:ph idx="1"/>
          </p:nvPr>
        </p:nvSpPr>
        <p:spPr/>
        <p:txBody>
          <a:bodyPr vert="horz" lIns="91440" tIns="45720" rIns="91440" bIns="45720" rtlCol="0">
            <a:normAutofit/>
          </a:bodyPr>
          <a:lstStyle/>
          <a:p>
            <a:pPr>
              <a:lnSpc>
                <a:spcPct val="150000"/>
              </a:lnSpc>
              <a:buClr>
                <a:srgbClr val="00B0F0"/>
              </a:buClr>
              <a:buFont typeface="Wingdings" panose="05000000000000000000" pitchFamily="2" charset="2"/>
              <a:buChar char="l"/>
            </a:pP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參與</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團體</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活動時，</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講出自己的</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想法</a:t>
            </a:r>
            <a:r>
              <a:rPr kumimoji="1" lang="zh-TW" altLang="en-US" sz="2400" b="1" dirty="0">
                <a:solidFill>
                  <a:schemeClr val="accent6">
                    <a:lumMod val="50000"/>
                  </a:schemeClr>
                </a:solidFill>
                <a:latin typeface="微軟正黑體"/>
                <a:ea typeface="微軟正黑體"/>
              </a:rPr>
              <a:t>。</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a:lnSpc>
                <a:spcPct val="150000"/>
              </a:lnSpc>
              <a:buClr>
                <a:srgbClr val="00B0F0"/>
              </a:buClr>
              <a:buFont typeface="Wingdings" panose="05000000000000000000" pitchFamily="2" charset="2"/>
              <a:buChar char="l"/>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面對陌生人時，鼓勵自己要主動與人</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對話</a:t>
            </a:r>
            <a:r>
              <a:rPr kumimoji="1" lang="zh-TW" altLang="en-US" sz="2400" b="1" dirty="0">
                <a:solidFill>
                  <a:schemeClr val="accent6">
                    <a:lumMod val="50000"/>
                  </a:schemeClr>
                </a:solidFill>
                <a:latin typeface="微軟正黑體"/>
                <a:ea typeface="微軟正黑體"/>
              </a:rPr>
              <a:t>。</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a:lnSpc>
                <a:spcPct val="150000"/>
              </a:lnSpc>
              <a:buClr>
                <a:srgbClr val="00B0F0"/>
              </a:buClr>
              <a:buFont typeface="Wingdings" panose="05000000000000000000" pitchFamily="2" charset="2"/>
              <a:buChar char="l"/>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多觀察別人，去</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找到他人</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與自己有的共通點，或感興趣的</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話題</a:t>
            </a:r>
            <a:r>
              <a:rPr kumimoji="1" lang="zh-TW" altLang="en-US" sz="2400" b="1" dirty="0" smtClean="0">
                <a:solidFill>
                  <a:schemeClr val="accent6">
                    <a:lumMod val="50000"/>
                  </a:schemeClr>
                </a:solidFill>
                <a:latin typeface="微軟正黑體"/>
                <a:ea typeface="微軟正黑體"/>
              </a:rPr>
              <a:t>。</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a:lnSpc>
                <a:spcPct val="150000"/>
              </a:lnSpc>
              <a:buClr>
                <a:srgbClr val="00B0F0"/>
              </a:buClr>
              <a:buFont typeface="Wingdings" panose="05000000000000000000" pitchFamily="2" charset="2"/>
              <a:buChar char="l"/>
            </a:pPr>
            <a:endPar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endParaRPr>
          </a:p>
        </p:txBody>
      </p:sp>
    </p:spTree>
    <p:custDataLst>
      <p:tags r:id="rId1"/>
    </p:custDataLst>
    <p:extLst>
      <p:ext uri="{BB962C8B-B14F-4D97-AF65-F5344CB8AC3E}">
        <p14:creationId xmlns:p14="http://schemas.microsoft.com/office/powerpoint/2010/main" val="154056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練習表現自我</a:t>
            </a:r>
          </a:p>
        </p:txBody>
      </p:sp>
      <p:sp>
        <p:nvSpPr>
          <p:cNvPr id="3" name="內容版面配置區 2"/>
          <p:cNvSpPr>
            <a:spLocks noGrp="1"/>
          </p:cNvSpPr>
          <p:nvPr>
            <p:ph idx="1"/>
          </p:nvPr>
        </p:nvSpPr>
        <p:spPr>
          <a:xfrm>
            <a:off x="457200" y="1600200"/>
            <a:ext cx="8363272" cy="4525963"/>
          </a:xfrm>
        </p:spPr>
        <p:txBody>
          <a:bodyPr vert="horz" lIns="91440" tIns="45720" rIns="91440" bIns="45720" rtlCol="0">
            <a:normAutofit/>
          </a:bodyPr>
          <a:lstStyle/>
          <a:p>
            <a:pPr>
              <a:lnSpc>
                <a:spcPct val="150000"/>
              </a:lnSpc>
              <a:buClr>
                <a:srgbClr val="00B0F0"/>
              </a:buClr>
              <a:buFont typeface="Wingdings" panose="05000000000000000000" pitchFamily="2" charset="2"/>
              <a:buChar char="l"/>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面對自己有興趣的運動或專長時，積極</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表現</a:t>
            </a:r>
            <a:r>
              <a:rPr kumimoji="1" lang="zh-TW" altLang="en-US" sz="2400" b="1" dirty="0" smtClean="0">
                <a:solidFill>
                  <a:schemeClr val="accent6">
                    <a:lumMod val="50000"/>
                  </a:schemeClr>
                </a:solidFill>
                <a:latin typeface="微軟正黑體"/>
                <a:ea typeface="微軟正黑體"/>
              </a:rPr>
              <a:t>。</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a:lnSpc>
                <a:spcPct val="150000"/>
              </a:lnSpc>
              <a:buClr>
                <a:srgbClr val="00B0F0"/>
              </a:buClr>
              <a:buFont typeface="Wingdings" panose="05000000000000000000" pitchFamily="2" charset="2"/>
              <a:buChar char="l"/>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對於自己擅長的事物能主動參與</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a:lnSpc>
                <a:spcPct val="150000"/>
              </a:lnSpc>
              <a:buClr>
                <a:srgbClr val="00B0F0"/>
              </a:buClr>
              <a:buFont typeface="Wingdings" panose="05000000000000000000" pitchFamily="2" charset="2"/>
              <a:buChar char="l"/>
            </a:pPr>
            <a:endPar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endParaRPr>
          </a:p>
        </p:txBody>
      </p:sp>
    </p:spTree>
    <p:custDataLst>
      <p:tags r:id="rId1"/>
    </p:custDataLst>
    <p:extLst>
      <p:ext uri="{BB962C8B-B14F-4D97-AF65-F5344CB8AC3E}">
        <p14:creationId xmlns:p14="http://schemas.microsoft.com/office/powerpoint/2010/main" val="236453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44624"/>
            <a:ext cx="8229600" cy="1143000"/>
          </a:xfrm>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增加自信心</a:t>
            </a:r>
          </a:p>
        </p:txBody>
      </p:sp>
      <p:sp>
        <p:nvSpPr>
          <p:cNvPr id="7" name="手繪多邊形 6"/>
          <p:cNvSpPr/>
          <p:nvPr/>
        </p:nvSpPr>
        <p:spPr>
          <a:xfrm>
            <a:off x="457200" y="1197707"/>
            <a:ext cx="8229600" cy="642803"/>
          </a:xfrm>
          <a:custGeom>
            <a:avLst/>
            <a:gdLst>
              <a:gd name="connsiteX0" fmla="*/ 0 w 8229600"/>
              <a:gd name="connsiteY0" fmla="*/ 107136 h 642803"/>
              <a:gd name="connsiteX1" fmla="*/ 107136 w 8229600"/>
              <a:gd name="connsiteY1" fmla="*/ 0 h 642803"/>
              <a:gd name="connsiteX2" fmla="*/ 8122464 w 8229600"/>
              <a:gd name="connsiteY2" fmla="*/ 0 h 642803"/>
              <a:gd name="connsiteX3" fmla="*/ 8229600 w 8229600"/>
              <a:gd name="connsiteY3" fmla="*/ 107136 h 642803"/>
              <a:gd name="connsiteX4" fmla="*/ 8229600 w 8229600"/>
              <a:gd name="connsiteY4" fmla="*/ 535667 h 642803"/>
              <a:gd name="connsiteX5" fmla="*/ 8122464 w 8229600"/>
              <a:gd name="connsiteY5" fmla="*/ 642803 h 642803"/>
              <a:gd name="connsiteX6" fmla="*/ 107136 w 8229600"/>
              <a:gd name="connsiteY6" fmla="*/ 642803 h 642803"/>
              <a:gd name="connsiteX7" fmla="*/ 0 w 8229600"/>
              <a:gd name="connsiteY7" fmla="*/ 535667 h 642803"/>
              <a:gd name="connsiteX8" fmla="*/ 0 w 8229600"/>
              <a:gd name="connsiteY8" fmla="*/ 107136 h 642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642803">
                <a:moveTo>
                  <a:pt x="0" y="107136"/>
                </a:moveTo>
                <a:cubicBezTo>
                  <a:pt x="0" y="47966"/>
                  <a:pt x="47966" y="0"/>
                  <a:pt x="107136" y="0"/>
                </a:cubicBezTo>
                <a:lnTo>
                  <a:pt x="8122464" y="0"/>
                </a:lnTo>
                <a:cubicBezTo>
                  <a:pt x="8181634" y="0"/>
                  <a:pt x="8229600" y="47966"/>
                  <a:pt x="8229600" y="107136"/>
                </a:cubicBezTo>
                <a:lnTo>
                  <a:pt x="8229600" y="535667"/>
                </a:lnTo>
                <a:cubicBezTo>
                  <a:pt x="8229600" y="594837"/>
                  <a:pt x="8181634" y="642803"/>
                  <a:pt x="8122464" y="642803"/>
                </a:cubicBezTo>
                <a:lnTo>
                  <a:pt x="107136" y="642803"/>
                </a:lnTo>
                <a:cubicBezTo>
                  <a:pt x="47966" y="642803"/>
                  <a:pt x="0" y="594837"/>
                  <a:pt x="0" y="535667"/>
                </a:cubicBezTo>
                <a:lnTo>
                  <a:pt x="0" y="107136"/>
                </a:lnTo>
                <a:close/>
              </a:path>
            </a:pathLst>
          </a:custGeom>
          <a:ln>
            <a:solidFill>
              <a:srgbClr val="FFFFFF"/>
            </a:solid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22819" tIns="122819" rIns="122819" bIns="122819" numCol="1" spcCol="1270" anchor="ctr" anchorCtr="0">
            <a:noAutofit/>
          </a:bodyPr>
          <a:lstStyle/>
          <a:p>
            <a:pPr lvl="0" algn="l" defTabSz="1066800" rtl="0">
              <a:lnSpc>
                <a:spcPct val="90000"/>
              </a:lnSpc>
              <a:spcBef>
                <a:spcPct val="0"/>
              </a:spcBef>
              <a:spcAft>
                <a:spcPct val="35000"/>
              </a:spcAft>
            </a:pPr>
            <a:r>
              <a:rPr lang="en-US" sz="2400" b="1" kern="1200" dirty="0" smtClean="0"/>
              <a:t>1.</a:t>
            </a:r>
            <a:r>
              <a:rPr lang="zh-TW" sz="2400" b="1" kern="1200" dirty="0" smtClean="0">
                <a:latin typeface="+mj-ea"/>
                <a:ea typeface="+mj-ea"/>
              </a:rPr>
              <a:t>從改變姿勢開始</a:t>
            </a:r>
            <a:endParaRPr lang="en-SG" sz="2400" kern="1200" dirty="0">
              <a:latin typeface="+mj-ea"/>
              <a:ea typeface="+mj-ea"/>
            </a:endParaRPr>
          </a:p>
        </p:txBody>
      </p:sp>
      <p:sp>
        <p:nvSpPr>
          <p:cNvPr id="8" name="手繪多邊形 7"/>
          <p:cNvSpPr/>
          <p:nvPr/>
        </p:nvSpPr>
        <p:spPr>
          <a:xfrm>
            <a:off x="457200" y="1834828"/>
            <a:ext cx="8229600" cy="740126"/>
          </a:xfrm>
          <a:custGeom>
            <a:avLst/>
            <a:gdLst>
              <a:gd name="connsiteX0" fmla="*/ 0 w 8229600"/>
              <a:gd name="connsiteY0" fmla="*/ 0 h 740126"/>
              <a:gd name="connsiteX1" fmla="*/ 8229600 w 8229600"/>
              <a:gd name="connsiteY1" fmla="*/ 0 h 740126"/>
              <a:gd name="connsiteX2" fmla="*/ 8229600 w 8229600"/>
              <a:gd name="connsiteY2" fmla="*/ 740126 h 740126"/>
              <a:gd name="connsiteX3" fmla="*/ 0 w 8229600"/>
              <a:gd name="connsiteY3" fmla="*/ 740126 h 740126"/>
              <a:gd name="connsiteX4" fmla="*/ 0 w 8229600"/>
              <a:gd name="connsiteY4" fmla="*/ 0 h 740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740126">
                <a:moveTo>
                  <a:pt x="0" y="0"/>
                </a:moveTo>
                <a:lnTo>
                  <a:pt x="8229600" y="0"/>
                </a:lnTo>
                <a:lnTo>
                  <a:pt x="8229600" y="740126"/>
                </a:lnTo>
                <a:lnTo>
                  <a:pt x="0" y="74012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1290"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kumimoji="1" lang="zh-TW" sz="20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從改變姿勢，就可以展現自信心，例如是否抬頭挺胸、背脊是否挺直、雙臂是否自然地張開等等，</a:t>
            </a:r>
            <a:endParaRPr kumimoji="1" lang="en-SG" sz="20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
        <p:nvSpPr>
          <p:cNvPr id="9" name="手繪多邊形 8"/>
          <p:cNvSpPr/>
          <p:nvPr/>
        </p:nvSpPr>
        <p:spPr>
          <a:xfrm>
            <a:off x="457200" y="2492896"/>
            <a:ext cx="8229600" cy="642803"/>
          </a:xfrm>
          <a:custGeom>
            <a:avLst/>
            <a:gdLst>
              <a:gd name="connsiteX0" fmla="*/ 0 w 8229600"/>
              <a:gd name="connsiteY0" fmla="*/ 107136 h 642803"/>
              <a:gd name="connsiteX1" fmla="*/ 107136 w 8229600"/>
              <a:gd name="connsiteY1" fmla="*/ 0 h 642803"/>
              <a:gd name="connsiteX2" fmla="*/ 8122464 w 8229600"/>
              <a:gd name="connsiteY2" fmla="*/ 0 h 642803"/>
              <a:gd name="connsiteX3" fmla="*/ 8229600 w 8229600"/>
              <a:gd name="connsiteY3" fmla="*/ 107136 h 642803"/>
              <a:gd name="connsiteX4" fmla="*/ 8229600 w 8229600"/>
              <a:gd name="connsiteY4" fmla="*/ 535667 h 642803"/>
              <a:gd name="connsiteX5" fmla="*/ 8122464 w 8229600"/>
              <a:gd name="connsiteY5" fmla="*/ 642803 h 642803"/>
              <a:gd name="connsiteX6" fmla="*/ 107136 w 8229600"/>
              <a:gd name="connsiteY6" fmla="*/ 642803 h 642803"/>
              <a:gd name="connsiteX7" fmla="*/ 0 w 8229600"/>
              <a:gd name="connsiteY7" fmla="*/ 535667 h 642803"/>
              <a:gd name="connsiteX8" fmla="*/ 0 w 8229600"/>
              <a:gd name="connsiteY8" fmla="*/ 107136 h 642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642803">
                <a:moveTo>
                  <a:pt x="0" y="107136"/>
                </a:moveTo>
                <a:cubicBezTo>
                  <a:pt x="0" y="47966"/>
                  <a:pt x="47966" y="0"/>
                  <a:pt x="107136" y="0"/>
                </a:cubicBezTo>
                <a:lnTo>
                  <a:pt x="8122464" y="0"/>
                </a:lnTo>
                <a:cubicBezTo>
                  <a:pt x="8181634" y="0"/>
                  <a:pt x="8229600" y="47966"/>
                  <a:pt x="8229600" y="107136"/>
                </a:cubicBezTo>
                <a:lnTo>
                  <a:pt x="8229600" y="535667"/>
                </a:lnTo>
                <a:cubicBezTo>
                  <a:pt x="8229600" y="594837"/>
                  <a:pt x="8181634" y="642803"/>
                  <a:pt x="8122464" y="642803"/>
                </a:cubicBezTo>
                <a:lnTo>
                  <a:pt x="107136" y="642803"/>
                </a:lnTo>
                <a:cubicBezTo>
                  <a:pt x="47966" y="642803"/>
                  <a:pt x="0" y="594837"/>
                  <a:pt x="0" y="535667"/>
                </a:cubicBezTo>
                <a:lnTo>
                  <a:pt x="0" y="107136"/>
                </a:lnTo>
                <a:close/>
              </a:path>
            </a:pathLst>
          </a:custGeom>
          <a:ln>
            <a:solidFill>
              <a:srgbClr val="FFFFFF"/>
            </a:solid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22819" tIns="122819" rIns="122819" bIns="122819" numCol="1" spcCol="1270" anchor="ctr" anchorCtr="0">
            <a:noAutofit/>
          </a:bodyPr>
          <a:lstStyle/>
          <a:p>
            <a:pPr lvl="0" algn="l" defTabSz="1066800" rtl="0">
              <a:lnSpc>
                <a:spcPct val="90000"/>
              </a:lnSpc>
              <a:spcBef>
                <a:spcPct val="0"/>
              </a:spcBef>
              <a:spcAft>
                <a:spcPct val="35000"/>
              </a:spcAft>
            </a:pPr>
            <a:r>
              <a:rPr lang="en-US" sz="2400" b="1" kern="1200" dirty="0" smtClean="0"/>
              <a:t>2.</a:t>
            </a:r>
            <a:r>
              <a:rPr lang="zh-TW" sz="2400" b="1" kern="1200" dirty="0" smtClean="0">
                <a:latin typeface="+mj-ea"/>
                <a:ea typeface="+mj-ea"/>
              </a:rPr>
              <a:t>忽視旁人眼光</a:t>
            </a:r>
            <a:endParaRPr lang="en-SG" sz="2400" kern="1200" dirty="0">
              <a:latin typeface="+mj-ea"/>
              <a:ea typeface="+mj-ea"/>
            </a:endParaRPr>
          </a:p>
        </p:txBody>
      </p:sp>
      <p:sp>
        <p:nvSpPr>
          <p:cNvPr id="10" name="手繪多邊形 9"/>
          <p:cNvSpPr/>
          <p:nvPr/>
        </p:nvSpPr>
        <p:spPr>
          <a:xfrm>
            <a:off x="457200" y="3122696"/>
            <a:ext cx="8229600" cy="397140"/>
          </a:xfrm>
          <a:custGeom>
            <a:avLst/>
            <a:gdLst>
              <a:gd name="connsiteX0" fmla="*/ 0 w 8229600"/>
              <a:gd name="connsiteY0" fmla="*/ 0 h 397140"/>
              <a:gd name="connsiteX1" fmla="*/ 8229600 w 8229600"/>
              <a:gd name="connsiteY1" fmla="*/ 0 h 397140"/>
              <a:gd name="connsiteX2" fmla="*/ 8229600 w 8229600"/>
              <a:gd name="connsiteY2" fmla="*/ 397140 h 397140"/>
              <a:gd name="connsiteX3" fmla="*/ 0 w 8229600"/>
              <a:gd name="connsiteY3" fmla="*/ 397140 h 397140"/>
              <a:gd name="connsiteX4" fmla="*/ 0 w 8229600"/>
              <a:gd name="connsiteY4" fmla="*/ 0 h 397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397140">
                <a:moveTo>
                  <a:pt x="0" y="0"/>
                </a:moveTo>
                <a:lnTo>
                  <a:pt x="8229600" y="0"/>
                </a:lnTo>
                <a:lnTo>
                  <a:pt x="8229600" y="397140"/>
                </a:lnTo>
                <a:lnTo>
                  <a:pt x="0" y="397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1290"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kumimoji="1" lang="zh-TW" sz="20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周遭的人根本不會注意、也不會記得你所在意的這些細節。</a:t>
            </a:r>
            <a:endParaRPr kumimoji="1" lang="en-SG" sz="20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
        <p:nvSpPr>
          <p:cNvPr id="11" name="手繪多邊形 10"/>
          <p:cNvSpPr/>
          <p:nvPr/>
        </p:nvSpPr>
        <p:spPr>
          <a:xfrm>
            <a:off x="457200" y="3501008"/>
            <a:ext cx="8229600" cy="642803"/>
          </a:xfrm>
          <a:custGeom>
            <a:avLst/>
            <a:gdLst>
              <a:gd name="connsiteX0" fmla="*/ 0 w 8229600"/>
              <a:gd name="connsiteY0" fmla="*/ 107136 h 642803"/>
              <a:gd name="connsiteX1" fmla="*/ 107136 w 8229600"/>
              <a:gd name="connsiteY1" fmla="*/ 0 h 642803"/>
              <a:gd name="connsiteX2" fmla="*/ 8122464 w 8229600"/>
              <a:gd name="connsiteY2" fmla="*/ 0 h 642803"/>
              <a:gd name="connsiteX3" fmla="*/ 8229600 w 8229600"/>
              <a:gd name="connsiteY3" fmla="*/ 107136 h 642803"/>
              <a:gd name="connsiteX4" fmla="*/ 8229600 w 8229600"/>
              <a:gd name="connsiteY4" fmla="*/ 535667 h 642803"/>
              <a:gd name="connsiteX5" fmla="*/ 8122464 w 8229600"/>
              <a:gd name="connsiteY5" fmla="*/ 642803 h 642803"/>
              <a:gd name="connsiteX6" fmla="*/ 107136 w 8229600"/>
              <a:gd name="connsiteY6" fmla="*/ 642803 h 642803"/>
              <a:gd name="connsiteX7" fmla="*/ 0 w 8229600"/>
              <a:gd name="connsiteY7" fmla="*/ 535667 h 642803"/>
              <a:gd name="connsiteX8" fmla="*/ 0 w 8229600"/>
              <a:gd name="connsiteY8" fmla="*/ 107136 h 642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642803">
                <a:moveTo>
                  <a:pt x="0" y="107136"/>
                </a:moveTo>
                <a:cubicBezTo>
                  <a:pt x="0" y="47966"/>
                  <a:pt x="47966" y="0"/>
                  <a:pt x="107136" y="0"/>
                </a:cubicBezTo>
                <a:lnTo>
                  <a:pt x="8122464" y="0"/>
                </a:lnTo>
                <a:cubicBezTo>
                  <a:pt x="8181634" y="0"/>
                  <a:pt x="8229600" y="47966"/>
                  <a:pt x="8229600" y="107136"/>
                </a:cubicBezTo>
                <a:lnTo>
                  <a:pt x="8229600" y="535667"/>
                </a:lnTo>
                <a:cubicBezTo>
                  <a:pt x="8229600" y="594837"/>
                  <a:pt x="8181634" y="642803"/>
                  <a:pt x="8122464" y="642803"/>
                </a:cubicBezTo>
                <a:lnTo>
                  <a:pt x="107136" y="642803"/>
                </a:lnTo>
                <a:cubicBezTo>
                  <a:pt x="47966" y="642803"/>
                  <a:pt x="0" y="594837"/>
                  <a:pt x="0" y="535667"/>
                </a:cubicBezTo>
                <a:lnTo>
                  <a:pt x="0" y="107136"/>
                </a:lnTo>
                <a:close/>
              </a:path>
            </a:pathLst>
          </a:custGeom>
          <a:ln>
            <a:solidFill>
              <a:srgbClr val="FFFFFF"/>
            </a:solid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22819" tIns="122819" rIns="122819" bIns="122819" numCol="1" spcCol="1270" anchor="ctr" anchorCtr="0">
            <a:noAutofit/>
          </a:bodyPr>
          <a:lstStyle/>
          <a:p>
            <a:pPr lvl="0" algn="l" defTabSz="1066800" rtl="0">
              <a:lnSpc>
                <a:spcPct val="90000"/>
              </a:lnSpc>
              <a:spcBef>
                <a:spcPct val="0"/>
              </a:spcBef>
              <a:spcAft>
                <a:spcPct val="35000"/>
              </a:spcAft>
            </a:pPr>
            <a:r>
              <a:rPr lang="en-US" sz="2400" b="1" kern="1200" dirty="0" smtClean="0"/>
              <a:t>3.</a:t>
            </a:r>
            <a:r>
              <a:rPr lang="zh-TW" sz="2400" b="1" kern="1200" dirty="0" smtClean="0">
                <a:latin typeface="+mj-ea"/>
                <a:ea typeface="+mj-ea"/>
              </a:rPr>
              <a:t>大方稱讚自己</a:t>
            </a:r>
            <a:endParaRPr lang="en-SG" sz="2400" kern="1200" dirty="0">
              <a:latin typeface="+mj-ea"/>
              <a:ea typeface="+mj-ea"/>
            </a:endParaRPr>
          </a:p>
        </p:txBody>
      </p:sp>
      <p:sp>
        <p:nvSpPr>
          <p:cNvPr id="12" name="手繪多邊形 11"/>
          <p:cNvSpPr/>
          <p:nvPr/>
        </p:nvSpPr>
        <p:spPr>
          <a:xfrm>
            <a:off x="457200" y="4143811"/>
            <a:ext cx="8229600" cy="397140"/>
          </a:xfrm>
          <a:custGeom>
            <a:avLst/>
            <a:gdLst>
              <a:gd name="connsiteX0" fmla="*/ 0 w 8229600"/>
              <a:gd name="connsiteY0" fmla="*/ 0 h 397140"/>
              <a:gd name="connsiteX1" fmla="*/ 8229600 w 8229600"/>
              <a:gd name="connsiteY1" fmla="*/ 0 h 397140"/>
              <a:gd name="connsiteX2" fmla="*/ 8229600 w 8229600"/>
              <a:gd name="connsiteY2" fmla="*/ 397140 h 397140"/>
              <a:gd name="connsiteX3" fmla="*/ 0 w 8229600"/>
              <a:gd name="connsiteY3" fmla="*/ 397140 h 397140"/>
              <a:gd name="connsiteX4" fmla="*/ 0 w 8229600"/>
              <a:gd name="connsiteY4" fmla="*/ 0 h 397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397140">
                <a:moveTo>
                  <a:pt x="0" y="0"/>
                </a:moveTo>
                <a:lnTo>
                  <a:pt x="8229600" y="0"/>
                </a:lnTo>
                <a:lnTo>
                  <a:pt x="8229600" y="397140"/>
                </a:lnTo>
                <a:lnTo>
                  <a:pt x="0" y="397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1290"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kumimoji="1" lang="zh-TW" sz="20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要能看到自己的優點，大方稱讚自己、鼓勵自己。</a:t>
            </a:r>
            <a:endParaRPr kumimoji="1" lang="en-SG" sz="20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
        <p:nvSpPr>
          <p:cNvPr id="13" name="手繪多邊形 12"/>
          <p:cNvSpPr/>
          <p:nvPr/>
        </p:nvSpPr>
        <p:spPr>
          <a:xfrm>
            <a:off x="457200" y="4509120"/>
            <a:ext cx="8229600" cy="642803"/>
          </a:xfrm>
          <a:custGeom>
            <a:avLst/>
            <a:gdLst>
              <a:gd name="connsiteX0" fmla="*/ 0 w 8229600"/>
              <a:gd name="connsiteY0" fmla="*/ 107136 h 642803"/>
              <a:gd name="connsiteX1" fmla="*/ 107136 w 8229600"/>
              <a:gd name="connsiteY1" fmla="*/ 0 h 642803"/>
              <a:gd name="connsiteX2" fmla="*/ 8122464 w 8229600"/>
              <a:gd name="connsiteY2" fmla="*/ 0 h 642803"/>
              <a:gd name="connsiteX3" fmla="*/ 8229600 w 8229600"/>
              <a:gd name="connsiteY3" fmla="*/ 107136 h 642803"/>
              <a:gd name="connsiteX4" fmla="*/ 8229600 w 8229600"/>
              <a:gd name="connsiteY4" fmla="*/ 535667 h 642803"/>
              <a:gd name="connsiteX5" fmla="*/ 8122464 w 8229600"/>
              <a:gd name="connsiteY5" fmla="*/ 642803 h 642803"/>
              <a:gd name="connsiteX6" fmla="*/ 107136 w 8229600"/>
              <a:gd name="connsiteY6" fmla="*/ 642803 h 642803"/>
              <a:gd name="connsiteX7" fmla="*/ 0 w 8229600"/>
              <a:gd name="connsiteY7" fmla="*/ 535667 h 642803"/>
              <a:gd name="connsiteX8" fmla="*/ 0 w 8229600"/>
              <a:gd name="connsiteY8" fmla="*/ 107136 h 642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642803">
                <a:moveTo>
                  <a:pt x="0" y="107136"/>
                </a:moveTo>
                <a:cubicBezTo>
                  <a:pt x="0" y="47966"/>
                  <a:pt x="47966" y="0"/>
                  <a:pt x="107136" y="0"/>
                </a:cubicBezTo>
                <a:lnTo>
                  <a:pt x="8122464" y="0"/>
                </a:lnTo>
                <a:cubicBezTo>
                  <a:pt x="8181634" y="0"/>
                  <a:pt x="8229600" y="47966"/>
                  <a:pt x="8229600" y="107136"/>
                </a:cubicBezTo>
                <a:lnTo>
                  <a:pt x="8229600" y="535667"/>
                </a:lnTo>
                <a:cubicBezTo>
                  <a:pt x="8229600" y="594837"/>
                  <a:pt x="8181634" y="642803"/>
                  <a:pt x="8122464" y="642803"/>
                </a:cubicBezTo>
                <a:lnTo>
                  <a:pt x="107136" y="642803"/>
                </a:lnTo>
                <a:cubicBezTo>
                  <a:pt x="47966" y="642803"/>
                  <a:pt x="0" y="594837"/>
                  <a:pt x="0" y="535667"/>
                </a:cubicBezTo>
                <a:lnTo>
                  <a:pt x="0" y="107136"/>
                </a:lnTo>
                <a:close/>
              </a:path>
            </a:pathLst>
          </a:custGeom>
          <a:ln>
            <a:solidFill>
              <a:srgbClr val="FFFFFF"/>
            </a:solidFill>
          </a:ln>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22819" tIns="122819" rIns="122819" bIns="122819" numCol="1" spcCol="1270" anchor="ctr" anchorCtr="0">
            <a:noAutofit/>
          </a:bodyPr>
          <a:lstStyle/>
          <a:p>
            <a:pPr lvl="0" algn="l" defTabSz="1066800" rtl="0">
              <a:lnSpc>
                <a:spcPct val="90000"/>
              </a:lnSpc>
              <a:spcBef>
                <a:spcPct val="0"/>
              </a:spcBef>
              <a:spcAft>
                <a:spcPct val="35000"/>
              </a:spcAft>
            </a:pPr>
            <a:r>
              <a:rPr lang="en-US" sz="2400" b="1" kern="1200" dirty="0" smtClean="0"/>
              <a:t>4.</a:t>
            </a:r>
            <a:r>
              <a:rPr lang="zh-TW" sz="2400" b="1" kern="1200" dirty="0" smtClean="0">
                <a:latin typeface="+mj-ea"/>
                <a:ea typeface="+mj-ea"/>
              </a:rPr>
              <a:t>把微笑掛臉上</a:t>
            </a:r>
            <a:endParaRPr lang="en-SG" sz="2400" kern="1200" dirty="0">
              <a:latin typeface="+mj-ea"/>
              <a:ea typeface="+mj-ea"/>
            </a:endParaRPr>
          </a:p>
        </p:txBody>
      </p:sp>
      <p:sp>
        <p:nvSpPr>
          <p:cNvPr id="14" name="手繪多邊形 13"/>
          <p:cNvSpPr/>
          <p:nvPr/>
        </p:nvSpPr>
        <p:spPr>
          <a:xfrm>
            <a:off x="457200" y="5151923"/>
            <a:ext cx="8229600" cy="397140"/>
          </a:xfrm>
          <a:custGeom>
            <a:avLst/>
            <a:gdLst>
              <a:gd name="connsiteX0" fmla="*/ 0 w 8229600"/>
              <a:gd name="connsiteY0" fmla="*/ 0 h 397140"/>
              <a:gd name="connsiteX1" fmla="*/ 8229600 w 8229600"/>
              <a:gd name="connsiteY1" fmla="*/ 0 h 397140"/>
              <a:gd name="connsiteX2" fmla="*/ 8229600 w 8229600"/>
              <a:gd name="connsiteY2" fmla="*/ 397140 h 397140"/>
              <a:gd name="connsiteX3" fmla="*/ 0 w 8229600"/>
              <a:gd name="connsiteY3" fmla="*/ 397140 h 397140"/>
              <a:gd name="connsiteX4" fmla="*/ 0 w 8229600"/>
              <a:gd name="connsiteY4" fmla="*/ 0 h 397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397140">
                <a:moveTo>
                  <a:pt x="0" y="0"/>
                </a:moveTo>
                <a:lnTo>
                  <a:pt x="8229600" y="0"/>
                </a:lnTo>
                <a:lnTo>
                  <a:pt x="8229600" y="397140"/>
                </a:lnTo>
                <a:lnTo>
                  <a:pt x="0" y="397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1290"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kumimoji="1" lang="zh-TW" sz="20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有自信的人，隨時會把微笑掛在臉上。</a:t>
            </a:r>
            <a:endParaRPr kumimoji="1" lang="en-SG" sz="20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
        <p:nvSpPr>
          <p:cNvPr id="15" name="手繪多邊形 14"/>
          <p:cNvSpPr/>
          <p:nvPr/>
        </p:nvSpPr>
        <p:spPr>
          <a:xfrm>
            <a:off x="457200" y="5517232"/>
            <a:ext cx="8229600" cy="642803"/>
          </a:xfrm>
          <a:custGeom>
            <a:avLst/>
            <a:gdLst>
              <a:gd name="connsiteX0" fmla="*/ 0 w 8229600"/>
              <a:gd name="connsiteY0" fmla="*/ 107136 h 642803"/>
              <a:gd name="connsiteX1" fmla="*/ 107136 w 8229600"/>
              <a:gd name="connsiteY1" fmla="*/ 0 h 642803"/>
              <a:gd name="connsiteX2" fmla="*/ 8122464 w 8229600"/>
              <a:gd name="connsiteY2" fmla="*/ 0 h 642803"/>
              <a:gd name="connsiteX3" fmla="*/ 8229600 w 8229600"/>
              <a:gd name="connsiteY3" fmla="*/ 107136 h 642803"/>
              <a:gd name="connsiteX4" fmla="*/ 8229600 w 8229600"/>
              <a:gd name="connsiteY4" fmla="*/ 535667 h 642803"/>
              <a:gd name="connsiteX5" fmla="*/ 8122464 w 8229600"/>
              <a:gd name="connsiteY5" fmla="*/ 642803 h 642803"/>
              <a:gd name="connsiteX6" fmla="*/ 107136 w 8229600"/>
              <a:gd name="connsiteY6" fmla="*/ 642803 h 642803"/>
              <a:gd name="connsiteX7" fmla="*/ 0 w 8229600"/>
              <a:gd name="connsiteY7" fmla="*/ 535667 h 642803"/>
              <a:gd name="connsiteX8" fmla="*/ 0 w 8229600"/>
              <a:gd name="connsiteY8" fmla="*/ 107136 h 642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642803">
                <a:moveTo>
                  <a:pt x="0" y="107136"/>
                </a:moveTo>
                <a:cubicBezTo>
                  <a:pt x="0" y="47966"/>
                  <a:pt x="47966" y="0"/>
                  <a:pt x="107136" y="0"/>
                </a:cubicBezTo>
                <a:lnTo>
                  <a:pt x="8122464" y="0"/>
                </a:lnTo>
                <a:cubicBezTo>
                  <a:pt x="8181634" y="0"/>
                  <a:pt x="8229600" y="47966"/>
                  <a:pt x="8229600" y="107136"/>
                </a:cubicBezTo>
                <a:lnTo>
                  <a:pt x="8229600" y="535667"/>
                </a:lnTo>
                <a:cubicBezTo>
                  <a:pt x="8229600" y="594837"/>
                  <a:pt x="8181634" y="642803"/>
                  <a:pt x="8122464" y="642803"/>
                </a:cubicBezTo>
                <a:lnTo>
                  <a:pt x="107136" y="642803"/>
                </a:lnTo>
                <a:cubicBezTo>
                  <a:pt x="47966" y="642803"/>
                  <a:pt x="0" y="594837"/>
                  <a:pt x="0" y="535667"/>
                </a:cubicBezTo>
                <a:lnTo>
                  <a:pt x="0" y="107136"/>
                </a:lnTo>
                <a:close/>
              </a:path>
            </a:pathLst>
          </a:custGeom>
          <a:ln>
            <a:solidFill>
              <a:srgbClr val="FFFFFF"/>
            </a:solid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22819" tIns="122819" rIns="122819" bIns="122819" numCol="1" spcCol="1270" anchor="ctr" anchorCtr="0">
            <a:noAutofit/>
          </a:bodyPr>
          <a:lstStyle/>
          <a:p>
            <a:pPr lvl="0" algn="l" defTabSz="1066800" rtl="0">
              <a:lnSpc>
                <a:spcPct val="90000"/>
              </a:lnSpc>
              <a:spcBef>
                <a:spcPct val="0"/>
              </a:spcBef>
              <a:spcAft>
                <a:spcPct val="35000"/>
              </a:spcAft>
            </a:pPr>
            <a:r>
              <a:rPr lang="en-US" sz="2400" b="1" kern="1200" dirty="0" smtClean="0"/>
              <a:t>5.</a:t>
            </a:r>
            <a:r>
              <a:rPr lang="zh-TW" sz="2400" b="1" kern="1200" dirty="0" smtClean="0">
                <a:latin typeface="+mj-ea"/>
                <a:ea typeface="+mj-ea"/>
              </a:rPr>
              <a:t>優雅面對錯誤</a:t>
            </a:r>
            <a:endParaRPr lang="en-SG" sz="2400" kern="1200" dirty="0">
              <a:latin typeface="+mj-ea"/>
              <a:ea typeface="+mj-ea"/>
            </a:endParaRPr>
          </a:p>
        </p:txBody>
      </p:sp>
      <p:sp>
        <p:nvSpPr>
          <p:cNvPr id="16" name="手繪多邊形 15"/>
          <p:cNvSpPr/>
          <p:nvPr/>
        </p:nvSpPr>
        <p:spPr>
          <a:xfrm>
            <a:off x="457200" y="6160035"/>
            <a:ext cx="8229600" cy="397140"/>
          </a:xfrm>
          <a:custGeom>
            <a:avLst/>
            <a:gdLst>
              <a:gd name="connsiteX0" fmla="*/ 0 w 8229600"/>
              <a:gd name="connsiteY0" fmla="*/ 0 h 397140"/>
              <a:gd name="connsiteX1" fmla="*/ 8229600 w 8229600"/>
              <a:gd name="connsiteY1" fmla="*/ 0 h 397140"/>
              <a:gd name="connsiteX2" fmla="*/ 8229600 w 8229600"/>
              <a:gd name="connsiteY2" fmla="*/ 397140 h 397140"/>
              <a:gd name="connsiteX3" fmla="*/ 0 w 8229600"/>
              <a:gd name="connsiteY3" fmla="*/ 397140 h 397140"/>
              <a:gd name="connsiteX4" fmla="*/ 0 w 8229600"/>
              <a:gd name="connsiteY4" fmla="*/ 0 h 397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397140">
                <a:moveTo>
                  <a:pt x="0" y="0"/>
                </a:moveTo>
                <a:lnTo>
                  <a:pt x="8229600" y="0"/>
                </a:lnTo>
                <a:lnTo>
                  <a:pt x="8229600" y="397140"/>
                </a:lnTo>
                <a:lnTo>
                  <a:pt x="0" y="3971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1290"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kumimoji="1" lang="zh-TW" sz="20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從容不迫地承認自己的錯誤，並有條不紊地解決問題。</a:t>
            </a:r>
            <a:endParaRPr kumimoji="1" lang="en-SG" sz="20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Tree>
    <p:custDataLst>
      <p:tags r:id="rId1"/>
    </p:custDataLst>
    <p:extLst>
      <p:ext uri="{BB962C8B-B14F-4D97-AF65-F5344CB8AC3E}">
        <p14:creationId xmlns:p14="http://schemas.microsoft.com/office/powerpoint/2010/main" val="127699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p:bldP spid="9" grpId="0" animBg="1"/>
      <p:bldP spid="10" grpId="0"/>
      <p:bldP spid="11" grpId="0" animBg="1"/>
      <p:bldP spid="12" grpId="0"/>
      <p:bldP spid="13" grpId="0" animBg="1"/>
      <p:bldP spid="14" grpId="0"/>
      <p:bldP spid="15" grpId="0" animBg="1"/>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a:t>
            </a:r>
            <a:r>
              <a:rPr kumimoji="1" lang="en-US" altLang="zh-TW" sz="4000" b="1" dirty="0" err="1">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High&amp;Show</a:t>
            </a: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」－活動說明</a:t>
            </a:r>
            <a:endParaRPr kumimoji="1" lang="en-SG"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endParaRPr>
          </a:p>
        </p:txBody>
      </p:sp>
      <p:sp>
        <p:nvSpPr>
          <p:cNvPr id="3" name="Content Placeholder 2"/>
          <p:cNvSpPr>
            <a:spLocks noGrp="1"/>
          </p:cNvSpPr>
          <p:nvPr>
            <p:ph idx="1"/>
          </p:nvPr>
        </p:nvSpPr>
        <p:spPr/>
        <p:txBody>
          <a:bodyPr vert="horz" lIns="91440" tIns="45720" rIns="91440" bIns="45720" rtlCol="0">
            <a:normAutofit/>
          </a:bodyPr>
          <a:lstStyle/>
          <a:p>
            <a:pPr>
              <a:lnSpc>
                <a:spcPct val="150000"/>
              </a:lnSpc>
              <a:buClr>
                <a:srgbClr val="00B0F0"/>
              </a:buClr>
              <a:buFont typeface="Wingdings" panose="05000000000000000000" pitchFamily="2" charset="2"/>
              <a:buChar char="l"/>
            </a:pP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分別找三</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位與自己不同組的學員</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，運用講師所提供的方法，練習</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講一個</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笑話</a:t>
            </a:r>
            <a:r>
              <a:rPr kumimoji="1" lang="zh-TW" altLang="en-US" sz="2400" b="1" dirty="0" smtClean="0">
                <a:solidFill>
                  <a:schemeClr val="accent6">
                    <a:lumMod val="50000"/>
                  </a:schemeClr>
                </a:solidFill>
                <a:latin typeface="微軟正黑體"/>
                <a:ea typeface="微軟正黑體"/>
              </a:rPr>
              <a:t>、</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或說</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最近發生的</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趣事</a:t>
            </a:r>
            <a:r>
              <a:rPr kumimoji="1" lang="zh-TW" altLang="en-US" sz="2400" b="1" dirty="0">
                <a:solidFill>
                  <a:schemeClr val="accent6">
                    <a:lumMod val="50000"/>
                  </a:schemeClr>
                </a:solidFill>
                <a:latin typeface="微軟正黑體"/>
                <a:ea typeface="微軟正黑體"/>
              </a:rPr>
              <a:t>、</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或說</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一件難忘的</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事情</a:t>
            </a:r>
            <a:r>
              <a:rPr kumimoji="1" lang="zh-TW" altLang="en-US" sz="2400" b="1" dirty="0" smtClean="0">
                <a:solidFill>
                  <a:schemeClr val="accent6">
                    <a:lumMod val="50000"/>
                  </a:schemeClr>
                </a:solidFill>
                <a:latin typeface="微軟正黑體"/>
                <a:ea typeface="微軟正黑體"/>
              </a:rPr>
              <a:t>、或</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表演一項才藝</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等。</a:t>
            </a:r>
          </a:p>
          <a:p>
            <a:pPr>
              <a:lnSpc>
                <a:spcPct val="150000"/>
              </a:lnSpc>
              <a:buClr>
                <a:srgbClr val="00B0F0"/>
              </a:buClr>
              <a:buFont typeface="Wingdings" panose="05000000000000000000" pitchFamily="2" charset="2"/>
              <a:buChar char="l"/>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表演或故事說完後，請聆聽的學員在對應的格子簽名，連成一條線即可。</a:t>
            </a:r>
          </a:p>
          <a:p>
            <a:pPr>
              <a:lnSpc>
                <a:spcPct val="150000"/>
              </a:lnSpc>
              <a:buClr>
                <a:srgbClr val="00B0F0"/>
              </a:buClr>
              <a:buFont typeface="Wingdings" panose="05000000000000000000" pitchFamily="2" charset="2"/>
              <a:buChar char="l"/>
            </a:pPr>
            <a:endParaRPr kumimoji="1" lang="en-SG" sz="2400" b="1" dirty="0">
              <a:solidFill>
                <a:schemeClr val="accent6">
                  <a:lumMod val="50000"/>
                </a:schemeClr>
              </a:solidFill>
              <a:latin typeface="微軟正黑體" panose="020B0604030504040204" pitchFamily="34" charset="-120"/>
              <a:ea typeface="微軟正黑體" panose="020B0604030504040204" pitchFamily="34" charset="-120"/>
            </a:endParaRPr>
          </a:p>
        </p:txBody>
      </p:sp>
    </p:spTree>
    <p:custDataLst>
      <p:tags r:id="rId2"/>
    </p:custDataLst>
    <p:extLst>
      <p:ext uri="{BB962C8B-B14F-4D97-AF65-F5344CB8AC3E}">
        <p14:creationId xmlns:p14="http://schemas.microsoft.com/office/powerpoint/2010/main" val="37649681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a:t>
            </a:r>
            <a:r>
              <a:rPr kumimoji="1" lang="en-US" altLang="zh-TW" sz="4000" b="1" dirty="0" err="1">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High&amp;Show</a:t>
            </a: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」學習單</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4096047834"/>
              </p:ext>
            </p:extLst>
          </p:nvPr>
        </p:nvGraphicFramePr>
        <p:xfrm>
          <a:off x="457200" y="1600200"/>
          <a:ext cx="8229600" cy="4349080"/>
        </p:xfrm>
        <a:graphic>
          <a:graphicData uri="http://schemas.openxmlformats.org/drawingml/2006/table">
            <a:tbl>
              <a:tblPr firstRow="1" bandRow="1">
                <a:tableStyleId>{5940675A-B579-460E-94D1-54222C63F5DA}</a:tableStyleId>
              </a:tblPr>
              <a:tblGrid>
                <a:gridCol w="2743200"/>
                <a:gridCol w="2743200"/>
                <a:gridCol w="2743200"/>
              </a:tblGrid>
              <a:tr h="1449693">
                <a:tc>
                  <a:txBody>
                    <a:bodyPr/>
                    <a:lstStyle/>
                    <a:p>
                      <a:pPr algn="ctr"/>
                      <a:r>
                        <a:rPr kumimoji="1" lang="en-US" altLang="zh-TW" sz="2400" b="1" kern="1200" dirty="0" err="1" smtClean="0">
                          <a:solidFill>
                            <a:schemeClr val="accent6">
                              <a:lumMod val="50000"/>
                            </a:schemeClr>
                          </a:solidFill>
                          <a:latin typeface="微軟正黑體" panose="020B0604030504040204" pitchFamily="34" charset="-120"/>
                          <a:ea typeface="微軟正黑體" panose="020B0604030504040204" pitchFamily="34" charset="-120"/>
                          <a:cs typeface="+mn-cs"/>
                        </a:rPr>
                        <a:t>講一個笑話</a:t>
                      </a:r>
                      <a:endParaRPr kumimoji="1" lang="zh-TW" altLang="en-US"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txBody>
                  <a:tcPr anchor="ctr"/>
                </a:tc>
                <a:tc>
                  <a:txBody>
                    <a:bodyPr/>
                    <a:lstStyle/>
                    <a:p>
                      <a:pPr marL="0" algn="ctr" defTabSz="914400" rtl="0" eaLnBrk="1" latinLnBrk="0" hangingPunct="1"/>
                      <a:r>
                        <a:rPr kumimoji="1" lang="en-US" altLang="zh-TW" sz="2400" b="1" kern="1200" dirty="0" err="1" smtClean="0">
                          <a:solidFill>
                            <a:schemeClr val="accent6">
                              <a:lumMod val="50000"/>
                            </a:schemeClr>
                          </a:solidFill>
                          <a:latin typeface="微軟正黑體" panose="020B0604030504040204" pitchFamily="34" charset="-120"/>
                          <a:ea typeface="微軟正黑體" panose="020B0604030504040204" pitchFamily="34" charset="-120"/>
                          <a:cs typeface="+mn-cs"/>
                        </a:rPr>
                        <a:t>說一件</a:t>
                      </a:r>
                      <a:endParaRPr kumimoji="1" lang="en-US" alt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endParaRPr>
                    </a:p>
                    <a:p>
                      <a:pPr marL="0" algn="ctr" defTabSz="914400" rtl="0" eaLnBrk="1" latinLnBrk="0" hangingPunct="1"/>
                      <a:r>
                        <a:rPr kumimoji="1" lang="en-US" altLang="zh-TW" sz="2400" b="1" kern="1200" dirty="0" err="1" smtClean="0">
                          <a:solidFill>
                            <a:schemeClr val="accent6">
                              <a:lumMod val="50000"/>
                            </a:schemeClr>
                          </a:solidFill>
                          <a:latin typeface="微軟正黑體" panose="020B0604030504040204" pitchFamily="34" charset="-120"/>
                          <a:ea typeface="微軟正黑體" panose="020B0604030504040204" pitchFamily="34" charset="-120"/>
                          <a:cs typeface="+mn-cs"/>
                        </a:rPr>
                        <a:t>難忘的事情</a:t>
                      </a:r>
                      <a:endParaRPr kumimoji="1" lang="zh-TW" altLang="en-US"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txBody>
                  <a:tcPr anchor="ctr"/>
                </a:tc>
                <a:tc>
                  <a:txBody>
                    <a:bodyPr/>
                    <a:lstStyle/>
                    <a:p>
                      <a:pPr marL="0" algn="ctr" defTabSz="914400" rtl="0" eaLnBrk="1" latinLnBrk="0" hangingPunct="1"/>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所讀學校</a:t>
                      </a:r>
                      <a:endParaRPr kumimoji="1" lang="zh-TW" altLang="en-US"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txBody>
                  <a:tcPr anchor="ctr"/>
                </a:tc>
              </a:tr>
              <a:tr h="1449693">
                <a:tc>
                  <a:txBody>
                    <a:bodyPr/>
                    <a:lstStyle/>
                    <a:p>
                      <a:pPr marL="0" algn="ctr" defTabSz="914400" rtl="0" eaLnBrk="1" latinLnBrk="0" hangingPunct="1"/>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生日</a:t>
                      </a:r>
                      <a:r>
                        <a:rPr kumimoji="1" lang="en-US" alt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星座</a:t>
                      </a:r>
                      <a:endParaRPr kumimoji="1" lang="zh-TW" altLang="en-US"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txBody>
                  <a:tcPr anchor="ctr"/>
                </a:tc>
                <a:tc>
                  <a:txBody>
                    <a:bodyPr/>
                    <a:lstStyle/>
                    <a:p>
                      <a:pPr marL="0" algn="ctr" defTabSz="914400" rtl="0" eaLnBrk="1" latinLnBrk="0" hangingPunct="1"/>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姓名</a:t>
                      </a:r>
                      <a:endParaRPr kumimoji="1" lang="zh-TW" altLang="en-US"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txBody>
                  <a:tcPr anchor="ctr"/>
                </a:tc>
                <a:tc>
                  <a:txBody>
                    <a:bodyPr/>
                    <a:lstStyle/>
                    <a:p>
                      <a:pPr marL="0" algn="ctr" defTabSz="914400" rtl="0" eaLnBrk="1" latinLnBrk="0" hangingPunct="1"/>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說一句形容自己的話</a:t>
                      </a:r>
                      <a:r>
                        <a:rPr kumimoji="1" lang="en-US" alt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成語</a:t>
                      </a:r>
                      <a:endParaRPr kumimoji="1" lang="zh-TW" altLang="en-US"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txBody>
                  <a:tcPr anchor="ctr"/>
                </a:tc>
              </a:tr>
              <a:tr h="1449694">
                <a:tc>
                  <a:txBody>
                    <a:bodyPr/>
                    <a:lstStyle/>
                    <a:p>
                      <a:pPr algn="ct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今天上課</a:t>
                      </a:r>
                      <a:endParaRPr kumimoji="1" lang="en-US" alt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endParaRPr>
                    </a:p>
                    <a:p>
                      <a:pPr algn="ct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的心得</a:t>
                      </a:r>
                      <a:endParaRPr kumimoji="1" lang="zh-TW" altLang="en-US"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txBody>
                  <a:tcPr anchor="ctr"/>
                </a:tc>
                <a:tc>
                  <a:txBody>
                    <a:bodyPr/>
                    <a:lstStyle/>
                    <a:p>
                      <a:pPr marL="0" algn="ctr" defTabSz="914400" rtl="0" eaLnBrk="1" latinLnBrk="0" hangingPunct="1"/>
                      <a:r>
                        <a:rPr kumimoji="1" lang="en-US" altLang="zh-TW" sz="2400" b="1" kern="1200" dirty="0" err="1" smtClean="0">
                          <a:solidFill>
                            <a:schemeClr val="accent6">
                              <a:lumMod val="50000"/>
                            </a:schemeClr>
                          </a:solidFill>
                          <a:latin typeface="微軟正黑體" panose="020B0604030504040204" pitchFamily="34" charset="-120"/>
                          <a:ea typeface="微軟正黑體" panose="020B0604030504040204" pitchFamily="34" charset="-120"/>
                          <a:cs typeface="+mn-cs"/>
                        </a:rPr>
                        <a:t>表演一才藝</a:t>
                      </a:r>
                      <a:endParaRPr kumimoji="1" lang="zh-TW" altLang="en-US"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txBody>
                  <a:tcPr anchor="ctr"/>
                </a:tc>
                <a:tc>
                  <a:txBody>
                    <a:bodyPr/>
                    <a:lstStyle/>
                    <a:p>
                      <a:pPr marL="0" algn="ctr" defTabSz="914400" rtl="0" eaLnBrk="1" latinLnBrk="0" hangingPunct="1"/>
                      <a:r>
                        <a:rPr kumimoji="1" lang="en-US" altLang="zh-TW" sz="2400" b="1" kern="1200" dirty="0" err="1" smtClean="0">
                          <a:solidFill>
                            <a:schemeClr val="accent6">
                              <a:lumMod val="50000"/>
                            </a:schemeClr>
                          </a:solidFill>
                          <a:latin typeface="微軟正黑體" panose="020B0604030504040204" pitchFamily="34" charset="-120"/>
                          <a:ea typeface="微軟正黑體" panose="020B0604030504040204" pitchFamily="34" charset="-120"/>
                          <a:cs typeface="+mn-cs"/>
                        </a:rPr>
                        <a:t>說最近</a:t>
                      </a:r>
                      <a:endParaRPr kumimoji="1" lang="en-US" alt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endParaRPr>
                    </a:p>
                    <a:p>
                      <a:pPr marL="0" algn="ctr" defTabSz="914400" rtl="0" eaLnBrk="1" latinLnBrk="0" hangingPunct="1"/>
                      <a:r>
                        <a:rPr kumimoji="1" lang="en-US" altLang="zh-TW" sz="2400" b="1" kern="1200" dirty="0" err="1" smtClean="0">
                          <a:solidFill>
                            <a:schemeClr val="accent6">
                              <a:lumMod val="50000"/>
                            </a:schemeClr>
                          </a:solidFill>
                          <a:latin typeface="微軟正黑體" panose="020B0604030504040204" pitchFamily="34" charset="-120"/>
                          <a:ea typeface="微軟正黑體" panose="020B0604030504040204" pitchFamily="34" charset="-120"/>
                          <a:cs typeface="+mn-cs"/>
                        </a:rPr>
                        <a:t>發生的趣事</a:t>
                      </a:r>
                      <a:endParaRPr kumimoji="1" lang="zh-TW" altLang="en-US"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txBody>
                  <a:tcPr anchor="ctr"/>
                </a:tc>
              </a:tr>
            </a:tbl>
          </a:graphicData>
        </a:graphic>
      </p:graphicFrame>
      <p:pic>
        <p:nvPicPr>
          <p:cNvPr id="6" name="Picture 2" descr="D:\Tammy品味傳播\2014\bg\green_ball.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2" y="1748366"/>
            <a:ext cx="1162050" cy="116205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7" name="Picture 2" descr="D:\Tammy品味傳播\2014\bg\green_ball.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2240" y="4653136"/>
            <a:ext cx="1162050" cy="116205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8" name="Picture 2" descr="D:\Tammy品味傳播\2014\bg\green_ball.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1635" y="3212976"/>
            <a:ext cx="1162050" cy="116205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矩形 8"/>
          <p:cNvSpPr/>
          <p:nvPr/>
        </p:nvSpPr>
        <p:spPr>
          <a:xfrm>
            <a:off x="3417460" y="3106844"/>
            <a:ext cx="2390399" cy="1323439"/>
          </a:xfrm>
          <a:prstGeom prst="rect">
            <a:avLst/>
          </a:prstGeom>
          <a:noFill/>
        </p:spPr>
        <p:txBody>
          <a:bodyPr wrap="none">
            <a:spAutoFit/>
          </a:bodyPr>
          <a:lstStyle/>
          <a:p>
            <a:pPr algn="ctr">
              <a:defRPr/>
            </a:pPr>
            <a:r>
              <a:rPr lang="zh-TW" altLang="en-US" sz="8000" spc="600" dirty="0">
                <a:ln w="28575">
                  <a:solidFill>
                    <a:srgbClr val="FF0000"/>
                  </a:solidFill>
                </a:ln>
                <a:solidFill>
                  <a:schemeClr val="bg1"/>
                </a:solidFill>
                <a:effectLst>
                  <a:glow rad="228600">
                    <a:schemeClr val="accent2">
                      <a:satMod val="175000"/>
                      <a:alpha val="40000"/>
                    </a:schemeClr>
                  </a:glow>
                </a:effectLst>
                <a:latin typeface="華康新特圓體(P)" panose="020F0900000000000000" pitchFamily="34" charset="-120"/>
                <a:ea typeface="華康新特圓體(P)" panose="020F0900000000000000" pitchFamily="34" charset="-120"/>
              </a:rPr>
              <a:t>賓果</a:t>
            </a:r>
          </a:p>
        </p:txBody>
      </p:sp>
    </p:spTree>
    <p:custDataLst>
      <p:tags r:id="rId1"/>
    </p:custDataLst>
    <p:extLst>
      <p:ext uri="{BB962C8B-B14F-4D97-AF65-F5344CB8AC3E}">
        <p14:creationId xmlns:p14="http://schemas.microsoft.com/office/powerpoint/2010/main" val="148639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500"/>
                                        <p:tgtEl>
                                          <p:spTgt spid="9"/>
                                        </p:tgtEl>
                                      </p:cBhvr>
                                    </p:animEffect>
                                    <p:anim calcmode="lin" valueType="num">
                                      <p:cBhvr>
                                        <p:cTn id="26" dur="1500" fill="hold"/>
                                        <p:tgtEl>
                                          <p:spTgt spid="9"/>
                                        </p:tgtEl>
                                        <p:attrNameLst>
                                          <p:attrName>ppt_w</p:attrName>
                                        </p:attrNameLst>
                                      </p:cBhvr>
                                      <p:tavLst>
                                        <p:tav tm="0" fmla="#ppt_w*sin(2.5*pi*$)">
                                          <p:val>
                                            <p:fltVal val="0"/>
                                          </p:val>
                                        </p:tav>
                                        <p:tav tm="100000">
                                          <p:val>
                                            <p:fltVal val="1"/>
                                          </p:val>
                                        </p:tav>
                                      </p:tavLst>
                                    </p:anim>
                                    <p:anim calcmode="lin" valueType="num">
                                      <p:cBhvr>
                                        <p:cTn id="27" dur="1500" fill="hold"/>
                                        <p:tgtEl>
                                          <p:spTgt spid="9"/>
                                        </p:tgtEl>
                                        <p:attrNameLst>
                                          <p:attrName>ppt_h</p:attrName>
                                        </p:attrNameLst>
                                      </p:cBhvr>
                                      <p:tavLst>
                                        <p:tav tm="0">
                                          <p:val>
                                            <p:strVal val="#ppt_h"/>
                                          </p:val>
                                        </p:tav>
                                        <p:tav tm="100000">
                                          <p:val>
                                            <p:strVal val="#ppt_h"/>
                                          </p:val>
                                        </p:tav>
                                      </p:tavLst>
                                    </p:anim>
                                  </p:childTnLst>
                                </p:cTn>
                              </p:par>
                            </p:childTnLst>
                          </p:cTn>
                        </p:par>
                        <p:par>
                          <p:cTn id="28" fill="hold">
                            <p:stCondLst>
                              <p:cond delay="1500"/>
                            </p:stCondLst>
                            <p:childTnLst>
                              <p:par>
                                <p:cTn id="29" presetID="35" presetClass="emph" presetSubtype="0" fill="hold" grpId="1" nodeType="afterEffect">
                                  <p:stCondLst>
                                    <p:cond delay="0"/>
                                  </p:stCondLst>
                                  <p:childTnLst>
                                    <p:anim calcmode="discrete" valueType="str">
                                      <p:cBhvr>
                                        <p:cTn id="30" dur="1000" fill="hold"/>
                                        <p:tgtEl>
                                          <p:spTgt spid="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結論</a:t>
            </a:r>
          </a:p>
        </p:txBody>
      </p:sp>
      <p:sp>
        <p:nvSpPr>
          <p:cNvPr id="3" name="內容版面配置區 2"/>
          <p:cNvSpPr>
            <a:spLocks noGrp="1"/>
          </p:cNvSpPr>
          <p:nvPr>
            <p:ph idx="1"/>
          </p:nvPr>
        </p:nvSpPr>
        <p:spPr>
          <a:xfrm>
            <a:off x="457200" y="1844824"/>
            <a:ext cx="4651822" cy="4281339"/>
          </a:xfrm>
        </p:spPr>
        <p:txBody>
          <a:bodyPr vert="horz" lIns="91440" tIns="45720" rIns="91440" bIns="45720" rtlCol="0">
            <a:normAutofit fontScale="92500"/>
          </a:bodyPr>
          <a:lstStyle/>
          <a:p>
            <a:pPr marL="0" indent="0">
              <a:lnSpc>
                <a:spcPct val="150000"/>
              </a:lnSpc>
              <a:buClr>
                <a:srgbClr val="00B0F0"/>
              </a:buClr>
              <a:buNone/>
            </a:pPr>
            <a:r>
              <a:rPr kumimoji="1" lang="zh-TW" altLang="zh-TW" sz="2400" b="1" dirty="0">
                <a:solidFill>
                  <a:schemeClr val="accent6">
                    <a:lumMod val="50000"/>
                  </a:schemeClr>
                </a:solidFill>
                <a:latin typeface="微軟正黑體" panose="020B0604030504040204" pitchFamily="34" charset="-120"/>
                <a:ea typeface="微軟正黑體" panose="020B0604030504040204" pitchFamily="34" charset="-120"/>
              </a:rPr>
              <a:t>每個人都有不同的個人特質</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要懂得尊重別人</a:t>
            </a:r>
            <a:r>
              <a:rPr kumimoji="1" lang="zh-TW" altLang="en-US" sz="2400" b="1" dirty="0" smtClean="0">
                <a:solidFill>
                  <a:schemeClr val="accent6">
                    <a:lumMod val="50000"/>
                  </a:schemeClr>
                </a:solidFill>
                <a:latin typeface="微軟正黑體"/>
                <a:ea typeface="微軟正黑體"/>
              </a:rPr>
              <a:t>，相信</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別人也</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會</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給予尊重</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害羞</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並</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不</a:t>
            </a:r>
            <a:r>
              <a:rPr kumimoji="1" lang="zh-TW" altLang="zh-TW" sz="2400" b="1" dirty="0">
                <a:solidFill>
                  <a:schemeClr val="accent6">
                    <a:lumMod val="50000"/>
                  </a:schemeClr>
                </a:solidFill>
                <a:latin typeface="微軟正黑體" panose="020B0604030504040204" pitchFamily="34" charset="-120"/>
                <a:ea typeface="微軟正黑體" panose="020B0604030504040204" pitchFamily="34" charset="-120"/>
              </a:rPr>
              <a:t>可怕</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在生活中</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有</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許</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多改善</a:t>
            </a:r>
            <a:r>
              <a:rPr kumimoji="1" lang="zh-TW" altLang="zh-TW" sz="2400" b="1" dirty="0">
                <a:solidFill>
                  <a:schemeClr val="accent6">
                    <a:lumMod val="50000"/>
                  </a:schemeClr>
                </a:solidFill>
                <a:latin typeface="微軟正黑體" panose="020B0604030504040204" pitchFamily="34" charset="-120"/>
                <a:ea typeface="微軟正黑體" panose="020B0604030504040204" pitchFamily="34" charset="-120"/>
              </a:rPr>
              <a:t>害羞的方法</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，可以多多運用</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a:t>
            </a:r>
            <a:r>
              <a:rPr kumimoji="1" lang="zh-TW" altLang="zh-TW" sz="2400" b="1" dirty="0">
                <a:solidFill>
                  <a:schemeClr val="accent6">
                    <a:lumMod val="50000"/>
                  </a:schemeClr>
                </a:solidFill>
                <a:latin typeface="微軟正黑體" panose="020B0604030504040204" pitchFamily="34" charset="-120"/>
                <a:ea typeface="微軟正黑體" panose="020B0604030504040204" pitchFamily="34" charset="-120"/>
              </a:rPr>
              <a:t>例如，在一周內認識至少三個新朋友，或主動與十個朋友打招呼等</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。感謝大家今天的參與</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希望大家都能夠成功克服害羞</a:t>
            </a:r>
            <a:r>
              <a:rPr kumimoji="1" lang="zh-TW" altLang="en-US" sz="2400" b="1" dirty="0" smtClean="0">
                <a:solidFill>
                  <a:schemeClr val="accent6">
                    <a:lumMod val="50000"/>
                  </a:schemeClr>
                </a:solidFill>
                <a:latin typeface="微軟正黑體"/>
                <a:ea typeface="微軟正黑體"/>
              </a:rPr>
              <a:t>。</a:t>
            </a:r>
            <a:endParaRPr kumimoji="1" lang="zh-TW"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marL="0" indent="0">
              <a:lnSpc>
                <a:spcPct val="150000"/>
              </a:lnSpc>
              <a:buClr>
                <a:srgbClr val="00B0F0"/>
              </a:buClr>
              <a:buNone/>
            </a:pPr>
            <a:endPar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endParaRPr>
          </a:p>
        </p:txBody>
      </p:sp>
      <p:pic>
        <p:nvPicPr>
          <p:cNvPr id="6" name="Picture 2" descr="D:\Tammy品味傳播\2014\P1_08\H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0072" y="1700808"/>
            <a:ext cx="3276600" cy="402907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51509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smtClean="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課程目標</a:t>
            </a:r>
            <a:endParaRPr kumimoji="1" lang="en-SG"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endParaRPr>
          </a:p>
        </p:txBody>
      </p:sp>
      <p:sp>
        <p:nvSpPr>
          <p:cNvPr id="3" name="Content Placeholder 2"/>
          <p:cNvSpPr>
            <a:spLocks noGrp="1"/>
          </p:cNvSpPr>
          <p:nvPr>
            <p:ph idx="1"/>
          </p:nvPr>
        </p:nvSpPr>
        <p:spPr>
          <a:xfrm>
            <a:off x="817240" y="1600200"/>
            <a:ext cx="6923112" cy="4421088"/>
          </a:xfrm>
        </p:spPr>
        <p:txBody>
          <a:bodyPr vert="horz" lIns="91440" tIns="45720" rIns="91440" bIns="45720" rtlCol="0">
            <a:noAutofit/>
          </a:bodyPr>
          <a:lstStyle/>
          <a:p>
            <a:pPr>
              <a:lnSpc>
                <a:spcPct val="150000"/>
              </a:lnSpc>
              <a:buClr>
                <a:srgbClr val="00B0F0"/>
              </a:buClr>
              <a:buFont typeface="Wingdings" panose="05000000000000000000" pitchFamily="2" charset="2"/>
              <a:buChar char="l"/>
            </a:pPr>
            <a:r>
              <a:rPr lang="zh-TW" altLang="zh-TW" sz="2000" b="1" dirty="0">
                <a:solidFill>
                  <a:srgbClr val="993300"/>
                </a:solidFill>
                <a:latin typeface="+mj-ea"/>
                <a:ea typeface="+mj-ea"/>
              </a:rPr>
              <a:t>認識自己的個人</a:t>
            </a:r>
            <a:r>
              <a:rPr lang="zh-TW" altLang="zh-TW" sz="2000" b="1" dirty="0" smtClean="0">
                <a:solidFill>
                  <a:srgbClr val="993300"/>
                </a:solidFill>
                <a:latin typeface="+mj-ea"/>
                <a:ea typeface="+mj-ea"/>
              </a:rPr>
              <a:t>特質</a:t>
            </a:r>
            <a:endParaRPr lang="en-US" altLang="zh-TW" sz="2000" b="1" dirty="0" smtClean="0">
              <a:solidFill>
                <a:srgbClr val="993300"/>
              </a:solidFill>
              <a:latin typeface="+mj-ea"/>
              <a:ea typeface="+mj-ea"/>
            </a:endParaRPr>
          </a:p>
          <a:p>
            <a:pPr>
              <a:lnSpc>
                <a:spcPct val="150000"/>
              </a:lnSpc>
              <a:buClr>
                <a:srgbClr val="00B0F0"/>
              </a:buClr>
              <a:buFont typeface="Wingdings" panose="05000000000000000000" pitchFamily="2" charset="2"/>
              <a:buChar char="l"/>
            </a:pPr>
            <a:r>
              <a:rPr lang="zh-TW" altLang="zh-TW" sz="2000" b="1" dirty="0">
                <a:solidFill>
                  <a:srgbClr val="993300"/>
                </a:solidFill>
                <a:latin typeface="+mj-ea"/>
                <a:ea typeface="+mj-ea"/>
              </a:rPr>
              <a:t>瞭解害羞的</a:t>
            </a:r>
            <a:r>
              <a:rPr lang="zh-TW" altLang="zh-TW" sz="2000" b="1" dirty="0" smtClean="0">
                <a:solidFill>
                  <a:srgbClr val="993300"/>
                </a:solidFill>
                <a:latin typeface="+mj-ea"/>
                <a:ea typeface="+mj-ea"/>
              </a:rPr>
              <a:t>原因</a:t>
            </a:r>
            <a:endParaRPr lang="en-US" altLang="zh-TW" sz="2000" b="1" dirty="0" smtClean="0">
              <a:solidFill>
                <a:srgbClr val="993300"/>
              </a:solidFill>
              <a:latin typeface="+mj-ea"/>
              <a:ea typeface="+mj-ea"/>
            </a:endParaRPr>
          </a:p>
          <a:p>
            <a:pPr>
              <a:lnSpc>
                <a:spcPct val="150000"/>
              </a:lnSpc>
              <a:buClr>
                <a:srgbClr val="00B0F0"/>
              </a:buClr>
              <a:buFont typeface="Wingdings" panose="05000000000000000000" pitchFamily="2" charset="2"/>
              <a:buChar char="l"/>
            </a:pPr>
            <a:r>
              <a:rPr lang="zh-TW" altLang="zh-TW" sz="2000" b="1" dirty="0">
                <a:solidFill>
                  <a:srgbClr val="993300"/>
                </a:solidFill>
                <a:latin typeface="+mj-ea"/>
                <a:ea typeface="+mj-ea"/>
              </a:rPr>
              <a:t>知道克服害羞的</a:t>
            </a:r>
            <a:r>
              <a:rPr lang="zh-TW" altLang="zh-TW" sz="2000" b="1" dirty="0" smtClean="0">
                <a:solidFill>
                  <a:srgbClr val="993300"/>
                </a:solidFill>
                <a:latin typeface="+mj-ea"/>
                <a:ea typeface="+mj-ea"/>
              </a:rPr>
              <a:t>技巧</a:t>
            </a:r>
            <a:endParaRPr lang="en-US" altLang="zh-TW" sz="2000" b="1" dirty="0" smtClean="0">
              <a:solidFill>
                <a:srgbClr val="993300"/>
              </a:solidFill>
              <a:latin typeface="+mj-ea"/>
              <a:ea typeface="+mj-ea"/>
            </a:endParaRPr>
          </a:p>
          <a:p>
            <a:pPr>
              <a:lnSpc>
                <a:spcPct val="150000"/>
              </a:lnSpc>
              <a:buClr>
                <a:srgbClr val="00B0F0"/>
              </a:buClr>
              <a:buFont typeface="Wingdings" panose="05000000000000000000" pitchFamily="2" charset="2"/>
              <a:buChar char="l"/>
            </a:pPr>
            <a:r>
              <a:rPr lang="zh-TW" altLang="zh-TW" sz="2000" b="1" dirty="0" smtClean="0">
                <a:solidFill>
                  <a:srgbClr val="993300"/>
                </a:solidFill>
                <a:latin typeface="+mj-ea"/>
                <a:ea typeface="+mj-ea"/>
              </a:rPr>
              <a:t>察覺自己的個人特質</a:t>
            </a:r>
            <a:endParaRPr lang="en-US" altLang="zh-TW" sz="2000" b="1" dirty="0" smtClean="0">
              <a:solidFill>
                <a:srgbClr val="993300"/>
              </a:solidFill>
              <a:latin typeface="+mj-ea"/>
              <a:ea typeface="+mj-ea"/>
            </a:endParaRPr>
          </a:p>
          <a:p>
            <a:pPr>
              <a:lnSpc>
                <a:spcPct val="150000"/>
              </a:lnSpc>
              <a:buClr>
                <a:srgbClr val="00B0F0"/>
              </a:buClr>
              <a:buFont typeface="Wingdings" panose="05000000000000000000" pitchFamily="2" charset="2"/>
              <a:buChar char="l"/>
            </a:pPr>
            <a:r>
              <a:rPr lang="zh-TW" altLang="zh-TW" sz="2000" b="1" dirty="0" smtClean="0">
                <a:solidFill>
                  <a:srgbClr val="993300"/>
                </a:solidFill>
                <a:latin typeface="+mj-ea"/>
                <a:ea typeface="+mj-ea"/>
              </a:rPr>
              <a:t>培養</a:t>
            </a:r>
            <a:r>
              <a:rPr lang="zh-TW" altLang="zh-TW" sz="2000" b="1" dirty="0">
                <a:solidFill>
                  <a:srgbClr val="993300"/>
                </a:solidFill>
                <a:latin typeface="+mj-ea"/>
                <a:ea typeface="+mj-ea"/>
              </a:rPr>
              <a:t>學員參與活動的</a:t>
            </a:r>
            <a:r>
              <a:rPr lang="zh-TW" altLang="zh-TW" sz="2000" b="1" dirty="0" smtClean="0">
                <a:solidFill>
                  <a:srgbClr val="993300"/>
                </a:solidFill>
                <a:latin typeface="+mj-ea"/>
                <a:ea typeface="+mj-ea"/>
              </a:rPr>
              <a:t>勇氣</a:t>
            </a:r>
            <a:endParaRPr lang="en-US" altLang="zh-TW" sz="2000" b="1" dirty="0" smtClean="0">
              <a:solidFill>
                <a:srgbClr val="993300"/>
              </a:solidFill>
              <a:latin typeface="+mj-ea"/>
              <a:ea typeface="+mj-ea"/>
            </a:endParaRPr>
          </a:p>
          <a:p>
            <a:pPr>
              <a:lnSpc>
                <a:spcPct val="150000"/>
              </a:lnSpc>
              <a:buClr>
                <a:srgbClr val="00B0F0"/>
              </a:buClr>
              <a:buFont typeface="Wingdings" panose="05000000000000000000" pitchFamily="2" charset="2"/>
              <a:buChar char="l"/>
            </a:pPr>
            <a:r>
              <a:rPr lang="zh-TW" altLang="zh-TW" sz="2000" b="1" dirty="0">
                <a:solidFill>
                  <a:srgbClr val="993300"/>
                </a:solidFill>
                <a:latin typeface="+mj-ea"/>
                <a:ea typeface="+mj-ea"/>
              </a:rPr>
              <a:t>練習過程中，克服</a:t>
            </a:r>
            <a:r>
              <a:rPr lang="zh-TW" altLang="zh-TW" sz="2000" b="1" dirty="0" smtClean="0">
                <a:solidFill>
                  <a:srgbClr val="993300"/>
                </a:solidFill>
                <a:latin typeface="+mj-ea"/>
                <a:ea typeface="+mj-ea"/>
              </a:rPr>
              <a:t>害羞</a:t>
            </a:r>
            <a:endParaRPr lang="en-US" altLang="zh-TW" sz="2000" b="1" dirty="0" smtClean="0">
              <a:solidFill>
                <a:srgbClr val="993300"/>
              </a:solidFill>
              <a:latin typeface="+mj-ea"/>
              <a:ea typeface="+mj-ea"/>
            </a:endParaRPr>
          </a:p>
          <a:p>
            <a:pPr>
              <a:lnSpc>
                <a:spcPct val="150000"/>
              </a:lnSpc>
              <a:buClr>
                <a:srgbClr val="00B0F0"/>
              </a:buClr>
              <a:buFont typeface="Wingdings" panose="05000000000000000000" pitchFamily="2" charset="2"/>
              <a:buChar char="l"/>
            </a:pPr>
            <a:r>
              <a:rPr lang="zh-TW" altLang="zh-TW" sz="2000" b="1" dirty="0">
                <a:solidFill>
                  <a:srgbClr val="993300"/>
                </a:solidFill>
                <a:latin typeface="+mj-ea"/>
                <a:ea typeface="+mj-ea"/>
              </a:rPr>
              <a:t>運用自己所學的方法認識</a:t>
            </a:r>
            <a:r>
              <a:rPr lang="zh-TW" altLang="zh-TW" sz="2000" b="1" dirty="0" smtClean="0">
                <a:solidFill>
                  <a:srgbClr val="993300"/>
                </a:solidFill>
                <a:latin typeface="+mj-ea"/>
                <a:ea typeface="+mj-ea"/>
              </a:rPr>
              <a:t>陌生人</a:t>
            </a:r>
            <a:endParaRPr lang="en-US" altLang="zh-TW" sz="2000" b="1" dirty="0" smtClean="0">
              <a:solidFill>
                <a:srgbClr val="993300"/>
              </a:solidFill>
              <a:latin typeface="+mj-ea"/>
              <a:ea typeface="+mj-ea"/>
            </a:endParaRPr>
          </a:p>
          <a:p>
            <a:pPr>
              <a:lnSpc>
                <a:spcPct val="150000"/>
              </a:lnSpc>
              <a:buClr>
                <a:srgbClr val="00B0F0"/>
              </a:buClr>
              <a:buFont typeface="Wingdings" panose="05000000000000000000" pitchFamily="2" charset="2"/>
              <a:buChar char="l"/>
            </a:pPr>
            <a:r>
              <a:rPr lang="zh-TW" altLang="zh-TW" sz="2000" b="1" dirty="0">
                <a:solidFill>
                  <a:srgbClr val="993300"/>
                </a:solidFill>
                <a:latin typeface="+mj-ea"/>
                <a:ea typeface="+mj-ea"/>
              </a:rPr>
              <a:t>展現</a:t>
            </a:r>
            <a:r>
              <a:rPr lang="zh-TW" altLang="zh-TW" sz="2000" b="1" dirty="0" smtClean="0">
                <a:solidFill>
                  <a:srgbClr val="993300"/>
                </a:solidFill>
                <a:latin typeface="+mj-ea"/>
                <a:ea typeface="+mj-ea"/>
              </a:rPr>
              <a:t>自信</a:t>
            </a:r>
            <a:r>
              <a:rPr lang="zh-TW" altLang="zh-TW" sz="2000" b="1" dirty="0">
                <a:solidFill>
                  <a:srgbClr val="993300"/>
                </a:solidFill>
                <a:latin typeface="+mj-ea"/>
                <a:ea typeface="+mj-ea"/>
              </a:rPr>
              <a:t>，</a:t>
            </a:r>
            <a:r>
              <a:rPr lang="zh-TW" altLang="zh-TW" sz="2000" b="1" dirty="0" smtClean="0">
                <a:solidFill>
                  <a:srgbClr val="993300"/>
                </a:solidFill>
                <a:latin typeface="+mj-ea"/>
                <a:ea typeface="+mj-ea"/>
              </a:rPr>
              <a:t>主動</a:t>
            </a:r>
            <a:r>
              <a:rPr lang="zh-TW" altLang="zh-TW" sz="2000" b="1" dirty="0">
                <a:solidFill>
                  <a:srgbClr val="993300"/>
                </a:solidFill>
                <a:latin typeface="+mj-ea"/>
                <a:ea typeface="+mj-ea"/>
              </a:rPr>
              <a:t>與他人交談</a:t>
            </a:r>
            <a:endParaRPr kumimoji="1" lang="en-SG" sz="2000" b="1" dirty="0">
              <a:solidFill>
                <a:srgbClr val="993300"/>
              </a:solidFill>
              <a:latin typeface="+mj-ea"/>
              <a:ea typeface="+mj-ea"/>
            </a:endParaRPr>
          </a:p>
        </p:txBody>
      </p:sp>
    </p:spTree>
    <p:custDataLst>
      <p:tags r:id="rId1"/>
    </p:custDataLst>
    <p:extLst>
      <p:ext uri="{BB962C8B-B14F-4D97-AF65-F5344CB8AC3E}">
        <p14:creationId xmlns:p14="http://schemas.microsoft.com/office/powerpoint/2010/main" val="205209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smtClean="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課程大綱</a:t>
            </a:r>
            <a:endParaRPr kumimoji="1" lang="en-SG"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endParaRPr>
          </a:p>
        </p:txBody>
      </p:sp>
      <p:sp>
        <p:nvSpPr>
          <p:cNvPr id="7" name="手繪多邊形 6"/>
          <p:cNvSpPr/>
          <p:nvPr/>
        </p:nvSpPr>
        <p:spPr>
          <a:xfrm>
            <a:off x="3275858" y="1602188"/>
            <a:ext cx="2592283" cy="869612"/>
          </a:xfrm>
          <a:custGeom>
            <a:avLst/>
            <a:gdLst>
              <a:gd name="connsiteX0" fmla="*/ 0 w 2592283"/>
              <a:gd name="connsiteY0" fmla="*/ 0 h 869612"/>
              <a:gd name="connsiteX1" fmla="*/ 2592283 w 2592283"/>
              <a:gd name="connsiteY1" fmla="*/ 0 h 869612"/>
              <a:gd name="connsiteX2" fmla="*/ 2592283 w 2592283"/>
              <a:gd name="connsiteY2" fmla="*/ 869612 h 869612"/>
              <a:gd name="connsiteX3" fmla="*/ 0 w 2592283"/>
              <a:gd name="connsiteY3" fmla="*/ 869612 h 869612"/>
              <a:gd name="connsiteX4" fmla="*/ 0 w 2592283"/>
              <a:gd name="connsiteY4" fmla="*/ 0 h 869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2283" h="869612">
                <a:moveTo>
                  <a:pt x="0" y="0"/>
                </a:moveTo>
                <a:lnTo>
                  <a:pt x="2592283" y="0"/>
                </a:lnTo>
                <a:lnTo>
                  <a:pt x="2592283" y="869612"/>
                </a:lnTo>
                <a:lnTo>
                  <a:pt x="0" y="869612"/>
                </a:lnTo>
                <a:lnTo>
                  <a:pt x="0" y="0"/>
                </a:lnTo>
                <a:close/>
              </a:path>
            </a:pathLst>
          </a:custGeom>
          <a:ln>
            <a:solidFill>
              <a:srgbClr val="FFFFFF"/>
            </a:solid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600200" rtl="0">
              <a:lnSpc>
                <a:spcPct val="90000"/>
              </a:lnSpc>
              <a:spcBef>
                <a:spcPct val="0"/>
              </a:spcBef>
              <a:spcAft>
                <a:spcPct val="35000"/>
              </a:spcAft>
            </a:pPr>
            <a:r>
              <a:rPr lang="zh-TW" altLang="en-US" sz="3600" kern="1200" dirty="0" smtClean="0"/>
              <a:t>認識自我</a:t>
            </a:r>
            <a:endParaRPr lang="en-SG" sz="3600" kern="1200" dirty="0"/>
          </a:p>
        </p:txBody>
      </p:sp>
      <p:sp>
        <p:nvSpPr>
          <p:cNvPr id="8" name="手繪多邊形 7"/>
          <p:cNvSpPr/>
          <p:nvPr/>
        </p:nvSpPr>
        <p:spPr>
          <a:xfrm>
            <a:off x="3275858" y="2515282"/>
            <a:ext cx="2592283" cy="869612"/>
          </a:xfrm>
          <a:custGeom>
            <a:avLst/>
            <a:gdLst>
              <a:gd name="connsiteX0" fmla="*/ 0 w 2592283"/>
              <a:gd name="connsiteY0" fmla="*/ 0 h 869612"/>
              <a:gd name="connsiteX1" fmla="*/ 2592283 w 2592283"/>
              <a:gd name="connsiteY1" fmla="*/ 0 h 869612"/>
              <a:gd name="connsiteX2" fmla="*/ 2592283 w 2592283"/>
              <a:gd name="connsiteY2" fmla="*/ 869612 h 869612"/>
              <a:gd name="connsiteX3" fmla="*/ 0 w 2592283"/>
              <a:gd name="connsiteY3" fmla="*/ 869612 h 869612"/>
              <a:gd name="connsiteX4" fmla="*/ 0 w 2592283"/>
              <a:gd name="connsiteY4" fmla="*/ 0 h 869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2283" h="869612">
                <a:moveTo>
                  <a:pt x="0" y="0"/>
                </a:moveTo>
                <a:lnTo>
                  <a:pt x="2592283" y="0"/>
                </a:lnTo>
                <a:lnTo>
                  <a:pt x="2592283" y="869612"/>
                </a:lnTo>
                <a:lnTo>
                  <a:pt x="0" y="869612"/>
                </a:lnTo>
                <a:lnTo>
                  <a:pt x="0" y="0"/>
                </a:lnTo>
                <a:close/>
              </a:path>
            </a:pathLst>
          </a:custGeom>
          <a:ln>
            <a:solidFill>
              <a:srgbClr val="FFFFFF"/>
            </a:solid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600200" rtl="0">
              <a:lnSpc>
                <a:spcPct val="90000"/>
              </a:lnSpc>
              <a:spcBef>
                <a:spcPct val="0"/>
              </a:spcBef>
              <a:spcAft>
                <a:spcPct val="35000"/>
              </a:spcAft>
            </a:pPr>
            <a:r>
              <a:rPr lang="zh-TW" sz="3600" kern="1200" dirty="0" smtClean="0"/>
              <a:t>瞭解害羞</a:t>
            </a:r>
            <a:endParaRPr lang="en-SG" sz="3600" kern="1200" dirty="0"/>
          </a:p>
        </p:txBody>
      </p:sp>
      <p:sp>
        <p:nvSpPr>
          <p:cNvPr id="9" name="手繪多邊形 8"/>
          <p:cNvSpPr/>
          <p:nvPr/>
        </p:nvSpPr>
        <p:spPr>
          <a:xfrm>
            <a:off x="3275858" y="3428375"/>
            <a:ext cx="2592283" cy="869612"/>
          </a:xfrm>
          <a:custGeom>
            <a:avLst/>
            <a:gdLst>
              <a:gd name="connsiteX0" fmla="*/ 0 w 2592283"/>
              <a:gd name="connsiteY0" fmla="*/ 0 h 869612"/>
              <a:gd name="connsiteX1" fmla="*/ 2592283 w 2592283"/>
              <a:gd name="connsiteY1" fmla="*/ 0 h 869612"/>
              <a:gd name="connsiteX2" fmla="*/ 2592283 w 2592283"/>
              <a:gd name="connsiteY2" fmla="*/ 869612 h 869612"/>
              <a:gd name="connsiteX3" fmla="*/ 0 w 2592283"/>
              <a:gd name="connsiteY3" fmla="*/ 869612 h 869612"/>
              <a:gd name="connsiteX4" fmla="*/ 0 w 2592283"/>
              <a:gd name="connsiteY4" fmla="*/ 0 h 869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2283" h="869612">
                <a:moveTo>
                  <a:pt x="0" y="0"/>
                </a:moveTo>
                <a:lnTo>
                  <a:pt x="2592283" y="0"/>
                </a:lnTo>
                <a:lnTo>
                  <a:pt x="2592283" y="869612"/>
                </a:lnTo>
                <a:lnTo>
                  <a:pt x="0" y="869612"/>
                </a:lnTo>
                <a:lnTo>
                  <a:pt x="0" y="0"/>
                </a:lnTo>
                <a:close/>
              </a:path>
            </a:pathLst>
          </a:custGeom>
          <a:ln>
            <a:solidFill>
              <a:srgbClr val="FFFFFF"/>
            </a:solid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600200" rtl="0">
              <a:lnSpc>
                <a:spcPct val="90000"/>
              </a:lnSpc>
              <a:spcBef>
                <a:spcPct val="0"/>
              </a:spcBef>
              <a:spcAft>
                <a:spcPct val="35000"/>
              </a:spcAft>
            </a:pPr>
            <a:r>
              <a:rPr lang="zh-TW" sz="3600" kern="1200" dirty="0" smtClean="0"/>
              <a:t>克服害羞</a:t>
            </a:r>
            <a:endParaRPr lang="en-SG" sz="3600" kern="1200" dirty="0"/>
          </a:p>
        </p:txBody>
      </p:sp>
      <p:sp>
        <p:nvSpPr>
          <p:cNvPr id="10" name="手繪多邊形 9"/>
          <p:cNvSpPr/>
          <p:nvPr/>
        </p:nvSpPr>
        <p:spPr>
          <a:xfrm>
            <a:off x="2901417" y="4341468"/>
            <a:ext cx="3341165" cy="869612"/>
          </a:xfrm>
          <a:custGeom>
            <a:avLst/>
            <a:gdLst>
              <a:gd name="connsiteX0" fmla="*/ 0 w 3341165"/>
              <a:gd name="connsiteY0" fmla="*/ 0 h 869612"/>
              <a:gd name="connsiteX1" fmla="*/ 3341165 w 3341165"/>
              <a:gd name="connsiteY1" fmla="*/ 0 h 869612"/>
              <a:gd name="connsiteX2" fmla="*/ 3341165 w 3341165"/>
              <a:gd name="connsiteY2" fmla="*/ 869612 h 869612"/>
              <a:gd name="connsiteX3" fmla="*/ 0 w 3341165"/>
              <a:gd name="connsiteY3" fmla="*/ 869612 h 869612"/>
              <a:gd name="connsiteX4" fmla="*/ 0 w 3341165"/>
              <a:gd name="connsiteY4" fmla="*/ 0 h 869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1165" h="869612">
                <a:moveTo>
                  <a:pt x="0" y="0"/>
                </a:moveTo>
                <a:lnTo>
                  <a:pt x="3341165" y="0"/>
                </a:lnTo>
                <a:lnTo>
                  <a:pt x="3341165" y="869612"/>
                </a:lnTo>
                <a:lnTo>
                  <a:pt x="0" y="869612"/>
                </a:lnTo>
                <a:lnTo>
                  <a:pt x="0" y="0"/>
                </a:lnTo>
                <a:close/>
              </a:path>
            </a:pathLst>
          </a:custGeom>
          <a:ln>
            <a:solidFill>
              <a:srgbClr val="FFFFFF"/>
            </a:solidFill>
          </a:ln>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600200" rtl="0">
              <a:lnSpc>
                <a:spcPct val="90000"/>
              </a:lnSpc>
              <a:spcBef>
                <a:spcPct val="0"/>
              </a:spcBef>
              <a:spcAft>
                <a:spcPct val="35000"/>
              </a:spcAft>
            </a:pPr>
            <a:r>
              <a:rPr lang="en-US" sz="3600" kern="1200" smtClean="0"/>
              <a:t>High&amp;Show</a:t>
            </a:r>
            <a:endParaRPr lang="en-SG" sz="3600" kern="1200" dirty="0"/>
          </a:p>
        </p:txBody>
      </p:sp>
      <p:sp>
        <p:nvSpPr>
          <p:cNvPr id="11" name="手繪多邊形 10"/>
          <p:cNvSpPr/>
          <p:nvPr/>
        </p:nvSpPr>
        <p:spPr>
          <a:xfrm>
            <a:off x="1806897" y="5254561"/>
            <a:ext cx="5530204" cy="869612"/>
          </a:xfrm>
          <a:custGeom>
            <a:avLst/>
            <a:gdLst>
              <a:gd name="connsiteX0" fmla="*/ 0 w 5530204"/>
              <a:gd name="connsiteY0" fmla="*/ 0 h 869612"/>
              <a:gd name="connsiteX1" fmla="*/ 5530204 w 5530204"/>
              <a:gd name="connsiteY1" fmla="*/ 0 h 869612"/>
              <a:gd name="connsiteX2" fmla="*/ 5530204 w 5530204"/>
              <a:gd name="connsiteY2" fmla="*/ 869612 h 869612"/>
              <a:gd name="connsiteX3" fmla="*/ 0 w 5530204"/>
              <a:gd name="connsiteY3" fmla="*/ 869612 h 869612"/>
              <a:gd name="connsiteX4" fmla="*/ 0 w 5530204"/>
              <a:gd name="connsiteY4" fmla="*/ 0 h 869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0204" h="869612">
                <a:moveTo>
                  <a:pt x="0" y="0"/>
                </a:moveTo>
                <a:lnTo>
                  <a:pt x="5530204" y="0"/>
                </a:lnTo>
                <a:lnTo>
                  <a:pt x="5530204" y="869612"/>
                </a:lnTo>
                <a:lnTo>
                  <a:pt x="0" y="869612"/>
                </a:lnTo>
                <a:lnTo>
                  <a:pt x="0" y="0"/>
                </a:lnTo>
                <a:close/>
              </a:path>
            </a:pathLst>
          </a:custGeom>
          <a:ln>
            <a:solidFill>
              <a:srgbClr val="FFFFFF"/>
            </a:solidFill>
          </a:ln>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600200" rtl="0">
              <a:lnSpc>
                <a:spcPct val="90000"/>
              </a:lnSpc>
              <a:spcBef>
                <a:spcPct val="0"/>
              </a:spcBef>
              <a:spcAft>
                <a:spcPct val="35000"/>
              </a:spcAft>
            </a:pPr>
            <a:r>
              <a:rPr lang="zh-TW" sz="3600" kern="1200" dirty="0" smtClean="0"/>
              <a:t>講師總結、學員分享</a:t>
            </a:r>
            <a:endParaRPr lang="en-SG" sz="3600" kern="1200" dirty="0"/>
          </a:p>
        </p:txBody>
      </p:sp>
    </p:spTree>
    <p:custDataLst>
      <p:tags r:id="rId1"/>
    </p:custDataLst>
    <p:extLst>
      <p:ext uri="{BB962C8B-B14F-4D97-AF65-F5344CB8AC3E}">
        <p14:creationId xmlns:p14="http://schemas.microsoft.com/office/powerpoint/2010/main" val="15911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認識自我－活動說明</a:t>
            </a:r>
            <a:endParaRPr kumimoji="1" lang="en-SG"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endParaRPr>
          </a:p>
        </p:txBody>
      </p:sp>
      <p:sp>
        <p:nvSpPr>
          <p:cNvPr id="3" name="Content Placeholder 2"/>
          <p:cNvSpPr>
            <a:spLocks noGrp="1"/>
          </p:cNvSpPr>
          <p:nvPr>
            <p:ph idx="1"/>
          </p:nvPr>
        </p:nvSpPr>
        <p:spPr/>
        <p:txBody>
          <a:bodyPr vert="horz" lIns="91440" tIns="45720" rIns="91440" bIns="45720" rtlCol="0">
            <a:normAutofit/>
          </a:bodyPr>
          <a:lstStyle/>
          <a:p>
            <a:pPr>
              <a:lnSpc>
                <a:spcPct val="150000"/>
              </a:lnSpc>
              <a:buClr>
                <a:srgbClr val="00B0F0"/>
              </a:buClr>
              <a:buFont typeface="Wingdings" panose="05000000000000000000" pitchFamily="2" charset="2"/>
              <a:buChar char="l"/>
            </a:pPr>
            <a:r>
              <a:rPr kumimoji="1" lang="en-US" sz="2400" b="1" dirty="0" err="1">
                <a:solidFill>
                  <a:schemeClr val="accent6">
                    <a:lumMod val="50000"/>
                  </a:schemeClr>
                </a:solidFill>
                <a:latin typeface="微軟正黑體" panose="020B0604030504040204" pitchFamily="34" charset="-120"/>
                <a:ea typeface="微軟正黑體" panose="020B0604030504040204" pitchFamily="34" charset="-120"/>
              </a:rPr>
              <a:t>圈選出與自己最貼近的三</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個</a:t>
            </a:r>
            <a:r>
              <a:rPr kumimoji="1" lang="en-US" sz="2400" b="1" dirty="0" err="1">
                <a:solidFill>
                  <a:schemeClr val="accent6">
                    <a:lumMod val="50000"/>
                  </a:schemeClr>
                </a:solidFill>
                <a:latin typeface="微軟正黑體" panose="020B0604030504040204" pitchFamily="34" charset="-120"/>
                <a:ea typeface="微軟正黑體" panose="020B0604030504040204" pitchFamily="34" charset="-120"/>
              </a:rPr>
              <a:t>人格特質</a:t>
            </a:r>
            <a:r>
              <a:rPr kumimoji="1" lang="en-US" sz="2400" b="1" dirty="0">
                <a:solidFill>
                  <a:schemeClr val="accent6">
                    <a:lumMod val="50000"/>
                  </a:schemeClr>
                </a:solidFill>
                <a:latin typeface="微軟正黑體" panose="020B0604030504040204" pitchFamily="34" charset="-120"/>
                <a:ea typeface="微軟正黑體" panose="020B0604030504040204" pitchFamily="34" charset="-120"/>
              </a:rPr>
              <a:t>。</a:t>
            </a:r>
            <a:endParaRPr kumimoji="1" lang="en-SG" sz="2400" b="1" dirty="0">
              <a:solidFill>
                <a:schemeClr val="accent6">
                  <a:lumMod val="50000"/>
                </a:schemeClr>
              </a:solidFill>
              <a:latin typeface="微軟正黑體" panose="020B0604030504040204" pitchFamily="34" charset="-120"/>
              <a:ea typeface="微軟正黑體" panose="020B0604030504040204" pitchFamily="34" charset="-120"/>
            </a:endParaRPr>
          </a:p>
          <a:p>
            <a:pPr>
              <a:lnSpc>
                <a:spcPct val="150000"/>
              </a:lnSpc>
              <a:buClr>
                <a:srgbClr val="00B0F0"/>
              </a:buClr>
              <a:buFont typeface="Wingdings" panose="05000000000000000000" pitchFamily="2" charset="2"/>
              <a:buChar char="l"/>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分別</a:t>
            </a:r>
            <a:r>
              <a:rPr kumimoji="1" lang="en-US" sz="2400" b="1" dirty="0" err="1">
                <a:solidFill>
                  <a:schemeClr val="accent6">
                    <a:lumMod val="50000"/>
                  </a:schemeClr>
                </a:solidFill>
                <a:latin typeface="微軟正黑體" panose="020B0604030504040204" pitchFamily="34" charset="-120"/>
                <a:ea typeface="微軟正黑體" panose="020B0604030504040204" pitchFamily="34" charset="-120"/>
              </a:rPr>
              <a:t>找兩位學員聊天</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彼此認識後</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，請他們協助幫你</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圈選出，他們感受</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到你所表現出來</a:t>
            </a:r>
            <a:r>
              <a:rPr kumimoji="1" lang="en-US" sz="2400" b="1" dirty="0" smtClean="0">
                <a:solidFill>
                  <a:schemeClr val="accent6">
                    <a:lumMod val="50000"/>
                  </a:schemeClr>
                </a:solidFill>
                <a:latin typeface="微軟正黑體" panose="020B0604030504040204" pitchFamily="34" charset="-120"/>
                <a:ea typeface="微軟正黑體" panose="020B0604030504040204" pitchFamily="34" charset="-120"/>
              </a:rPr>
              <a:t>的</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三個</a:t>
            </a:r>
            <a:r>
              <a:rPr kumimoji="1" lang="en-US" sz="2400" b="1" dirty="0" err="1">
                <a:solidFill>
                  <a:schemeClr val="accent6">
                    <a:lumMod val="50000"/>
                  </a:schemeClr>
                </a:solidFill>
                <a:latin typeface="微軟正黑體" panose="020B0604030504040204" pitchFamily="34" charset="-120"/>
                <a:ea typeface="微軟正黑體" panose="020B0604030504040204" pitchFamily="34" charset="-120"/>
              </a:rPr>
              <a:t>人格特質</a:t>
            </a:r>
            <a:r>
              <a:rPr kumimoji="1" lang="en-US" sz="2400" b="1" dirty="0">
                <a:solidFill>
                  <a:schemeClr val="accent6">
                    <a:lumMod val="50000"/>
                  </a:schemeClr>
                </a:solidFill>
                <a:latin typeface="微軟正黑體" panose="020B0604030504040204" pitchFamily="34" charset="-120"/>
                <a:ea typeface="微軟正黑體" panose="020B0604030504040204" pitchFamily="34" charset="-120"/>
              </a:rPr>
              <a:t>。</a:t>
            </a:r>
            <a:endParaRPr kumimoji="1" lang="en-SG" sz="2400" b="1" dirty="0">
              <a:solidFill>
                <a:schemeClr val="accent6">
                  <a:lumMod val="50000"/>
                </a:schemeClr>
              </a:solidFill>
              <a:latin typeface="微軟正黑體" panose="020B0604030504040204" pitchFamily="34" charset="-120"/>
              <a:ea typeface="微軟正黑體" panose="020B0604030504040204" pitchFamily="34" charset="-120"/>
            </a:endParaRPr>
          </a:p>
          <a:p>
            <a:pPr>
              <a:lnSpc>
                <a:spcPct val="150000"/>
              </a:lnSpc>
              <a:buClr>
                <a:srgbClr val="00B0F0"/>
              </a:buClr>
              <a:buFont typeface="Wingdings" panose="05000000000000000000" pitchFamily="2" charset="2"/>
              <a:buChar char="l"/>
            </a:pPr>
            <a:endParaRPr kumimoji="1" lang="en-SG" sz="2400" b="1" dirty="0">
              <a:solidFill>
                <a:schemeClr val="accent6">
                  <a:lumMod val="50000"/>
                </a:schemeClr>
              </a:solidFill>
              <a:latin typeface="微軟正黑體" panose="020B0604030504040204" pitchFamily="34" charset="-120"/>
              <a:ea typeface="微軟正黑體" panose="020B0604030504040204" pitchFamily="34" charset="-120"/>
            </a:endParaRPr>
          </a:p>
        </p:txBody>
      </p:sp>
    </p:spTree>
    <p:custDataLst>
      <p:tags r:id="rId1"/>
    </p:custDataLst>
    <p:extLst>
      <p:ext uri="{BB962C8B-B14F-4D97-AF65-F5344CB8AC3E}">
        <p14:creationId xmlns:p14="http://schemas.microsoft.com/office/powerpoint/2010/main" val="1557299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zh-TW"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認識自我</a:t>
            </a: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－關於人格特質</a:t>
            </a:r>
          </a:p>
        </p:txBody>
      </p:sp>
      <p:sp>
        <p:nvSpPr>
          <p:cNvPr id="4" name="副標題 2"/>
          <p:cNvSpPr>
            <a:spLocks noGrp="1"/>
          </p:cNvSpPr>
          <p:nvPr>
            <p:ph idx="1"/>
          </p:nvPr>
        </p:nvSpPr>
        <p:spPr/>
        <p:txBody>
          <a:bodyPr vert="horz" lIns="91440" tIns="45720" rIns="91440" bIns="45720" rtlCol="0">
            <a:normAutofit/>
          </a:bodyPr>
          <a:lstStyle/>
          <a:p>
            <a:pPr>
              <a:lnSpc>
                <a:spcPct val="150000"/>
              </a:lnSpc>
              <a:buClr>
                <a:srgbClr val="00B0F0"/>
              </a:buClr>
              <a:buFont typeface="Wingdings" panose="05000000000000000000" pitchFamily="2" charset="2"/>
              <a:buChar char="l"/>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人格特質是一個人在生活中對人、事、自己、外在環境所表現出來的一致性因應方式。</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a:lnSpc>
                <a:spcPct val="150000"/>
              </a:lnSpc>
              <a:buClr>
                <a:srgbClr val="00B0F0"/>
              </a:buClr>
              <a:buFont typeface="Wingdings" panose="05000000000000000000" pitchFamily="2" charset="2"/>
              <a:buChar char="l"/>
            </a:pP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a:lnSpc>
                <a:spcPct val="150000"/>
              </a:lnSpc>
              <a:buClr>
                <a:srgbClr val="00B0F0"/>
              </a:buClr>
              <a:buFont typeface="Wingdings" panose="05000000000000000000" pitchFamily="2" charset="2"/>
              <a:buChar char="l"/>
            </a:pP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在個人成長</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歷程中，可能會受到許多因素影響，例如生理、遺傳、家庭教養、文化規範、學習經驗等，而形成自己的獨特個性</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，並在</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不同的情境中表現出特定的氣質。</a:t>
            </a:r>
          </a:p>
        </p:txBody>
      </p:sp>
    </p:spTree>
    <p:custDataLst>
      <p:tags r:id="rId1"/>
    </p:custDataLst>
    <p:extLst>
      <p:ext uri="{BB962C8B-B14F-4D97-AF65-F5344CB8AC3E}">
        <p14:creationId xmlns:p14="http://schemas.microsoft.com/office/powerpoint/2010/main" val="340404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動動腦，想一想</a:t>
            </a:r>
            <a:endParaRPr kumimoji="1" lang="en-SG"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endParaRPr>
          </a:p>
        </p:txBody>
      </p:sp>
      <p:sp>
        <p:nvSpPr>
          <p:cNvPr id="6" name="Content Placeholder 2"/>
          <p:cNvSpPr>
            <a:spLocks noGrp="1"/>
          </p:cNvSpPr>
          <p:nvPr>
            <p:ph idx="1"/>
          </p:nvPr>
        </p:nvSpPr>
        <p:spPr>
          <a:xfrm>
            <a:off x="3779912" y="1599790"/>
            <a:ext cx="4906222" cy="4525963"/>
          </a:xfrm>
          <a:prstGeom prst="roundRect">
            <a:avLst/>
          </a:prstGeom>
        </p:spPr>
        <p:style>
          <a:lnRef idx="1">
            <a:schemeClr val="accent3"/>
          </a:lnRef>
          <a:fillRef idx="2">
            <a:schemeClr val="accent3"/>
          </a:fillRef>
          <a:effectRef idx="1">
            <a:schemeClr val="accent3"/>
          </a:effectRef>
          <a:fontRef idx="minor">
            <a:schemeClr val="dk1"/>
          </a:fontRef>
        </p:style>
        <p:txBody>
          <a:bodyPr anchor="ctr">
            <a:normAutofit/>
          </a:bodyPr>
          <a:lstStyle/>
          <a:p>
            <a:pPr marL="0" indent="0">
              <a:lnSpc>
                <a:spcPct val="150000"/>
              </a:lnSpc>
              <a:buNone/>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為什麼在社交場合中，</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marL="0" indent="0">
              <a:lnSpc>
                <a:spcPct val="150000"/>
              </a:lnSpc>
              <a:buNone/>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人會感到害羞或不自在？</a:t>
            </a:r>
            <a:endPar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endParaRPr>
          </a:p>
          <a:p>
            <a:pPr marL="0" indent="0">
              <a:lnSpc>
                <a:spcPct val="150000"/>
              </a:lnSpc>
              <a:buNone/>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有辦法可以解決這問題嗎？</a:t>
            </a:r>
            <a:endParaRPr kumimoji="1" lang="en-SG" sz="2400" b="1" dirty="0">
              <a:solidFill>
                <a:schemeClr val="accent6">
                  <a:lumMod val="50000"/>
                </a:schemeClr>
              </a:solidFill>
              <a:latin typeface="微軟正黑體" panose="020B0604030504040204" pitchFamily="34" charset="-120"/>
              <a:ea typeface="微軟正黑體" panose="020B0604030504040204" pitchFamily="34" charset="-120"/>
            </a:endParaRPr>
          </a:p>
        </p:txBody>
      </p:sp>
      <p:pic>
        <p:nvPicPr>
          <p:cNvPr id="7" name="Picture 2" descr="D:\Tammy品味傳播\2014\P1_08\p3.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1988840"/>
            <a:ext cx="2592288" cy="403589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138910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bg/>
                                          </p:spTgt>
                                        </p:tgtEl>
                                        <p:attrNameLst>
                                          <p:attrName>style.visibility</p:attrName>
                                        </p:attrNameLst>
                                      </p:cBhvr>
                                      <p:to>
                                        <p:strVal val="visible"/>
                                      </p:to>
                                    </p:set>
                                    <p:animEffect transition="in" filter="fade">
                                      <p:cBhvr>
                                        <p:cTn id="15" dur="500"/>
                                        <p:tgtEl>
                                          <p:spTgt spid="6">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500"/>
                                        <p:tgtEl>
                                          <p:spTgt spid="6">
                                            <p:txEl>
                                              <p:pRg st="0" end="0"/>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500"/>
                                        <p:tgtEl>
                                          <p:spTgt spid="6">
                                            <p:txEl>
                                              <p:pRg st="1" end="1"/>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xEl>
                                              <p:pRg st="2" end="2"/>
                                            </p:txEl>
                                          </p:spTgt>
                                        </p:tgtEl>
                                        <p:attrNameLst>
                                          <p:attrName>style.visibility</p:attrName>
                                        </p:attrNameLst>
                                      </p:cBhvr>
                                      <p:to>
                                        <p:strVal val="visible"/>
                                      </p:to>
                                    </p:set>
                                    <p:animEffect transition="in" filter="fade">
                                      <p:cBhvr>
                                        <p:cTn id="24"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瞭解害羞</a:t>
            </a:r>
          </a:p>
        </p:txBody>
      </p:sp>
      <p:sp>
        <p:nvSpPr>
          <p:cNvPr id="7" name="手繪多邊形 6"/>
          <p:cNvSpPr/>
          <p:nvPr/>
        </p:nvSpPr>
        <p:spPr>
          <a:xfrm>
            <a:off x="457200" y="2154891"/>
            <a:ext cx="8229600" cy="3962700"/>
          </a:xfrm>
          <a:custGeom>
            <a:avLst/>
            <a:gdLst>
              <a:gd name="connsiteX0" fmla="*/ 0 w 8229600"/>
              <a:gd name="connsiteY0" fmla="*/ 0 h 3962700"/>
              <a:gd name="connsiteX1" fmla="*/ 8229600 w 8229600"/>
              <a:gd name="connsiteY1" fmla="*/ 0 h 3962700"/>
              <a:gd name="connsiteX2" fmla="*/ 8229600 w 8229600"/>
              <a:gd name="connsiteY2" fmla="*/ 3962700 h 3962700"/>
              <a:gd name="connsiteX3" fmla="*/ 0 w 8229600"/>
              <a:gd name="connsiteY3" fmla="*/ 3962700 h 3962700"/>
              <a:gd name="connsiteX4" fmla="*/ 0 w 8229600"/>
              <a:gd name="connsiteY4" fmla="*/ 0 h 3962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3962700">
                <a:moveTo>
                  <a:pt x="0" y="0"/>
                </a:moveTo>
                <a:lnTo>
                  <a:pt x="8229600" y="0"/>
                </a:lnTo>
                <a:lnTo>
                  <a:pt x="8229600" y="3962700"/>
                </a:lnTo>
                <a:lnTo>
                  <a:pt x="0" y="3962700"/>
                </a:lnTo>
                <a:lnTo>
                  <a:pt x="0" y="0"/>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8708" tIns="770636" rIns="638708" bIns="170688" numCol="1" spcCol="1270" anchor="t" anchorCtr="0">
            <a:noAutofit/>
          </a:bodyPr>
          <a:lstStyle/>
          <a:p>
            <a:pPr marL="228600" lvl="1" indent="-228600" algn="l" defTabSz="1066800" rtl="0">
              <a:lnSpc>
                <a:spcPct val="90000"/>
              </a:lnSpc>
              <a:spcBef>
                <a:spcPct val="0"/>
              </a:spcBef>
              <a:spcAft>
                <a:spcPct val="15000"/>
              </a:spcAft>
              <a:buChar char="••"/>
            </a:pP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是一種憂慮的感覺、缺乏舒適性、安全感，尤其是當一個人</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要</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接近其他人的時候</a:t>
            </a:r>
            <a:r>
              <a:rPr kumimoji="1" lang="zh-TW" altLang="en-US" sz="2400" b="1" kern="1200" dirty="0" smtClean="0">
                <a:solidFill>
                  <a:schemeClr val="accent6">
                    <a:lumMod val="50000"/>
                  </a:schemeClr>
                </a:solidFill>
                <a:latin typeface="微軟正黑體"/>
                <a:ea typeface="微軟正黑體"/>
              </a:rPr>
              <a:t>。</a:t>
            </a:r>
            <a:endParaRPr kumimoji="1" lang="en-SG"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a:p>
            <a:pPr marL="228600" lvl="1" indent="-228600" algn="l" defTabSz="1066800" rtl="0">
              <a:lnSpc>
                <a:spcPct val="90000"/>
              </a:lnSpc>
              <a:spcBef>
                <a:spcPct val="0"/>
              </a:spcBef>
              <a:spcAft>
                <a:spcPct val="15000"/>
              </a:spcAft>
              <a:buChar char="••"/>
            </a:pP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在面對一個新的環境</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遇到</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不熟悉的人，</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比較容易有害羞的情況</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a:t>
            </a:r>
            <a:endParaRPr kumimoji="1" lang="en-SG"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endParaRPr>
          </a:p>
          <a:p>
            <a:pPr marL="228600" lvl="1" indent="-228600" defTabSz="1066800">
              <a:lnSpc>
                <a:spcPct val="90000"/>
              </a:lnSpc>
              <a:spcBef>
                <a:spcPct val="0"/>
              </a:spcBef>
              <a:spcAft>
                <a:spcPct val="15000"/>
              </a:spcAft>
              <a:buChar char="••"/>
            </a:pP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羞怯</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可以是先天的氣質</a:t>
            </a:r>
            <a:r>
              <a:rPr kumimoji="1" lang="zh-TW" altLang="zh-TW" sz="2400" b="1" dirty="0">
                <a:solidFill>
                  <a:schemeClr val="accent6">
                    <a:lumMod val="50000"/>
                  </a:schemeClr>
                </a:solidFill>
                <a:latin typeface="微軟正黑體" panose="020B0604030504040204" pitchFamily="34" charset="-120"/>
                <a:ea typeface="微軟正黑體" panose="020B0604030504040204" pitchFamily="34" charset="-120"/>
              </a:rPr>
              <a:t>，</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或是後天學習得來的習慣</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所以有些人先天不容易與他人互動；但有些人是過去曾被冷落</a:t>
            </a:r>
            <a:r>
              <a:rPr kumimoji="1" lang="zh-TW" altLang="en-US" sz="2400" b="1" dirty="0" smtClean="0">
                <a:solidFill>
                  <a:schemeClr val="accent6">
                    <a:lumMod val="50000"/>
                  </a:schemeClr>
                </a:solidFill>
                <a:latin typeface="微軟正黑體"/>
                <a:ea typeface="微軟正黑體"/>
              </a:rPr>
              <a:t>、忽略或互動後得不到正面的回應</a:t>
            </a:r>
            <a:r>
              <a:rPr kumimoji="1" lang="zh-TW" altLang="zh-TW" sz="2400" b="1" dirty="0" smtClean="0">
                <a:solidFill>
                  <a:schemeClr val="accent6">
                    <a:lumMod val="50000"/>
                  </a:schemeClr>
                </a:solidFill>
                <a:latin typeface="微軟正黑體" panose="020B0604030504040204" pitchFamily="34" charset="-120"/>
                <a:ea typeface="微軟正黑體" panose="020B0604030504040204" pitchFamily="34" charset="-120"/>
              </a:rPr>
              <a:t>，</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而產生了羞怯的互動習慣</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a:t>
            </a:r>
            <a:endParaRPr kumimoji="1" lang="en-SG"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
        <p:nvSpPr>
          <p:cNvPr id="8" name="手繪多邊形 7"/>
          <p:cNvSpPr/>
          <p:nvPr/>
        </p:nvSpPr>
        <p:spPr>
          <a:xfrm>
            <a:off x="868680" y="1608771"/>
            <a:ext cx="5760720" cy="1092240"/>
          </a:xfrm>
          <a:custGeom>
            <a:avLst/>
            <a:gdLst>
              <a:gd name="connsiteX0" fmla="*/ 0 w 5760720"/>
              <a:gd name="connsiteY0" fmla="*/ 182044 h 1092240"/>
              <a:gd name="connsiteX1" fmla="*/ 182044 w 5760720"/>
              <a:gd name="connsiteY1" fmla="*/ 0 h 1092240"/>
              <a:gd name="connsiteX2" fmla="*/ 5578676 w 5760720"/>
              <a:gd name="connsiteY2" fmla="*/ 0 h 1092240"/>
              <a:gd name="connsiteX3" fmla="*/ 5760720 w 5760720"/>
              <a:gd name="connsiteY3" fmla="*/ 182044 h 1092240"/>
              <a:gd name="connsiteX4" fmla="*/ 5760720 w 5760720"/>
              <a:gd name="connsiteY4" fmla="*/ 910196 h 1092240"/>
              <a:gd name="connsiteX5" fmla="*/ 5578676 w 5760720"/>
              <a:gd name="connsiteY5" fmla="*/ 1092240 h 1092240"/>
              <a:gd name="connsiteX6" fmla="*/ 182044 w 5760720"/>
              <a:gd name="connsiteY6" fmla="*/ 1092240 h 1092240"/>
              <a:gd name="connsiteX7" fmla="*/ 0 w 5760720"/>
              <a:gd name="connsiteY7" fmla="*/ 910196 h 1092240"/>
              <a:gd name="connsiteX8" fmla="*/ 0 w 5760720"/>
              <a:gd name="connsiteY8" fmla="*/ 182044 h 10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0720" h="1092240">
                <a:moveTo>
                  <a:pt x="0" y="182044"/>
                </a:moveTo>
                <a:cubicBezTo>
                  <a:pt x="0" y="81504"/>
                  <a:pt x="81504" y="0"/>
                  <a:pt x="182044" y="0"/>
                </a:cubicBezTo>
                <a:lnTo>
                  <a:pt x="5578676" y="0"/>
                </a:lnTo>
                <a:cubicBezTo>
                  <a:pt x="5679216" y="0"/>
                  <a:pt x="5760720" y="81504"/>
                  <a:pt x="5760720" y="182044"/>
                </a:cubicBezTo>
                <a:lnTo>
                  <a:pt x="5760720" y="910196"/>
                </a:lnTo>
                <a:cubicBezTo>
                  <a:pt x="5760720" y="1010736"/>
                  <a:pt x="5679216" y="1092240"/>
                  <a:pt x="5578676" y="1092240"/>
                </a:cubicBezTo>
                <a:lnTo>
                  <a:pt x="182044" y="1092240"/>
                </a:lnTo>
                <a:cubicBezTo>
                  <a:pt x="81504" y="1092240"/>
                  <a:pt x="0" y="1010736"/>
                  <a:pt x="0" y="910196"/>
                </a:cubicBezTo>
                <a:lnTo>
                  <a:pt x="0" y="182044"/>
                </a:lnTo>
                <a:close/>
              </a:path>
            </a:pathLst>
          </a:custGeom>
          <a:ln>
            <a:solidFill>
              <a:srgbClr val="FFFFFF"/>
            </a:solid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71061" tIns="53319" rIns="271061" bIns="53319" numCol="1" spcCol="1270" anchor="ctr" anchorCtr="0">
            <a:noAutofit/>
          </a:bodyPr>
          <a:lstStyle/>
          <a:p>
            <a:pPr lvl="0" algn="l" defTabSz="1422400" rtl="0">
              <a:lnSpc>
                <a:spcPct val="90000"/>
              </a:lnSpc>
              <a:spcBef>
                <a:spcPct val="0"/>
              </a:spcBef>
              <a:spcAft>
                <a:spcPct val="35000"/>
              </a:spcAft>
            </a:pPr>
            <a:r>
              <a:rPr kumimoji="1" lang="zh-TW" sz="3200" b="1" kern="1200" dirty="0" smtClean="0">
                <a:solidFill>
                  <a:schemeClr val="bg1"/>
                </a:solidFill>
                <a:latin typeface="微軟正黑體" panose="020B0604030504040204" pitchFamily="34" charset="-120"/>
                <a:ea typeface="微軟正黑體" panose="020B0604030504040204" pitchFamily="34" charset="-120"/>
                <a:cs typeface="+mn-cs"/>
              </a:rPr>
              <a:t>為什麼會有害羞的特質？</a:t>
            </a:r>
            <a:endParaRPr kumimoji="1" lang="en-SG" sz="3200" b="1" kern="1200" dirty="0">
              <a:solidFill>
                <a:schemeClr val="bg1"/>
              </a:solidFill>
              <a:latin typeface="微軟正黑體" panose="020B0604030504040204" pitchFamily="34" charset="-120"/>
              <a:ea typeface="微軟正黑體" panose="020B0604030504040204" pitchFamily="34" charset="-120"/>
              <a:cs typeface="+mn-cs"/>
            </a:endParaRPr>
          </a:p>
        </p:txBody>
      </p:sp>
    </p:spTree>
    <p:custDataLst>
      <p:tags r:id="rId1"/>
    </p:custDataLst>
    <p:extLst>
      <p:ext uri="{BB962C8B-B14F-4D97-AF65-F5344CB8AC3E}">
        <p14:creationId xmlns:p14="http://schemas.microsoft.com/office/powerpoint/2010/main" val="222166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害羞的特徵</a:t>
            </a:r>
          </a:p>
        </p:txBody>
      </p:sp>
      <p:sp>
        <p:nvSpPr>
          <p:cNvPr id="7" name="直線接點 6"/>
          <p:cNvSpPr/>
          <p:nvPr/>
        </p:nvSpPr>
        <p:spPr>
          <a:xfrm>
            <a:off x="457200" y="1600792"/>
            <a:ext cx="8229600" cy="0"/>
          </a:xfrm>
          <a:prstGeom prst="line">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zh-TW" altLang="en-US"/>
          </a:p>
        </p:txBody>
      </p:sp>
      <p:sp>
        <p:nvSpPr>
          <p:cNvPr id="8" name="手繪多邊形 7"/>
          <p:cNvSpPr/>
          <p:nvPr/>
        </p:nvSpPr>
        <p:spPr>
          <a:xfrm>
            <a:off x="457200" y="1600792"/>
            <a:ext cx="8229600" cy="970390"/>
          </a:xfrm>
          <a:custGeom>
            <a:avLst/>
            <a:gdLst>
              <a:gd name="connsiteX0" fmla="*/ 0 w 8229600"/>
              <a:gd name="connsiteY0" fmla="*/ 0 h 970390"/>
              <a:gd name="connsiteX1" fmla="*/ 8229600 w 8229600"/>
              <a:gd name="connsiteY1" fmla="*/ 0 h 970390"/>
              <a:gd name="connsiteX2" fmla="*/ 8229600 w 8229600"/>
              <a:gd name="connsiteY2" fmla="*/ 970390 h 970390"/>
              <a:gd name="connsiteX3" fmla="*/ 0 w 8229600"/>
              <a:gd name="connsiteY3" fmla="*/ 970390 h 970390"/>
              <a:gd name="connsiteX4" fmla="*/ 0 w 8229600"/>
              <a:gd name="connsiteY4" fmla="*/ 0 h 97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970390">
                <a:moveTo>
                  <a:pt x="0" y="0"/>
                </a:moveTo>
                <a:lnTo>
                  <a:pt x="8229600" y="0"/>
                </a:lnTo>
                <a:lnTo>
                  <a:pt x="8229600" y="970390"/>
                </a:lnTo>
                <a:lnTo>
                  <a:pt x="0" y="97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害怕做或說什麼，並感到不自在。</a:t>
            </a:r>
            <a:endParaRPr kumimoji="1" lang="en-SG"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
        <p:nvSpPr>
          <p:cNvPr id="9" name="直線接點 8"/>
          <p:cNvSpPr/>
          <p:nvPr/>
        </p:nvSpPr>
        <p:spPr>
          <a:xfrm>
            <a:off x="457200" y="2383761"/>
            <a:ext cx="8229600" cy="0"/>
          </a:xfrm>
          <a:prstGeom prst="line">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zh-TW" altLang="en-US"/>
          </a:p>
        </p:txBody>
      </p:sp>
      <p:sp>
        <p:nvSpPr>
          <p:cNvPr id="10" name="手繪多邊形 9"/>
          <p:cNvSpPr/>
          <p:nvPr/>
        </p:nvSpPr>
        <p:spPr>
          <a:xfrm>
            <a:off x="457200" y="2393077"/>
            <a:ext cx="8229600" cy="970390"/>
          </a:xfrm>
          <a:custGeom>
            <a:avLst/>
            <a:gdLst>
              <a:gd name="connsiteX0" fmla="*/ 0 w 8229600"/>
              <a:gd name="connsiteY0" fmla="*/ 0 h 970390"/>
              <a:gd name="connsiteX1" fmla="*/ 8229600 w 8229600"/>
              <a:gd name="connsiteY1" fmla="*/ 0 h 970390"/>
              <a:gd name="connsiteX2" fmla="*/ 8229600 w 8229600"/>
              <a:gd name="connsiteY2" fmla="*/ 970390 h 970390"/>
              <a:gd name="connsiteX3" fmla="*/ 0 w 8229600"/>
              <a:gd name="connsiteY3" fmla="*/ 970390 h 970390"/>
              <a:gd name="connsiteX4" fmla="*/ 0 w 8229600"/>
              <a:gd name="connsiteY4" fmla="*/ 0 h 97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970390">
                <a:moveTo>
                  <a:pt x="0" y="0"/>
                </a:moveTo>
                <a:lnTo>
                  <a:pt x="8229600" y="0"/>
                </a:lnTo>
                <a:lnTo>
                  <a:pt x="8229600" y="970390"/>
                </a:lnTo>
                <a:lnTo>
                  <a:pt x="0" y="97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對陌生人感到緊張。</a:t>
            </a:r>
            <a:endParaRPr kumimoji="1" lang="en-SG"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
        <p:nvSpPr>
          <p:cNvPr id="11" name="直線接點 10"/>
          <p:cNvSpPr/>
          <p:nvPr/>
        </p:nvSpPr>
        <p:spPr>
          <a:xfrm>
            <a:off x="457200" y="3212746"/>
            <a:ext cx="8229600" cy="0"/>
          </a:xfrm>
          <a:prstGeom prst="line">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endParaRPr lang="zh-TW" altLang="en-US"/>
          </a:p>
        </p:txBody>
      </p:sp>
      <p:sp>
        <p:nvSpPr>
          <p:cNvPr id="12" name="手繪多邊形 11"/>
          <p:cNvSpPr/>
          <p:nvPr/>
        </p:nvSpPr>
        <p:spPr>
          <a:xfrm>
            <a:off x="457200" y="3212756"/>
            <a:ext cx="8229600" cy="970390"/>
          </a:xfrm>
          <a:custGeom>
            <a:avLst/>
            <a:gdLst>
              <a:gd name="connsiteX0" fmla="*/ 0 w 8229600"/>
              <a:gd name="connsiteY0" fmla="*/ 0 h 970390"/>
              <a:gd name="connsiteX1" fmla="*/ 8229600 w 8229600"/>
              <a:gd name="connsiteY1" fmla="*/ 0 h 970390"/>
              <a:gd name="connsiteX2" fmla="*/ 8229600 w 8229600"/>
              <a:gd name="connsiteY2" fmla="*/ 970390 h 970390"/>
              <a:gd name="connsiteX3" fmla="*/ 0 w 8229600"/>
              <a:gd name="connsiteY3" fmla="*/ 970390 h 970390"/>
              <a:gd name="connsiteX4" fmla="*/ 0 w 8229600"/>
              <a:gd name="connsiteY4" fmla="*/ 0 h 97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970390">
                <a:moveTo>
                  <a:pt x="0" y="0"/>
                </a:moveTo>
                <a:lnTo>
                  <a:pt x="8229600" y="0"/>
                </a:lnTo>
                <a:lnTo>
                  <a:pt x="8229600" y="970390"/>
                </a:lnTo>
                <a:lnTo>
                  <a:pt x="0" y="97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對人際互動自信心不足</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a:t>
            </a:r>
            <a:endParaRPr kumimoji="1" lang="en-SG"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
        <p:nvSpPr>
          <p:cNvPr id="13" name="直線接點 12"/>
          <p:cNvSpPr/>
          <p:nvPr/>
        </p:nvSpPr>
        <p:spPr>
          <a:xfrm>
            <a:off x="457200" y="4041731"/>
            <a:ext cx="8229600" cy="0"/>
          </a:xfrm>
          <a:prstGeom prst="line">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zh-TW" altLang="en-US"/>
          </a:p>
        </p:txBody>
      </p:sp>
      <p:sp>
        <p:nvSpPr>
          <p:cNvPr id="14" name="手繪多邊形 13"/>
          <p:cNvSpPr/>
          <p:nvPr/>
        </p:nvSpPr>
        <p:spPr>
          <a:xfrm>
            <a:off x="457200" y="4041731"/>
            <a:ext cx="8229600" cy="970390"/>
          </a:xfrm>
          <a:custGeom>
            <a:avLst/>
            <a:gdLst>
              <a:gd name="connsiteX0" fmla="*/ 0 w 8229600"/>
              <a:gd name="connsiteY0" fmla="*/ 0 h 970390"/>
              <a:gd name="connsiteX1" fmla="*/ 8229600 w 8229600"/>
              <a:gd name="connsiteY1" fmla="*/ 0 h 970390"/>
              <a:gd name="connsiteX2" fmla="*/ 8229600 w 8229600"/>
              <a:gd name="connsiteY2" fmla="*/ 970390 h 970390"/>
              <a:gd name="connsiteX3" fmla="*/ 0 w 8229600"/>
              <a:gd name="connsiteY3" fmla="*/ 970390 h 970390"/>
              <a:gd name="connsiteX4" fmla="*/ 0 w 8229600"/>
              <a:gd name="connsiteY4" fmla="*/ 0 h 97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970390">
                <a:moveTo>
                  <a:pt x="0" y="0"/>
                </a:moveTo>
                <a:lnTo>
                  <a:pt x="8229600" y="0"/>
                </a:lnTo>
                <a:lnTo>
                  <a:pt x="8229600" y="970390"/>
                </a:lnTo>
                <a:lnTo>
                  <a:pt x="0" y="97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lvl="0" defTabSz="1066800">
              <a:lnSpc>
                <a:spcPct val="90000"/>
              </a:lnSpc>
              <a:spcBef>
                <a:spcPct val="0"/>
              </a:spcBef>
              <a:spcAft>
                <a:spcPct val="35000"/>
              </a:spcAft>
            </a:pP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過度擔心別人對自己的評價</a:t>
            </a:r>
            <a:r>
              <a:rPr kumimoji="1" lang="zh-TW" altLang="zh-TW" sz="2400" b="1" dirty="0">
                <a:solidFill>
                  <a:schemeClr val="accent6">
                    <a:lumMod val="50000"/>
                  </a:schemeClr>
                </a:solidFill>
                <a:latin typeface="微軟正黑體" panose="020B0604030504040204" pitchFamily="34" charset="-120"/>
                <a:ea typeface="微軟正黑體" panose="020B0604030504040204" pitchFamily="34" charset="-120"/>
              </a:rPr>
              <a:t>，</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最普遍的</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表現</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是怕自己失態、不得體、被嘲笑或者得不到肯定，擔心自己的形象</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受損</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a:t>
            </a:r>
            <a:endParaRPr kumimoji="1" lang="en-SG"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
        <p:nvSpPr>
          <p:cNvPr id="15" name="直線接點 14"/>
          <p:cNvSpPr/>
          <p:nvPr/>
        </p:nvSpPr>
        <p:spPr>
          <a:xfrm>
            <a:off x="457200" y="5229188"/>
            <a:ext cx="8229600" cy="0"/>
          </a:xfrm>
          <a:prstGeom prst="line">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zh-TW" altLang="en-US"/>
          </a:p>
        </p:txBody>
      </p:sp>
      <p:sp>
        <p:nvSpPr>
          <p:cNvPr id="16" name="手繪多邊形 15"/>
          <p:cNvSpPr/>
          <p:nvPr/>
        </p:nvSpPr>
        <p:spPr>
          <a:xfrm>
            <a:off x="457200" y="5229197"/>
            <a:ext cx="8229600" cy="970390"/>
          </a:xfrm>
          <a:custGeom>
            <a:avLst/>
            <a:gdLst>
              <a:gd name="connsiteX0" fmla="*/ 0 w 8229600"/>
              <a:gd name="connsiteY0" fmla="*/ 0 h 970390"/>
              <a:gd name="connsiteX1" fmla="*/ 8229600 w 8229600"/>
              <a:gd name="connsiteY1" fmla="*/ 0 h 970390"/>
              <a:gd name="connsiteX2" fmla="*/ 8229600 w 8229600"/>
              <a:gd name="connsiteY2" fmla="*/ 970390 h 970390"/>
              <a:gd name="connsiteX3" fmla="*/ 0 w 8229600"/>
              <a:gd name="connsiteY3" fmla="*/ 970390 h 970390"/>
              <a:gd name="connsiteX4" fmla="*/ 0 w 8229600"/>
              <a:gd name="connsiteY4" fmla="*/ 0 h 970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970390">
                <a:moveTo>
                  <a:pt x="0" y="0"/>
                </a:moveTo>
                <a:lnTo>
                  <a:pt x="8229600" y="0"/>
                </a:lnTo>
                <a:lnTo>
                  <a:pt x="8229600" y="970390"/>
                </a:lnTo>
                <a:lnTo>
                  <a:pt x="0" y="9703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marL="0" lvl="0" indent="0" algn="l" defTabSz="914400" rtl="0" eaLnBrk="1" latinLnBrk="0" hangingPunct="1">
              <a:lnSpc>
                <a:spcPct val="100000"/>
              </a:lnSpc>
              <a:spcBef>
                <a:spcPct val="0"/>
              </a:spcBef>
              <a:spcAft>
                <a:spcPct val="35000"/>
              </a:spcAft>
              <a:buFont typeface="Arial" panose="020B0604020202020204" pitchFamily="34" charset="0"/>
              <a:buNone/>
            </a:pP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因為表現出冷淡退縮，</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易</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被</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他人</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誤</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認</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為冷漠自負</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或</a:t>
            </a:r>
            <a:r>
              <a:rPr kumimoji="1" lang="zh-TW" altLang="en-US" sz="2400" b="1" dirty="0" smtClean="0">
                <a:solidFill>
                  <a:schemeClr val="accent6">
                    <a:lumMod val="50000"/>
                  </a:schemeClr>
                </a:solidFill>
                <a:latin typeface="微軟正黑體" panose="020B0604030504040204" pitchFamily="34" charset="-120"/>
                <a:ea typeface="微軟正黑體" panose="020B0604030504040204" pitchFamily="34" charset="-120"/>
              </a:rPr>
              <a:t>不願與人來往</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a:t>
            </a:r>
            <a:r>
              <a:rPr kumimoji="1" lang="zh-TW" altLang="en-US"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因而與他人更加疏遠</a:t>
            </a:r>
            <a:r>
              <a:rPr kumimoji="1" lang="zh-TW" sz="2400" b="1" kern="1200" dirty="0" smtClean="0">
                <a:solidFill>
                  <a:schemeClr val="accent6">
                    <a:lumMod val="50000"/>
                  </a:schemeClr>
                </a:solidFill>
                <a:latin typeface="微軟正黑體" panose="020B0604030504040204" pitchFamily="34" charset="-120"/>
                <a:ea typeface="微軟正黑體" panose="020B0604030504040204" pitchFamily="34" charset="-120"/>
                <a:cs typeface="+mn-cs"/>
              </a:rPr>
              <a:t>。</a:t>
            </a:r>
            <a:endParaRPr kumimoji="1" lang="en-SG" sz="2400" b="1" kern="1200" dirty="0">
              <a:solidFill>
                <a:schemeClr val="accent6">
                  <a:lumMod val="50000"/>
                </a:schemeClr>
              </a:solidFill>
              <a:latin typeface="微軟正黑體" panose="020B0604030504040204" pitchFamily="34" charset="-120"/>
              <a:ea typeface="微軟正黑體" panose="020B0604030504040204" pitchFamily="34" charset="-120"/>
              <a:cs typeface="+mn-cs"/>
            </a:endParaRPr>
          </a:p>
        </p:txBody>
      </p:sp>
    </p:spTree>
    <p:custDataLst>
      <p:tags r:id="rId1"/>
    </p:custDataLst>
    <p:extLst>
      <p:ext uri="{BB962C8B-B14F-4D97-AF65-F5344CB8AC3E}">
        <p14:creationId xmlns:p14="http://schemas.microsoft.com/office/powerpoint/2010/main" val="369175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P spid="14"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435280" cy="1143000"/>
          </a:xfrm>
        </p:spPr>
        <p:txBody>
          <a:bodyPr vert="horz" lIns="91440" tIns="45720" rIns="91440" bIns="45720" rtlCol="0" anchor="ctr">
            <a:normAutofit/>
          </a:bodyPr>
          <a:lstStyle/>
          <a:p>
            <a:pPr marL="342900" indent="-342900">
              <a:buFont typeface="Arial" panose="020B0604020202020204" pitchFamily="34" charset="0"/>
            </a:pPr>
            <a:r>
              <a:rPr kumimoji="1" lang="zh-TW" altLang="en-US" sz="4000" b="1" dirty="0">
                <a:ln w="12700" cmpd="sng">
                  <a:solidFill>
                    <a:schemeClr val="accent1">
                      <a:lumMod val="50000"/>
                    </a:schemeClr>
                  </a:solidFill>
                  <a:prstDash val="solid"/>
                </a:ln>
                <a:gradFill>
                  <a:gsLst>
                    <a:gs pos="26000">
                      <a:schemeClr val="bg1"/>
                    </a:gs>
                    <a:gs pos="65840">
                      <a:srgbClr val="FFEC74"/>
                    </a:gs>
                    <a:gs pos="94000">
                      <a:srgbClr val="FFC000"/>
                    </a:gs>
                  </a:gsLst>
                  <a:lin ang="5400000" scaled="0"/>
                </a:gradFill>
                <a:effectLst>
                  <a:glow rad="25400">
                    <a:schemeClr val="accent3">
                      <a:lumMod val="50000"/>
                      <a:alpha val="40000"/>
                    </a:schemeClr>
                  </a:glow>
                  <a:outerShdw blurRad="63500" dist="38100" dir="2700000" algn="tl" rotWithShape="0">
                    <a:srgbClr val="35561E">
                      <a:alpha val="40000"/>
                    </a:srgbClr>
                  </a:outerShdw>
                  <a:reflection blurRad="6350" stA="50000" endA="300" endPos="50000" dist="60007" dir="5400000" sy="-100000" algn="bl" rotWithShape="0"/>
                </a:effectLst>
                <a:latin typeface="華康新特圓體(P)" panose="020F0900000000000000" pitchFamily="34" charset="-120"/>
                <a:ea typeface="華康新特圓體(P)" panose="020F0900000000000000" pitchFamily="34" charset="-120"/>
                <a:cs typeface="+mn-cs"/>
              </a:rPr>
              <a:t>克服害羞－害羞的小英</a:t>
            </a:r>
          </a:p>
        </p:txBody>
      </p:sp>
      <p:sp>
        <p:nvSpPr>
          <p:cNvPr id="3" name="內容版面配置區 2"/>
          <p:cNvSpPr>
            <a:spLocks noGrp="1"/>
          </p:cNvSpPr>
          <p:nvPr>
            <p:ph idx="1"/>
          </p:nvPr>
        </p:nvSpPr>
        <p:spPr/>
        <p:txBody>
          <a:bodyPr>
            <a:normAutofit/>
          </a:bodyPr>
          <a:lstStyle/>
          <a:p>
            <a:pPr marL="0" indent="0">
              <a:lnSpc>
                <a:spcPct val="150000"/>
              </a:lnSpc>
              <a:buNone/>
            </a:pP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幾天後期末考就要結束了，小英的同學小雯邀約全班一起去</a:t>
            </a:r>
            <a:r>
              <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rPr>
              <a:t>KTV</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唱歌，害羞的小英想跟同學一起去，可是從沒去過</a:t>
            </a:r>
            <a:r>
              <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rPr>
              <a:t>KTV</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的她，感到害怕，因不擅長與他人對話，對自己與他人互動也沒什麼信心，因此，之前的她幾乎不出席聚會，可是她想藉此機會與同學出去玩，多認識大家，請問如果你是小英，你會做什麼努力來改善害羞，讓自己去</a:t>
            </a:r>
            <a:r>
              <a:rPr kumimoji="1" lang="en-US" altLang="zh-TW" sz="2400" b="1" dirty="0">
                <a:solidFill>
                  <a:schemeClr val="accent6">
                    <a:lumMod val="50000"/>
                  </a:schemeClr>
                </a:solidFill>
                <a:latin typeface="微軟正黑體" panose="020B0604030504040204" pitchFamily="34" charset="-120"/>
                <a:ea typeface="微軟正黑體" panose="020B0604030504040204" pitchFamily="34" charset="-120"/>
              </a:rPr>
              <a:t>KTV</a:t>
            </a:r>
            <a:r>
              <a:rPr kumimoji="1" lang="zh-TW" altLang="en-US" sz="2400" b="1" dirty="0">
                <a:solidFill>
                  <a:schemeClr val="accent6">
                    <a:lumMod val="50000"/>
                  </a:schemeClr>
                </a:solidFill>
                <a:latin typeface="微軟正黑體" panose="020B0604030504040204" pitchFamily="34" charset="-120"/>
                <a:ea typeface="微軟正黑體" panose="020B0604030504040204" pitchFamily="34" charset="-120"/>
              </a:rPr>
              <a:t>不感到害怕？</a:t>
            </a:r>
          </a:p>
        </p:txBody>
      </p:sp>
    </p:spTree>
    <p:custDataLst>
      <p:tags r:id="rId1"/>
    </p:custDataLst>
    <p:extLst>
      <p:ext uri="{BB962C8B-B14F-4D97-AF65-F5344CB8AC3E}">
        <p14:creationId xmlns:p14="http://schemas.microsoft.com/office/powerpoint/2010/main" val="409646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CHECK" val="0"/>
  <p:tag name="ARTICULATE_REFERENCE_ID" val="35158485-572c-4d42-afda-bf09525e7964"/>
  <p:tag name="MMPROD_NEXTUNIQUEID" val="10010"/>
  <p:tag name="MMPROD_UIDATA" val="&lt;database version=&quot;7.0&quot;&gt;&lt;object type=&quot;1&quot; unique_id=&quot;10001&quot;&gt;&lt;object type=&quot;8&quot; unique_id=&quot;10410&quot;&gt;&lt;/object&gt;&lt;object type=&quot;2&quot; unique_id=&quot;10411&quot;&gt;&lt;object type=&quot;3&quot; unique_id=&quot;10412&quot;&gt;&lt;property id=&quot;20148&quot; value=&quot;5&quot;/&gt;&lt;property id=&quot;20300&quot; value=&quot;Slide 1 - &amp;quot;不只「High」更要「Show」&amp;#x0D;&amp;#x0A;克服害羞&amp;quot;&quot;/&gt;&lt;property id=&quot;20307&quot; value=&quot;256&quot;/&gt;&lt;/object&gt;&lt;object type=&quot;3&quot; unique_id=&quot;10413&quot;&gt;&lt;property id=&quot;20148&quot; value=&quot;5&quot;/&gt;&lt;property id=&quot;20300&quot; value=&quot;Slide 2 - &amp;quot;課程目標&amp;quot;&quot;/&gt;&lt;property id=&quot;20307&quot; value=&quot;272&quot;/&gt;&lt;/object&gt;&lt;object type=&quot;3&quot; unique_id=&quot;10414&quot;&gt;&lt;property id=&quot;20148&quot; value=&quot;5&quot;/&gt;&lt;property id=&quot;20300&quot; value=&quot;Slide 3 - &amp;quot;課程大綱&amp;quot;&quot;/&gt;&lt;property id=&quot;20307&quot; value=&quot;268&quot;/&gt;&lt;/object&gt;&lt;object type=&quot;3&quot; unique_id=&quot;10415&quot;&gt;&lt;property id=&quot;20148&quot; value=&quot;5&quot;/&gt;&lt;property id=&quot;20300&quot; value=&quot;Slide 4 - &amp;quot;認識自我－活動說明&amp;quot;&quot;/&gt;&lt;property id=&quot;20307&quot; value=&quot;269&quot;/&gt;&lt;/object&gt;&lt;object type=&quot;3&quot; unique_id=&quot;10416&quot;&gt;&lt;property id=&quot;20148&quot; value=&quot;5&quot;/&gt;&lt;property id=&quot;20300&quot; value=&quot;Slide 5 - &amp;quot;認識自我－關於人格特質&amp;quot;&quot;/&gt;&lt;property id=&quot;20307&quot; value=&quot;267&quot;/&gt;&lt;/object&gt;&lt;object type=&quot;3&quot; unique_id=&quot;10417&quot;&gt;&lt;property id=&quot;20148&quot; value=&quot;5&quot;/&gt;&lt;property id=&quot;20300&quot; value=&quot;Slide 6 - &amp;quot;動動腦，想一想&amp;quot;&quot;/&gt;&lt;property id=&quot;20307&quot; value=&quot;270&quot;/&gt;&lt;/object&gt;&lt;object type=&quot;3&quot; unique_id=&quot;10418&quot;&gt;&lt;property id=&quot;20148&quot; value=&quot;5&quot;/&gt;&lt;property id=&quot;20300&quot; value=&quot;Slide 7 - &amp;quot;瞭解害羞&amp;quot;&quot;/&gt;&lt;property id=&quot;20307&quot; value=&quot;257&quot;/&gt;&lt;/object&gt;&lt;object type=&quot;3&quot; unique_id=&quot;10419&quot;&gt;&lt;property id=&quot;20148&quot; value=&quot;5&quot;/&gt;&lt;property id=&quot;20300&quot; value=&quot;Slide 8 - &amp;quot;害羞的特徵&amp;quot;&quot;/&gt;&lt;property id=&quot;20307&quot; value=&quot;258&quot;/&gt;&lt;/object&gt;&lt;object type=&quot;3&quot; unique_id=&quot;10420&quot;&gt;&lt;property id=&quot;20148&quot; value=&quot;5&quot;/&gt;&lt;property id=&quot;20300&quot; value=&quot;Slide 9 - &amp;quot;克服害羞－害羞的小英&amp;quot;&quot;/&gt;&lt;property id=&quot;20307&quot; value=&quot;265&quot;/&gt;&lt;/object&gt;&lt;object type=&quot;3&quot; unique_id=&quot;10421&quot;&gt;&lt;property id=&quot;20148&quot; value=&quot;5&quot;/&gt;&lt;property id=&quot;20300&quot; value=&quot;Slide 10 - &amp;quot;克服害羞&amp;quot;&quot;/&gt;&lt;property id=&quot;20307&quot; value=&quot;259&quot;/&gt;&lt;/object&gt;&lt;object type=&quot;3&quot; unique_id=&quot;10422&quot;&gt;&lt;property id=&quot;20148&quot; value=&quot;5&quot;/&gt;&lt;property id=&quot;20300&quot; value=&quot;Slide 11 - &amp;quot;練習社會接觸&amp;quot;&quot;/&gt;&lt;property id=&quot;20307&quot; value=&quot;261&quot;/&gt;&lt;/object&gt;&lt;object type=&quot;3&quot; unique_id=&quot;10423&quot;&gt;&lt;property id=&quot;20148&quot; value=&quot;5&quot;/&gt;&lt;property id=&quot;20300&quot; value=&quot;Slide 12 - &amp;quot;練習主動與人對話&amp;quot;&quot;/&gt;&lt;property id=&quot;20307&quot; value=&quot;262&quot;/&gt;&lt;/object&gt;&lt;object type=&quot;3&quot; unique_id=&quot;10424&quot;&gt;&lt;property id=&quot;20148&quot; value=&quot;5&quot;/&gt;&lt;property id=&quot;20300&quot; value=&quot;Slide 13 - &amp;quot;練習表現自我&amp;quot;&quot;/&gt;&lt;property id=&quot;20307&quot; value=&quot;263&quot;/&gt;&lt;/object&gt;&lt;object type=&quot;3&quot; unique_id=&quot;10425&quot;&gt;&lt;property id=&quot;20148&quot; value=&quot;5&quot;/&gt;&lt;property id=&quot;20300&quot; value=&quot;Slide 14 - &amp;quot;增加自信心&amp;quot;&quot;/&gt;&lt;property id=&quot;20307&quot; value=&quot;264&quot;/&gt;&lt;/object&gt;&lt;object type=&quot;3&quot; unique_id=&quot;10426&quot;&gt;&lt;property id=&quot;20148&quot; value=&quot;5&quot;/&gt;&lt;property id=&quot;20300&quot; value=&quot;Slide 15 - &amp;quot;「High&amp;amp;Show」－活動說明&amp;quot;&quot;/&gt;&lt;property id=&quot;20307&quot; value=&quot;271&quot;/&gt;&lt;/object&gt;&lt;object type=&quot;3&quot; unique_id=&quot;10427&quot;&gt;&lt;property id=&quot;20148&quot; value=&quot;5&quot;/&gt;&lt;property id=&quot;20300&quot; value=&quot;Slide 16 - &amp;quot;「High&amp;amp;Show」學習單&amp;quot;&quot;/&gt;&lt;property id=&quot;20307&quot; value=&quot;260&quot;/&gt;&lt;/object&gt;&lt;object type=&quot;3&quot; unique_id=&quot;10428&quot;&gt;&lt;property id=&quot;20148&quot; value=&quot;5&quot;/&gt;&lt;property id=&quot;20300&quot; value=&quot;Slide 17 - &amp;quot;結論&amp;quot;&quot;/&gt;&lt;property id=&quot;20307&quot; value=&quot;266&quot;/&gt;&lt;/object&gt;&lt;object type=&quot;3&quot; unique_id=&quot;10429&quot;&gt;&lt;property id=&quot;20148&quot; value=&quot;5&quot;/&gt;&lt;property id=&quot;20300&quot; value=&quot;Slide 18&quot;/&gt;&lt;property id=&quot;20307&quot; value=&quot;273&quot;/&gt;&lt;/object&gt;&lt;/object&gt;&lt;/object&gt;&lt;/database&gt;"/>
  <p:tag name="SECTOMILLISECCONVERTED" val="1"/>
  <p:tag name="ARTICULATE_REFERENCE_TYPE_6" val="1"/>
  <p:tag name="ARTICULATE_REFERENCE_6" val="C:\Users\user\Desktop\星期日錄音\P1_08\writer.pdf"/>
  <p:tag name="ARTICULATE_REFERENCE_TITLE_6" val="教案作者簡介"/>
  <p:tag name="ARTICULATE_REFERENCE_ID_6" val="10b5cb50-8575-4ba6-82c1-7262ce870036"/>
  <p:tag name="ARTICULATE_SLIDE_COUNT" val="17"/>
  <p:tag name="ARTICULATE_PROJECT_OPEN" val="1"/>
  <p:tag name="ARTICULATE_REFERENCE_TYPE_1" val="1"/>
  <p:tag name="ARTICULATE_REFERENCE_1" val="C:\Users\user\Desktop\星期日錄音\P1_08\courseintro.pdf"/>
  <p:tag name="ARTICULATE_REFERENCE_TITLE_1" val="教案教學指引"/>
  <p:tag name="ARTICULATE_REFERENCE_ID_1" val="9681ad85-169a-45c0-aa22-e0f82ec2fc96"/>
  <p:tag name="ARTICULATE_REFERENCE_TYPE_2" val="1"/>
  <p:tag name="ARTICULATE_REFERENCE_2" val="C:\Users\user\Desktop\星期日錄音\P1_08\handout1.pdf"/>
  <p:tag name="ARTICULATE_REFERENCE_TITLE_2" val="學習單一"/>
  <p:tag name="ARTICULATE_REFERENCE_ID_2" val="adcc1777-8124-490b-9d19-1010467f9653"/>
  <p:tag name="ARTICULATE_REFERENCE_TYPE_3" val="1"/>
  <p:tag name="ARTICULATE_REFERENCE_3" val="C:\Users\user\Desktop\星期日錄音\P1_08\handout2.pdf"/>
  <p:tag name="ARTICULATE_REFERENCE_TITLE_3" val="學習單二"/>
  <p:tag name="ARTICULATE_REFERENCE_ID_3" val="a6eb4ae8-a81a-4c49-9a5d-85fed79b0dfb"/>
  <p:tag name="ARTICULATE_REFERENCE_TYPE_4" val="1"/>
  <p:tag name="ARTICULATE_REFERENCE_4" val="C:\Users\user\Desktop\星期日錄音\P1_08\handout3.pdf"/>
  <p:tag name="ARTICULATE_REFERENCE_TITLE_4" val="學習單三"/>
  <p:tag name="ARTICULATE_REFERENCE_ID_4" val="d247bb26-ae9d-43df-a637-eed8031a0f61"/>
  <p:tag name="ARTICULATE_REFERENCE_TYPE_5" val="1"/>
  <p:tag name="ARTICULATE_REFERENCE_5" val="C:\Users\user\Desktop\星期日錄音\P1_08\writer.pdf"/>
  <p:tag name="ARTICULATE_REFERENCE_TITLE_5" val="教案作者簡介"/>
  <p:tag name="ARTICULATE_REFERENCE_ID_5" val="10b5cb50-8575-4ba6-82c1-7262ce870036"/>
  <p:tag name="ARTICULATE_REFERENCE_COUNT" val="5"/>
  <p:tag name="ARTICULATE_REFERENCE_DESCRIPTION" val="請點選下列參考文件"/>
  <p:tag name="ARTICULATE_PLAYER_GLOSSARY_XML" val="&lt;?xml version=&quot;1.0&quot; encoding=&quot;utf-16&quot;?&gt;&lt;glossary xmlns:xsi=&quot;http://www.w3.org/2001/XMLSchema-instance&quot; xmlns:xsd=&quot;http://www.w3.org/2001/XMLSchema&quot;&gt;&lt;terms /&gt;&lt;/glossary&gt;"/>
  <p:tag name="TAG_BACKING_FORM_KEY" val="592390-c:\users\user\desktop\p1_08\final\p1_08_m_final_062215.pptx"/>
  <p:tag name="ARTICULATE_PRESENTER_VERSION" val="7"/>
  <p:tag name="ARTICULATE_USED_PAGE_ORIENTATION" val="1"/>
  <p:tag name="ARTICULATE_USED_PAGE_SIZE" val="1"/>
</p:tagLst>
</file>

<file path=ppt/tags/tag10.xml><?xml version="1.0" encoding="utf-8"?>
<p:tagLst xmlns:a="http://schemas.openxmlformats.org/drawingml/2006/main" xmlns:r="http://schemas.openxmlformats.org/officeDocument/2006/relationships" xmlns:p="http://schemas.openxmlformats.org/presentationml/2006/main">
  <p:tag name="AUDIO_ID" val="258"/>
  <p:tag name="ARTICULATE_AUDIO_RECORDED" val="1"/>
  <p:tag name="ORIGINAL_AUDIO_FILEPATH" val="C:\Users\user\Dropbox\drugproject\P1_08\Final\audio\8.wav"/>
  <p:tag name="ELAPSEDTIME" val="39.212"/>
  <p:tag name="TIMELINE" val="6.00/10.30/12.20/14.80/24.0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11.xml><?xml version="1.0" encoding="utf-8"?>
<p:tagLst xmlns:a="http://schemas.openxmlformats.org/drawingml/2006/main" xmlns:r="http://schemas.openxmlformats.org/officeDocument/2006/relationships" xmlns:p="http://schemas.openxmlformats.org/presentationml/2006/main">
  <p:tag name="AUDIO_ID" val="265"/>
  <p:tag name="ARTICULATE_AUDIO_RECORDED" val="1"/>
  <p:tag name="ELAPSEDTIME" val="48.3"/>
  <p:tag name="TIMELINE" val="6.1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12.xml><?xml version="1.0" encoding="utf-8"?>
<p:tagLst xmlns:a="http://schemas.openxmlformats.org/drawingml/2006/main" xmlns:r="http://schemas.openxmlformats.org/officeDocument/2006/relationships" xmlns:p="http://schemas.openxmlformats.org/presentationml/2006/main">
  <p:tag name="AUDIO_ID" val="259"/>
  <p:tag name="ARTICULATE_AUDIO_RECORDED" val="1"/>
  <p:tag name="ELAPSEDTIME" val="21.5"/>
  <p:tag name="TIMELINE" val="10.20/12.70/15.80/18.6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13.xml><?xml version="1.0" encoding="utf-8"?>
<p:tagLst xmlns:a="http://schemas.openxmlformats.org/drawingml/2006/main" xmlns:r="http://schemas.openxmlformats.org/officeDocument/2006/relationships" xmlns:p="http://schemas.openxmlformats.org/presentationml/2006/main">
  <p:tag name="AUDIO_ID" val="261"/>
  <p:tag name="ARTICULATE_AUDIO_RECORDED" val="1"/>
  <p:tag name="TIMELINE" val="2.90/4.10/6.60"/>
  <p:tag name="ORIGINAL_AUDIO_FILEPATH" val="C:\Users\user\Dropbox\drugproject\P1_08\Final\audio\11.wav"/>
  <p:tag name="ELAPSEDTIME" val="11.632"/>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14.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5.xml><?xml version="1.0" encoding="utf-8"?>
<p:tagLst xmlns:a="http://schemas.openxmlformats.org/drawingml/2006/main" xmlns:r="http://schemas.openxmlformats.org/officeDocument/2006/relationships" xmlns:p="http://schemas.openxmlformats.org/presentationml/2006/main">
  <p:tag name="AUDIO_ID" val="262"/>
  <p:tag name="ARTICULATE_AUDIO_RECORDED" val="1"/>
  <p:tag name="ELAPSEDTIME" val="22.122"/>
  <p:tag name="TIMELINE" val="3.70/8.50/13.8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16.xml><?xml version="1.0" encoding="utf-8"?>
<p:tagLst xmlns:a="http://schemas.openxmlformats.org/drawingml/2006/main" xmlns:r="http://schemas.openxmlformats.org/officeDocument/2006/relationships" xmlns:p="http://schemas.openxmlformats.org/presentationml/2006/main">
  <p:tag name="AUDIO_ID" val="263"/>
  <p:tag name="ARTICULATE_AUDIO_RECORDED" val="1"/>
  <p:tag name="ELAPSEDTIME" val="13.532"/>
  <p:tag name="TIMELINE" val="2.80/8.7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17.xml><?xml version="1.0" encoding="utf-8"?>
<p:tagLst xmlns:a="http://schemas.openxmlformats.org/drawingml/2006/main" xmlns:r="http://schemas.openxmlformats.org/officeDocument/2006/relationships" xmlns:p="http://schemas.openxmlformats.org/presentationml/2006/main">
  <p:tag name="AUDIO_ID" val="264"/>
  <p:tag name="ARTICULATE_AUDIO_RECORDED" val="1"/>
  <p:tag name="ELAPSEDTIME" val="24.972"/>
  <p:tag name="TIMELINE" val="2.40/6.40/10.40/14.80/18.8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18.xml><?xml version="1.0" encoding="utf-8"?>
<p:tagLst xmlns:a="http://schemas.openxmlformats.org/drawingml/2006/main" xmlns:r="http://schemas.openxmlformats.org/officeDocument/2006/relationships" xmlns:p="http://schemas.openxmlformats.org/presentationml/2006/main">
  <p:tag name="AUDIO_ID" val="271"/>
  <p:tag name="ARTICULATE_AUDIO_RECORDED" val="1"/>
  <p:tag name="ORIGINAL_AUDIO_FILEPATH" val="C:\Users\user\Desktop\星期日錄音\P1_08\15.wav"/>
  <p:tag name="ELAPSEDTIME" val="28.922"/>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19.xml><?xml version="1.0" encoding="utf-8"?>
<p:tagLst xmlns:a="http://schemas.openxmlformats.org/drawingml/2006/main" xmlns:r="http://schemas.openxmlformats.org/officeDocument/2006/relationships" xmlns:p="http://schemas.openxmlformats.org/presentationml/2006/main">
  <p:tag name="AUDIO_ID" val="260"/>
  <p:tag name="ORIGINAL_AUDIO_FILEPATH" val="C:\Users\user\Desktop\星期日錄音\P1_08\16.wav"/>
  <p:tag name="ELAPSEDTIME" val="8.642"/>
  <p:tag name="TIMELINE" val="3.00/4.00/5.10/6.8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5.5"/>
  <p:tag name="ARTICULATE_NAV_LEVEL" val="1"/>
  <p:tag name="ARTICULATE_SLIDE_PRESENTER_GUID" val="02b4c17d-d011-433b-8caa-056c5714e96a"/>
  <p:tag name="ARTICULATE_SLIDE_PAUSE" val="1"/>
  <p:tag name="ARTICULATE_LOCK_SLIDE" val="0"/>
  <p:tag name="ARTICULATE_HIDE_SLIDE" val="0"/>
  <p:tag name="ARTICULATE_PLAYER_CONTROL_PREVIOUS" val="False"/>
  <p:tag name="ARTICULATE_PLAYER_CONTROL_NEXT" val="True"/>
  <p:tag name="ARTICULATE_USED_LAYOUT" val="1"/>
</p:tagLst>
</file>

<file path=ppt/tags/tag20.xml><?xml version="1.0" encoding="utf-8"?>
<p:tagLst xmlns:a="http://schemas.openxmlformats.org/drawingml/2006/main" xmlns:r="http://schemas.openxmlformats.org/officeDocument/2006/relationships" xmlns:p="http://schemas.openxmlformats.org/presentationml/2006/main">
  <p:tag name="AUDIO_ID" val="266"/>
  <p:tag name="ARTICULATE_AUDIO_RECORDED" val="1"/>
  <p:tag name="ELAPSEDTIME" val="28.1"/>
  <p:tag name="TIMELINE" val="1.9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False"/>
  <p:tag name="ARTICULATE_USED_LAYOUT" val="2"/>
</p:tagLst>
</file>

<file path=ppt/tags/tag3.xml><?xml version="1.0" encoding="utf-8"?>
<p:tagLst xmlns:a="http://schemas.openxmlformats.org/drawingml/2006/main" xmlns:r="http://schemas.openxmlformats.org/officeDocument/2006/relationships" xmlns:p="http://schemas.openxmlformats.org/presentationml/2006/main">
  <p:tag name="AUDIO_ID" val="272"/>
  <p:tag name="ARTICULATE_AUDIO_RECORDED" val="1"/>
  <p:tag name="ELAPSEDTIME" val="28.6"/>
  <p:tag name="TIMELINE" val="3.40/5.70/8.40/11.40/13.80/17.00/20.00/24.2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4.xml><?xml version="1.0" encoding="utf-8"?>
<p:tagLst xmlns:a="http://schemas.openxmlformats.org/drawingml/2006/main" xmlns:r="http://schemas.openxmlformats.org/officeDocument/2006/relationships" xmlns:p="http://schemas.openxmlformats.org/presentationml/2006/main">
  <p:tag name="ARTICULATE_TITLE_TAG" val="課程大綱"/>
  <p:tag name="AUDIO_ID" val="268"/>
  <p:tag name="ARTICULATE_AUDIO_RECORDED" val="1"/>
  <p:tag name="ELAPSEDTIME" val="11.8"/>
  <p:tag name="TIMELINE" val="1.70/3.30/4.80/6.30/8.4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5.xml><?xml version="1.0" encoding="utf-8"?>
<p:tagLst xmlns:a="http://schemas.openxmlformats.org/drawingml/2006/main" xmlns:r="http://schemas.openxmlformats.org/officeDocument/2006/relationships" xmlns:p="http://schemas.openxmlformats.org/presentationml/2006/main">
  <p:tag name="AUDIO_ID" val="269"/>
  <p:tag name="ARTICULATE_AUDIO_RECORDED" val="1"/>
  <p:tag name="ELAPSEDTIME" val="32.1"/>
  <p:tag name="TIMELINE" val="4.80/18.5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6.xml><?xml version="1.0" encoding="utf-8"?>
<p:tagLst xmlns:a="http://schemas.openxmlformats.org/drawingml/2006/main" xmlns:r="http://schemas.openxmlformats.org/officeDocument/2006/relationships" xmlns:p="http://schemas.openxmlformats.org/presentationml/2006/main">
  <p:tag name="AUDIO_ID" val="267"/>
  <p:tag name="ARTICULATE_AUDIO_RECORDED" val="1"/>
  <p:tag name="ELAPSEDTIME" val="35.2"/>
  <p:tag name="TIMELINE" val="2.20/13.7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7.xml><?xml version="1.0" encoding="utf-8"?>
<p:tagLst xmlns:a="http://schemas.openxmlformats.org/drawingml/2006/main" xmlns:r="http://schemas.openxmlformats.org/officeDocument/2006/relationships" xmlns:p="http://schemas.openxmlformats.org/presentationml/2006/main">
  <p:tag name="AUDIO_ID" val="270"/>
  <p:tag name="ARTICULATE_AUDIO_RECORDED" val="1"/>
  <p:tag name="ELAPSEDTIME" val="19.8"/>
  <p:tag name="TIMELINE" val="3.3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ags/tag8.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9.xml><?xml version="1.0" encoding="utf-8"?>
<p:tagLst xmlns:a="http://schemas.openxmlformats.org/drawingml/2006/main" xmlns:r="http://schemas.openxmlformats.org/officeDocument/2006/relationships" xmlns:p="http://schemas.openxmlformats.org/presentationml/2006/main">
  <p:tag name="AUDIO_ID" val="257"/>
  <p:tag name="ARTICULATE_AUDIO_RECORDED" val="1"/>
  <p:tag name="ORIGINAL_AUDIO_FILEPATH" val="C:\Users\user\Dropbox\drugproject\P1_08\Final\audio\7.wav"/>
  <p:tag name="ELAPSEDTIME" val="46.842"/>
  <p:tag name="TIMELINE" val="2.50/5.70"/>
  <p:tag name="ARTICULATE_NAV_LEVEL" val="1"/>
  <p:tag name="ARTICULATE_SLIDE_PRESENTER_GUID" val="02b4c17d-d011-433b-8caa-056c5714e96a"/>
  <p:tag name="ARTICULATE_SLIDE_PAUSE" val="1"/>
  <p:tag name="ARTICULATE_LOCK_SLIDE" val="0"/>
  <p:tag name="ARTICULATE_HIDE_SLIDE" val="0"/>
  <p:tag name="ARTICULATE_PLAYER_CONTROL_PREVIOUS" val="True"/>
  <p:tag name="ARTICULATE_PLAYER_CONTROL_NEXT" val="True"/>
  <p:tag name="ARTICULATE_USED_LAYOUT" val="2"/>
</p:tagLst>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1006</TotalTime>
  <Words>2018</Words>
  <Application>Microsoft Office PowerPoint</Application>
  <PresentationFormat>如螢幕大小 (4:3)</PresentationFormat>
  <Paragraphs>120</Paragraphs>
  <Slides>17</Slides>
  <Notes>17</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Office 佈景主題</vt:lpstr>
      <vt:lpstr>不只「High」更要「Show」 克服害羞</vt:lpstr>
      <vt:lpstr>課程目標</vt:lpstr>
      <vt:lpstr>課程大綱</vt:lpstr>
      <vt:lpstr>認識自我－活動說明</vt:lpstr>
      <vt:lpstr>認識自我－關於人格特質</vt:lpstr>
      <vt:lpstr>動動腦，想一想</vt:lpstr>
      <vt:lpstr>瞭解害羞</vt:lpstr>
      <vt:lpstr>害羞的特徵</vt:lpstr>
      <vt:lpstr>克服害羞－害羞的小英</vt:lpstr>
      <vt:lpstr>克服害羞</vt:lpstr>
      <vt:lpstr>練習社會接觸</vt:lpstr>
      <vt:lpstr>練習主動與人對話</vt:lpstr>
      <vt:lpstr>練習表現自我</vt:lpstr>
      <vt:lpstr>增加自信心</vt:lpstr>
      <vt:lpstr>「High&amp;Show」－活動說明</vt:lpstr>
      <vt:lpstr>「High&amp;Show」學習單</vt:lpstr>
      <vt:lpstr>結論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害羞</dc:title>
  <dc:creator>user</dc:creator>
  <cp:lastModifiedBy>user</cp:lastModifiedBy>
  <cp:revision>261</cp:revision>
  <dcterms:created xsi:type="dcterms:W3CDTF">2014-09-15T12:10:07Z</dcterms:created>
  <dcterms:modified xsi:type="dcterms:W3CDTF">2015-07-31T07:36:10Z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P1_08</vt:lpwstr>
  </property>
  <property fmtid="{D5CDD505-2E9C-101B-9397-08002B2CF9AE}" pid="4" name="ArticulateProjectVersion">
    <vt:lpwstr>7</vt:lpwstr>
  </property>
  <property fmtid="{D5CDD505-2E9C-101B-9397-08002B2CF9AE}" pid="5" name="ArticulateGUID">
    <vt:lpwstr>C068FB0D-1E99-43C4-3F3F-38663F7F471A</vt:lpwstr>
  </property>
  <property fmtid="{D5CDD505-2E9C-101B-9397-08002B2CF9AE}" pid="6" name="ArticulateProjectFull">
    <vt:lpwstr>C:\Users\user\Desktop\P1_08\Final\P1_08_m_final_062215.ppta</vt:lpwstr>
  </property>
</Properties>
</file>