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7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1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3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35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3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8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2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43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4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4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4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4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5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5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2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53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54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5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5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58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59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6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6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6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63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64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65.xml" ContentType="application/vnd.openxmlformats-officedocument.presentationml.notesSlide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8"/>
  </p:notesMasterIdLst>
  <p:sldIdLst>
    <p:sldId id="257" r:id="rId3"/>
    <p:sldId id="258" r:id="rId4"/>
    <p:sldId id="346" r:id="rId5"/>
    <p:sldId id="259" r:id="rId6"/>
    <p:sldId id="260" r:id="rId7"/>
    <p:sldId id="261" r:id="rId8"/>
    <p:sldId id="262" r:id="rId9"/>
    <p:sldId id="263" r:id="rId10"/>
    <p:sldId id="264" r:id="rId11"/>
    <p:sldId id="345" r:id="rId12"/>
    <p:sldId id="266" r:id="rId13"/>
    <p:sldId id="267" r:id="rId14"/>
    <p:sldId id="268" r:id="rId15"/>
    <p:sldId id="270" r:id="rId16"/>
    <p:sldId id="273" r:id="rId17"/>
    <p:sldId id="275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2" r:id="rId31"/>
    <p:sldId id="337" r:id="rId32"/>
    <p:sldId id="293" r:id="rId33"/>
    <p:sldId id="294" r:id="rId34"/>
    <p:sldId id="341" r:id="rId35"/>
    <p:sldId id="295" r:id="rId36"/>
    <p:sldId id="296" r:id="rId37"/>
    <p:sldId id="302" r:id="rId38"/>
    <p:sldId id="297" r:id="rId39"/>
    <p:sldId id="299" r:id="rId40"/>
    <p:sldId id="301" r:id="rId41"/>
    <p:sldId id="303" r:id="rId42"/>
    <p:sldId id="304" r:id="rId43"/>
    <p:sldId id="305" r:id="rId44"/>
    <p:sldId id="306" r:id="rId45"/>
    <p:sldId id="307" r:id="rId46"/>
    <p:sldId id="334" r:id="rId47"/>
    <p:sldId id="333" r:id="rId48"/>
    <p:sldId id="308" r:id="rId49"/>
    <p:sldId id="309" r:id="rId50"/>
    <p:sldId id="310" r:id="rId51"/>
    <p:sldId id="311" r:id="rId52"/>
    <p:sldId id="312" r:id="rId53"/>
    <p:sldId id="318" r:id="rId54"/>
    <p:sldId id="319" r:id="rId55"/>
    <p:sldId id="320" r:id="rId56"/>
    <p:sldId id="321" r:id="rId57"/>
    <p:sldId id="322" r:id="rId58"/>
    <p:sldId id="323" r:id="rId59"/>
    <p:sldId id="325" r:id="rId60"/>
    <p:sldId id="326" r:id="rId61"/>
    <p:sldId id="327" r:id="rId62"/>
    <p:sldId id="328" r:id="rId63"/>
    <p:sldId id="331" r:id="rId64"/>
    <p:sldId id="332" r:id="rId65"/>
    <p:sldId id="335" r:id="rId66"/>
    <p:sldId id="336" r:id="rId67"/>
  </p:sldIdLst>
  <p:sldSz cx="9144000" cy="6858000" type="screen4x3"/>
  <p:notesSz cx="6858000" cy="9144000"/>
  <p:custDataLst>
    <p:tags r:id="rId6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50091" autoAdjust="0"/>
  </p:normalViewPr>
  <p:slideViewPr>
    <p:cSldViewPr>
      <p:cViewPr>
        <p:scale>
          <a:sx n="70" d="100"/>
          <a:sy n="70" d="100"/>
        </p:scale>
        <p:origin x="-281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notesViewPr>
    <p:cSldViewPr>
      <p:cViewPr varScale="1">
        <p:scale>
          <a:sx n="91" d="100"/>
          <a:sy n="91" d="100"/>
        </p:scale>
        <p:origin x="-380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3179B-4338-4AED-9723-80EF6A8617D1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335D0-8D3B-4DE9-9673-487390787B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166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8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0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2.xml"/></Relationships>
</file>

<file path=ppt/notesSlides/_rels/notesSlide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4.xml"/></Relationships>
</file>

<file path=ppt/notesSlides/_rels/notesSlide4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6.xml"/></Relationships>
</file>

<file path=ppt/notesSlides/_rels/notesSlide4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8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0.xml"/></Relationships>
</file>

<file path=ppt/notesSlides/_rels/notesSlide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2.xml"/></Relationships>
</file>

<file path=ppt/notesSlides/_rels/notesSlide4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4.xml"/></Relationships>
</file>

<file path=ppt/notesSlides/_rels/notesSlide4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6.xml"/></Relationships>
</file>

<file path=ppt/notesSlides/_rels/notesSlide4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0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2.xml"/></Relationships>
</file>

<file path=ppt/notesSlides/_rels/notesSlide5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4.xml"/></Relationships>
</file>

<file path=ppt/notesSlides/_rels/notesSlide5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6.xml"/></Relationships>
</file>

<file path=ppt/notesSlides/_rels/notesSlide5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8.xml"/></Relationships>
</file>

<file path=ppt/notesSlides/_rels/notesSlide5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0.xml"/></Relationships>
</file>

<file path=ppt/notesSlides/_rels/notesSlide5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2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4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6.xml"/></Relationships>
</file>

<file path=ppt/notesSlides/_rels/notesSlide5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0.xml"/></Relationships>
</file>

<file path=ppt/notesSlides/_rels/notesSlide6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2.xml"/></Relationships>
</file>

<file path=ppt/notesSlides/_rels/notesSlide6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4.xml"/></Relationships>
</file>

<file path=ppt/notesSlides/_rels/notesSlide6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6.xml"/></Relationships>
</file>

<file path=ppt/notesSlides/_rels/notesSlide6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8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19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市面上目前充斥各式各樣的毒品，或許在你的生活周圍， 也曾聽過</a:t>
            </a:r>
            <a:r>
              <a:rPr lang="zh-TW" altLang="en-US" sz="1100" dirty="0" smtClean="0">
                <a:latin typeface="微軟正黑體"/>
                <a:ea typeface="微軟正黑體"/>
              </a:rPr>
              <a:t>、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看過，或是同學</a:t>
            </a:r>
            <a:r>
              <a:rPr lang="zh-TW" altLang="en-US" sz="1100" dirty="0" smtClean="0">
                <a:latin typeface="微軟正黑體"/>
                <a:ea typeface="微軟正黑體"/>
              </a:rPr>
              <a:t>、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親朋好友接觸過這樣的藥品</a:t>
            </a:r>
            <a:r>
              <a:rPr lang="zh-TW" altLang="en-US" sz="1100" dirty="0" smtClean="0">
                <a:latin typeface="微軟正黑體"/>
                <a:ea typeface="微軟正黑體"/>
              </a:rPr>
              <a:t>。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你真的知道，這些毒品的背後，代表什麼意義嗎？這些毒品會對你帶來什麼樣的影響嗎？接下來，讓我們先看一段影片，告訴你毒品相關的真相。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FE484-4945-47AC-A0E2-A4FFAB8D390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219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常見的濫用藥物，如果依據藥理特性，又可以分為三大類型：包括中樞神經抑制劑、中樞神經迷幻劑、以及中樞神經興奮劑。底下針對這些不同的分類及藥理作用，會做詳細的介紹。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596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中樞神經興奮劑包括：古柯鹼、安非他命、甲基安非他命、以及搖頭丸，也是俗稱的快樂丸或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MDMA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203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古柯鹼屬於中樞神經興奮劑，俗名又可稱為快克，可卡因，是屬於第一級的管制藥品及毒品。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3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古柯鹼為第一級的管制藥品及毒品，初期使用會產生欣快感、精力旺盛，有注意力提升的感覺，但這種感覺很快會過去，接下來很容易會出現古柯鹼引起的精神症狀，包括產生幻覺、精神錯亂、思考障礙，長期使用，更可能引起妄想性的精神病。另外古柯鹼也很容易出現中毒的症狀，長期吸食的結果，包括鼻出血、鼻中膈穿孔、體溫過高、心悸、高血壓等等都可能會發生，甚至發生過中風、心臟麻痺、導致死亡的案例，若懷孕的婦女長期使用，則會導致流產、早產、畸胎等等的後遺症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004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安非他命和甲基安非他命都屬於中樞神經興奮劑，俗名稱為安公子、冰糖、冰塊、安仔等等，是屬於分類第二級的毒品及管制藥品。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42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安非他命和甲基安非他命屬於第二級的管制藥品及毒品，在使用的初期會有提神、欣快感等興奮的效果，但不用的時候，很快會感覺到無力、沮喪、情緒低落及憂鬱，而使得使用的量和次數會日漸增加，因此導致成癮和濫用的危險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32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臨床上，時常看到安非他命和甲基安非他命引起的中毒症狀，包括體溫過高、心悸、心臟病發作，也會導致高血壓、中風等等，另外，因為安非他命具有抑制食慾的效果，所以常常被摻入非法的減肥藥中，讓使用減肥藥的患者，在不知情的情況上逐漸地上癮，甚至有可能造成思覺失調、妄想症等等的副作用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026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濫用安非他命或甲基安非他命，在臨床上，常可看到典型引起的安非他命精神病症狀，常見的像是妄想型的思覺失調症，包括有失眠、多疑、妄想、情緒不穩、容易有聽幻覺、視幻覺，造成重複性的自殘、暴力攻擊行為等等，也因此濫用甲基安非他命的患者，常常有比較高的自殺死亡率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108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甲基安非他命之後，短期上會造成身體的一些變化跟影響，最明顯的就是食慾減退、體重快速的下降，另外會引起心跳加快、血壓升高、體溫增加、瞳孔放大等等。安非他命也常引起徹夜的失眠，造成生活步調的混亂、作息不正常，使用者常常會出現容貌憔悴、臉上長出大顆的安痘，另外也會引起古怪、怪癖、或是產生暴力行為等等；也因為甲基安非他命常出現幻覺，造成使用者過度激動、易怒、恐慌、和發狂的狀態，在服用高劑量時，會導致抽蓄、抽筋、中風、和死亡的併發症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84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聆聽本課程的學員應學習到：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了解什麼是毒品？了解常見毒品的分級。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了解中樞神經抑制劑、中樞神經興奮劑、迷幻劑等常見濫用藥物之作用及對人體之傷害。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分享藥物濫用者之心路歷程，及濫用藥物對其造成之傷害。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了解販毒者，可能使用誘人濫用藥物之常見話術。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731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長期使用甲基安非他命之後，對於心臟和大腦血管，常造成不可逆的傷害。若是伴隨著高血壓，也容易導致心臟病的發作、中風、以及死亡。另外，對於肝臟、腎臟、以及肺部，同樣會造成損傷。如果使用的方式是吸入的話，會容易破壞鼻部組織；如果是以菸抽的方式，會破壞呼吸系統；如果是用注射的方式，就容易會受到感染，以及長膿瘡等等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整體來說，甲基安非他命會造成營養不足、體重下降、虛弱無力、嚴重蛀牙等等。另外患者也容易因為長期生活的混亂，造成莫名的無力感、憂鬱等等的心理症狀。常常看到患者出現強烈的心理依賴、 精神錯亂、嗜睡等等狀況，甚至引發憂鬱症的發作自殺。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7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在吸食甲基安非他命之後，常常經歷數個不同的階段。首先遇到的，就是快感和興奮感，在興奮和快感很快的過去之後，就進入了縱慾期。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縱慾是指無節制地使用毒品，而濫用者為了維持這樣的興奮和快感，會不斷的吸入、或注射更多的甲基安非他命，這樣的狀況可以持續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3-15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，甚至更久的時間，在這段期間，濫用者在精神以及身體上，都會變得極度地活躍，濫用者一次又一次吸入或注射更多的毒品，但快感卻一次比一次更加地微弱，直到最後，可能再也沒有快感和興奮感的出現，就會很快地進入焦慮時期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當濫用者處在這個時期時，是最危險的，在盡情吸食毒品的最後，當甲基安非他命不再讓人有快感和興奮時，焦慮的情況就出現了。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於濫用者無法抹去空虛，和渴求吸食的可怕感覺，使他失去了對自己身分的意識。吸毒者常常會出現奇癢無比的感覺，覺得有小蟲子在他皮膚底下爬行，也由於常常連續數天不能入睡，使得他經常處在精神完全錯亂的狀態，而且沉靜在自己的世界裡，看見和聽見其他人觀察不到的事情，讓他認為幻覺十分地清晰和逼真，而導致和現實的世界分離，也可能變成對他自己和對周圍的人，都懷著敵意，造成自殘或暴力的危險性，一旦這樣的毒品，不能夠在他身上繼續發揮興奮和快感的作用，沮喪的情形就更容易發生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沮喪期，患者常常長時間的昏睡，即使過去再兇、再暴力的吸毒者，在這個時期，也常常變得死氣沉沉，這樣沮喪的情形，也可能維持數天之久。在沮喪期之後，吸毒者會回到一種墮落虛脫的狀態，他的身體、心理、和情緒完全地被耗盡，這個階段，通常可以持續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個禮拜。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這迫使吸毒者，會因為想解決這些症狀，而去尋找更多的毒品使用，最後可能就會出現戒斷時期。在用過最後一劑毒品，通常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月之後，吸毒者才可能意識到，他處在戒斷時期當中。他一開始，從經歷沮喪、失去活力、失去經驗快樂的能力，然後變得非常想要吸食更多的甲基安非他命，最後常常導致自我毀滅。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因為要戒斷甲基安非他命是極度地痛苦和困難，大多數的濫用者，常常反覆地使用毒品，也因此，以過去傳統的隔離戒毒的方式，有九成以上的吸毒者，會再度回到，吸食甲基安非他命的惡習當中。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2223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搖頭丸也屬於中樞神經興奮劑的一種，常常聽到的俗名為搖頭丸、快樂丸、狂喜、忘我等等。英文名稱做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MDMA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，是屬於第二級的管制藥品和毒品。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03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搖頭丸常常以不同的樣貌呈現，因此，有些藥癮患者，其實是在不知情的狀況底下，誤服了搖頭丸，而不知不覺地，對搖頭丸出現成癮的症狀。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839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搖頭丸的結構類似安非他命，也是一種中樞神經興奮劑，常見的包括白色的藥片、紅色的膠囊、或粉末形式，但也可能以各式各樣的樣貌出現。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搖頭丸具有中樞神經興奮的作用，另外也會產生類似幻覺的感受，所以在藥理學上，歸類於幻覺劑，是一種具有幻覺作用的興奮劑，而且幻覺常常是以身體的幻覺為主。在使用之後，容易會產生興奮的感覺，以及對於空間與整體感受的變異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也有人在使用之後，會有一種短暫的幸福、滿足的感受，以及與他人親密度增加的錯覺，也因此增加大家濫用的危險。</a:t>
            </a:r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8113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搖頭丸常引起的副作用，包括失眠、憂鬱、也容易產生妄想。另外患者常常出現運動過度、肌肉緊張、牙關緊閉、 噁心、嘔吐、視力模糊、眼球快速轉動、寒顫等症狀。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患者因為運動過度，常常發生體溫過高、脫水、心律不整的中毒症狀，嚴重時還會導致橫紋肌溶解、及急性腎衰竭，也可能導致死亡。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過去也有研究證明，搖頭丸的神經毒性很強，即使只是使用過幾次，也有可能長時間影響到腦部的認知功能。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2432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接下來跟大家分享一個小故事，故事的主角叫做妮可，妮可就像其他許多參加派對的人一樣，計畫跟好朋友一起開個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party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，來逃避現實問題，放鬆一下心情，其中一個朋友，有一瓶搖頭丸飲料，所以大家決定在參加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party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之前，都喝一點。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不久之後，藥性發作，妮可因為搖頭丸中毒的症狀，在隔天早上死亡了。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你或許會這樣子想，這件事情不會發生在你身上，或許你不見得真的會遇到，但是你真的想要冒這個險嗎？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973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搖頭丸會上癮嗎？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很多人認為會，但是使用的人，就算覺得自己沒有上癮，仍然會有以下幾種非常危險的情況：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第一、現在市面上的搖頭丸，已經不到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10%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是純的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MDMA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，目前的搖頭丸，大多混合了多種不同成份的毒品，而這些毒品，通常是對人體有害的有毒物質。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、長期使用搖頭丸的患者，需要持續地增加用量，才能有同樣的快感。藥癮患者說搖頭丸的效力，在第一次使用之後，就大幅的減弱。然而，一個人吸食更多的毒品，副作用當然也隨之增加。由於使用搖頭丸產生的效果不如預期，所以藥癮患者，常常會使用其他更危險的毒品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第三、 藥癮患者有時候會覺得，需要使用其他更強的毒品，例如：海洛因和古柯鹼，來緩解吸食搖頭丸清醒之後，所造成的心理和生理上的痛苦。統計發現，超過九成的吸食搖頭丸患者，會使用更強的毒品。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第四、 使用搖頭丸的患者，常常覺得，使用之後只會覺得更好，這樣的錯誤觀念，常常會導致在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party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以外的地方，患者還會再繼續使用搖頭丸，就像其他興奮劑一樣，使用者雖然經歷了不好的經驗，但是有可能還是會想要繼續吸食。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5783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目前市面上還出現了一些新興毒品，喵喵就是其中一種，喵喵的學名稱</a:t>
            </a:r>
            <a:r>
              <a:rPr lang="en-US" altLang="zh-TW" sz="1100" kern="1200" dirty="0" err="1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Mephedrone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，俗名常可聽到稱為喵喵或</a:t>
            </a:r>
            <a:r>
              <a:rPr lang="en-US" altLang="zh-TW" sz="1100" kern="1200" dirty="0" err="1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Mcat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。喵喵是屬於一種中樞神經興奮劑，它的藥效類似搖頭丸、古柯鹼，但是喵喵的藥效來得更短，所以使用者容易追加更大的劑量，而造成毒性。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喵喵之後造成的生理反應，包括痙攣、呼吸困難、嚴重的血管收縮、心律不整、和心臟病發作等等。喵喵可怕的地方，在於容易產生嚴重的幻覺和妄想，使用者時常沉浸在自己嚴重的幻覺當中，而做出傷害自己或攻擊他人的行為。台灣在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2010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月，首次出現了使用喵喵致死的個案，也因此，政府很快地在發現案例之後，把它列為第三級毒品管制。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652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另外，在市面上也出現一種俗稱浴鹽的新興毒品。浴鹽的主要成分是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MDPV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，但也常常看見，跟喵喵等其他物質混合使用的狀況，所以或許浴鹽也含有許多其他的成分。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每一種成分的作用，都有些許的不同，但大部份這一類的物質，對大腦的影響，仍有許多未知的傷害。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以化學結構來說，這一類的新興物質，也類似甲基安非他命和搖頭丸。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最近也發現，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MDPV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和古柯鹼是類似的，會增加腦中多巴胺的濃度，但是增加的強度，卻是古柯鹼的十倍，這也意味著，對大腦的傷害和成癮性，有可能比古柯鹼要來得更嚴重。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08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所謂藥物濫用的定義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0"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凡不是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以正當醫療用途為目的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而未經醫師處方或指示的情況下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過度且強迫使用某種藥物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其程度足以傷害個人的健康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即可稱為藥物濫用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藥物如果被正確的使用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1"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且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可以發揮療效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kumimoji="1"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就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稱之為藥物</a:t>
            </a:r>
            <a:r>
              <a:rPr kumimoji="1"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；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但若被拿來過度的濫用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則藥物也有可能變成毒物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731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，在美國邁阿密，就曾經出現一名啃臉魔，他是一位藥癮患者，在使用浴鹽之後，出現嚴重的幻覺、精神錯亂，而當街啃掉了一位遊民的臉，情況非常的殘忍。浴鹽過去在國內非常罕見，但是在這幾年有被查獲的紀錄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使用浴鹽後，會造成興奮、噁心的狀況，然後導致嚴重的幻覺、妄想。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使用過量的話，就會像啃臉魔一樣，造成精神錯亂，嚴重者可能會出現自殺或殺人的狀況。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739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中樞神經抑制劑包括有數種不同的毒品，第一類為鴉片類的毒品，包括鴉片、嗎啡、海洛因等。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50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中樞神經抑制劑，另外還包括液態搖頭丸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(GHB)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，俗稱液態快樂丸、愷他命，以及另外兩種吸入性毒品：強力膠和笑氣。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627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中樞神經抑制劑，另外還包括鎮靜安眠藥物以及速賜康。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450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首先介紹鴉片類的中樞神經抑制劑，這一類的藥物當中包含了鴉片、嗎啡、和海洛因等，共同的特徵是皆有被濫用的危害。使用之後容易造成精神恍惚、焦慮、噁心、嘔吐、厭食、便秘、尿意滯留等副作用。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長期使用，會在男性上引起失去性慾、或性能力的狀況。另外，也會造成免疫力降低、血壓降低、呼吸抑制、甚至死亡的併發症。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這一類的藥物，常常以注射的方式被濫用，所以容易導致一些感染性的疾病，包括病毒性肝炎、愛滋病、全身性的細菌感染、以及心內膜炎等。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6473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鴉片過去在醫療上用在鎮痛、止瀉等，但現在已經很少使用，目前被分類在第一級的管制藥品。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18862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嗎啡也是屬於中樞神經抑制劑，臨床上拿來做為鎮痛使用，目前也是列為第一級的管制藥品和毒品。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829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海洛因俗稱白粉、四號，也是屬於第一級的管制藥品和毒品，目前沒有醫療上的用途，常常被以注射或吸食的方式來濫用。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9242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海洛因的成癮性是嗎啡的八倍，它很容易產生耐受性，意思是說，得要持續的增加用量，才能達到原來的效果，而在停止使用之後，會出現嚴重的戒斷症狀，這些症狀包括流眼淚、流鼻水、流汗、拉肚子、嘔吐、發冷、發熱、腹痛、肌肉疼痛等，這些症狀有可能會持續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周，才會逐漸緩和。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海洛因，因為具極強的成癮性，所以目前為第一級的管制藥品及毒品，國內在臨床上也是被禁止使用的。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54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液態搖頭丸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(GHB)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，俗稱液態快樂丸或液態搖頭丸，它是屬於第二級的管制藥品，目前在醫療上面，並沒有用途，但在一般市面，常常被拿來濫用，又稱為神仙水。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893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所謂藥物濫用可以包括：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非基於醫療上的需要而使用藥物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未依醫師處方而使用藥物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雖基於醫療上的需要但卻過量地使用藥物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AutoNum type="arabicPeriod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用藥的程度已經到達傷害個人健康或社區安全的程度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5428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液態搖頭丸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(GHB)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是一種澄清、無臭的液體，它具有鎮靜以及麻醉的效果，因此在使用之後，常常會短暫地感受到放鬆的感覺。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但液態搖頭丸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(GHB)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會引起昏睡、噁心、暫時的記憶喪失，甚至有些會產生視幻覺、痙攣、呼吸抑制、和昏迷等。而因為它沒有顏色，也沒有味道，所以常常被拿來加在飲料當中，讓人不知不覺地服用，目前是列為第二級的管制藥品及毒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34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使用液態搖頭丸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(GHB)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，在低劑量的時候，效果就像類似喝了兩三杯酒一樣，會覺得放鬆，個性上變得比較外向，但是注意力會有點下降，而且也會有一些眼花撩亂的狀況。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劑量稍微高一點，就有可能會產生幻聽、手舞足蹈、喃喃自語、對周圍的感覺比較敏感，有些使用者描述，會有像性行為前興奮的感覺。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如果劑量再加重一點，就會產生意識模糊、昏昏欲睡的情形，常常造成強力的睡眠效果，但醒來之後，完全不記得發生什麼事情。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1960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愷他命，又俗稱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Special K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仔、卡門等等，目前是列在第三級的管制藥品， 臨床上常常拿來做麻醉的使用，特別是一些獸醫，在麻醉動物的時候，常常會使用到愷他命。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53622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愷他命原是用在人或動物的麻醉劑之一，常見的副作用有心跳過快、血壓過高、肌肉緊張，也會引起解離感、噩夢、幻覺等等。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愷他命的藥效，大概只能維持一小時，但是會影響吸食者的感覺、協調、以及判斷力，可能長達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16-24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小時，使用之後也會產生噁心、嘔吐、視覺模糊、影像扭曲、暫時性的失去記憶，以及身體失去平衡的症狀。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長期使用之後，會產生嚴重的耐受性，以及心理依賴性，造成強迫性地使用，即使使用者想要戒除，但也不太容易能夠靠自己的力量停下來，目前列為第三級的管制藥品以及毒品。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0330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使用愷他命，另外也會對泌尿道系統，造成嚴重的傷害與影響。臨床上，現在越來越多可以看到，因為拉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而造成膀胱萎縮的案例，甚至也有看到，因為膀胱萎縮之後影響到腎功能，而造成必須長期使用尿管，或洗腎的案例，而這些對泌尿道的傷害，常常不見得是可以恢復的，所以使用愷他命的患者，常常發現自己變得越來越頻尿、解尿困難、解尿疼痛，在一個小時當中，有可能就要跑五、六次廁所，而嚴重地影響到自己的學業和工作等等，這些影響，有可能會持續更久的時間，甚至一輩子都沒辦法恢復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1496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強力膠是工業用的黏著劑，在吸食之後，主觀感覺和酒精十分類似，會造成能力增加感、短暫的欣快和興奮感、以及漂浮感等，但長期使用會造成頭暈、口齒不清、步態不穩、以及大腦認知功能減退等症狀。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930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一氧化二氮是吸入型的濫用物質，又俗稱笑氣。笑氣在常溫常壓下，是一種無色無味的氣體， 臨床上被拿來當作短效型的麻醉劑使用。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在剛開始吸入的時候，會產生短暫的欣快感，讓人有舒壓放鬆的感覺，以及對疼痛敏感度降低，但隨之會伴隨有低血壓、心跳加速、甚至產生暈厥和幻覺的現象。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在過量使用之後，笑氣會引起麻痺無力、觸感喪失、耳鳴、平衡感差、失憶等；長期使用，會造成身體代謝功能的減弱、以及喪失立體的觸感。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8079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這一類的藥物都需要有醫師處方，它具有安眠、鎮靜、抗焦慮、以及治療癲癇的用途，但由於此類藥物也具成癮性，因此目前在國內濫用的問題，也日趨嚴重。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846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俗名又稱十字架、強姦藥丸等，目前是分在第三級的管制藥品和毒品，在醫療上的用途，有鎮靜、安眠的效果。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3460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FM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在溶於水後會無臭，無味，也因為有強力的安眠效果，因此常常被拿來當作約會強姦藥丸使用，服用者有可能會產生暫時性的失憶，也因此醒來之後，可能會完全不記得發生過什麼事情。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47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毒品是什麼？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根據世界衛生組織的定義，毒品是指會造成腦部功能的變異，而導致情緒或行為異常的化學物質。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例如</a:t>
            </a:r>
            <a:r>
              <a:rPr lang="zh-TW" altLang="en-US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興奮劑、鎮靜劑、迷幻藥、大麻、有機溶劑等等。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根據毒品危害防制條例指出，具有成癮性、濫用性、對社會危害性的麻醉藥或其製品，及會影響精神的物質與其製品都稱為毒品。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4510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之後，有可能會出現一些不良的作用，包括整天都很嗜睡、注意力沒有辦法集中，噁心、頭暈、失去方向感，另外也會嚴重影響到記憶力和判斷力，有人會出現暫時性的失憶。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在長期使用之後，會出現生理及心理依賴的症狀，同時在停藥之後，也會產生明顯的戒斷症狀。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有些人常常拿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和酒類來併用，以加重對中樞神經抑制的效果，併用之後，有可能會很迅速的睡覺地安眠、有可能出現恍神、夢遊等狀況，導致意外的傷害。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7445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過去就有很多新聞事件報導，發現在飲料當中，常常被下了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 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 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因為安眠作用快速，在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10-20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分鐘內就會產生效果，而且作用強，是一般安眠藥的十倍，安眠的效果也很持久，也因此常常被不法之徒，拿來濫用或毒害別人使用。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01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硝甲氮平就是俗稱的一粒眠，目前是列在第四級的管制藥品和毒品，硝甲氮平有催眠和鎮靜的效果。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13327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一粒眠屬於中樞神經抑制劑，又稱為愷他命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號，因為像愷他命一樣，容易讓人產生恍惚、昏沉、感覺迷幻等，也常常被拿來和其他的毒品併用。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6972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史蒂諾斯是目前濫用最嚴重的一種安眠鎮靜藥，史蒂諾斯在臨床上有助眠的效果，但是仍然有耐藥性和成癮性。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史蒂諾斯的副作用包括有夢遊、步態不穩、噁心、嘔吐、健忘、易受暗示等等。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所有包括史蒂諾斯在內的安眠鎮靜藥物，都屬於三級或四級的管制藥品，也因此都必須經過醫師的處方才能使用。</a:t>
            </a:r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27166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中樞神經迷幻劑，常見的有大麻、搖腳丸、和天使塵。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2309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大麻俗名，常聽到稱為麻仔、老鼠尾等，目前是列在第二級的管制藥品和毒品，在國內醫療上，目前是被禁止使用的。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51648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大麻主要的成分為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THC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，市面上常見的型態，是將大麻葉乾燥之後，混雜在菸草和香菸當中，吸食使用。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剛開始吸食的時候，會出現欣快感，感覺思考會變得比較順暢，感覺也會比較敏銳，但這些效果都是短暫的，有時候也會出現幻覺，特別是以視幻覺為主。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9507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大麻，有可能造成短期記憶力的衰退、理解力和反應力減弱，常常導致車禍或意外的發生，使用後也無法勝任比較複雜的工作，甚至連開車都會受到影響；也因為使用大麻之後，自我約束力的減弱，而導致危險的行為，或興奮過度的狀況出現，因而無法集中精神，所以會影響到工作、學習，也會產生記憶力減退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使用大麻有可能，會出現幻覺或錯覺，以及對周遭事務漠不關心的動機缺乏症候群。臨床上，這樣的病人，會對週遭的事務漠不關心，生活毫無動機，也缺乏自我照顧的能力。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大麻在戒斷的時候，會出現多疑、厭食、焦慮不安、躁動、憂鬱等等。男生會發現賀爾蒙減少、性功能障礙等症狀。</a:t>
            </a: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如果孕婦使用，也會造成早產、胎兒體重偏低的狀況。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3732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讓我們來聽聽一位使用者：保羅的經驗分享。保羅一開始，因為朋友的挑釁，開始使用大麻和啤酒，那時他才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歲，在使用了七年之後，最後他發現，他上癮了，使用大麻，不再是為了陶醉，而只是為了讓自己維持正常的感覺而使用。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保羅開始討厭自己，也討厭自己疑神疑鬼的感覺，討厭自己沒有辦法信任朋友，變得非常的多疑，結果把周遭每一個人都逼走，最後只剩下他孤獨的一個人。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他描述自己，從早上一醒來，就開始抽，從早到晚抽個不停，最後保羅為了戒除大麻，付出了很大的代價跟努力。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927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根據毒品危害防制條例，毒品因其成癮性、濫用性及對社會危害性可分為四級，總計約數百項管理。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毒品的定義：毒品是因其化學特性能改變現存生物體的結構或功能，以各種方式進入人體後，能夠使人產生癮癖，給人類社會帶來危害，因此需要受到法律管制和禁止，各種非食物自然物品或化學合成物品。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2739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LSD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俗稱搖腳丸、一粒沙、加州陽光、白色閃光等，目前在醫療上是沒有用途的，分級在第二類的毒品。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75221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LSD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是屬於中樞神經幻覺劑，是當中最強烈的一種，使用之後，會引起極大的不良反應，包括身體上出現抑制食慾、感覺異常、瞳孔放大、體溫、心跳、血壓上升等症狀。另外，也會造成睡眠障礙、幻覺、精神和行為錯亂等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在停止使用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LSD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之後，這些症狀也會不時地出現和產生，臨床上稱作閃癮反應，而這些症狀會持續影響藥癮患者的功能和生活。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LSD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也會造成明顯的生理和心理依賴症狀，讓藥癮患者想要持續地使用它。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9556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天使塵的學名為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PCP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，臨床上並沒有醫療用途，目前分類在第二級的管制藥品和毒品。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52910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天使塵主要用在麻醉使用，在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1950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年代開始被合成，但後來因為會引起強烈的幻覺、躁動等副作用，而逐漸被停止使用。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但是也因為它會產生幻覺、伴隨著欣快感，所以開始遭到濫用。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最常見的吸食方式，是菸吸或鼻吸，但在吸食過量之後，會產生意識模糊、知覺異常、騷動或好動、和暴力傾向，尤其會產生明顯的視幻覺和聽幻覺，過量的時候也會導致死亡。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348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臨床上遇到吸食毒品的青少年，常常會好奇，他們開始使用毒品的原因，過去有些研究做的問卷調查結果發現，一半以上的青少年回答說，是因為同學的壓力，或者是他們想要變得更酷，更受歡迎，然而販賣毒品的人，他也知道這一點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販賣毒品的人，常常會以朋友相稱，表示要用某種東西來幫助你， 這種東西讓你使用之後，可以更融入大家，會讓你變得更酷、更棒。販毒者受到利益的誘惑，會說任何話，來說服你買他們的毒品。只要有錢可賺，其實他們根本不在乎，這些毒品是不是會毀了你的生命，和傷害你的身體，他們關心的，通常只有錢。過去曾被抓到的販毒者，坦承他們只是把購買毒品的人，看作是賺錢的工具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8807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在聽完今天的課程之後，相信你已經對毒品帶來的傷害，有初步的認識和了解，也希望你可以做出正確的選擇，好好珍惜自己的生命，好好照顧自己的身體，做自己的主人吧。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065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癮是屬於一種腦部的慢性疾病，在大腦中，有所謂和成癮相關的一些路徑，而這些大腦在長期經過藥物的使用之後，不管在機能或是基因的表現上，都有可能被改變，即使在停止使用毒品之後，這些改變還是有可能會存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藥癮也有可能會影響到其他器官，衍生其他的慢性疾病。大家也都知道，藥癮是很難靠自己戒除的，因為大腦和身體的器官都受到了影響，所以成癮是需要醫療介入的慢性疾病。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70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目前在台灣藥物濫用的現況，包括有許多新興毒品的產生，而毒品被包裝的形式多樣化，譬如說，之前就發生過毒品被包裝在奶茶裡，或是咖啡的包裝中，讓人失去戒備而不小心使用。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另外，也發現新興的毒品常常是不純的，而且混合了各式各樣的毒品。多重毒品的混合使用，還有吸食方式的多樣化，也是目前常被注意到的問題。</a:t>
            </a:r>
          </a:p>
          <a:p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還有一個部分是，即使是醫師合法開立的藥品，也有可能未經醫師處方，而被拿來濫用，或是與聲稱及標示的名稱不符，造成大家濫用的危險和誤解。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39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依據成癮性、濫用性、及對社會的危害性，可分為四級：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第一級毒品包括海洛因、嗎啡、鴉片、古柯鹼等等。</a:t>
            </a:r>
            <a:endParaRPr lang="en-US" altLang="zh-TW" sz="1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第二級毒品包括有安非他命、搖頭丸、大麻、搖腳丸、液態快樂丸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(GHB)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第三級毒品，也是現在最常被青少年拿來濫用的藥物，包括愷他命、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FM2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、一粒眠等等。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第四級毒品，主要是安眠鎮靜類的藥物，包括蝴蝶片、史蒂諾斯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lang="en-US" altLang="zh-TW" sz="1100" kern="1200" dirty="0" err="1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Stilnox</a:t>
            </a:r>
            <a:r>
              <a:rPr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、安定、煩寧等等。</a:t>
            </a:r>
            <a:endParaRPr lang="en-US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另外，笑氣和強力膠為吸入式的毒品，目前尚未列入分級。</a:t>
            </a:r>
            <a:endParaRPr lang="zh-TW" altLang="zh-TW" sz="110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335D0-8D3B-4DE9-9673-487390787B5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90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9525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5000">
                      <a:schemeClr val="bg1">
                        <a:lumMod val="95000"/>
                      </a:schemeClr>
                    </a:gs>
                    <a:gs pos="30000">
                      <a:schemeClr val="bg1"/>
                    </a:gs>
                  </a:gsLst>
                  <a:lin ang="18900000" scaled="1"/>
                  <a:tileRect/>
                </a:gradFill>
                <a:effectLst>
                  <a:reflection blurRad="6350" stA="18000" endPos="22000" dist="63500" dir="5400000" sy="-100000" algn="bl" rotWithShape="0"/>
                </a:effectLst>
                <a:ea typeface="華康中黑體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67544" y="1916832"/>
            <a:ext cx="8280919" cy="446449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>
            <a:lvl1pPr>
              <a:defRPr b="1">
                <a:ln w="9525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6000"/>
                      </a:schemeClr>
                    </a:gs>
                    <a:gs pos="13000">
                      <a:schemeClr val="bg1">
                        <a:lumMod val="95000"/>
                      </a:schemeClr>
                    </a:gs>
                    <a:gs pos="45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n w="9525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5000">
                      <a:schemeClr val="bg1">
                        <a:lumMod val="95000"/>
                      </a:schemeClr>
                    </a:gs>
                    <a:gs pos="30000">
                      <a:schemeClr val="bg1"/>
                    </a:gs>
                  </a:gsLst>
                  <a:lin ang="18900000" scaled="1"/>
                  <a:tileRect/>
                </a:gradFill>
                <a:effectLst>
                  <a:reflection blurRad="6350" stA="18000" endPos="22000" dist="63500" dir="5400000" sy="-100000" algn="bl" rotWithShape="0"/>
                </a:effectLst>
                <a:ea typeface="華康中黑體" pitchFamily="49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467544" y="1916832"/>
            <a:ext cx="8280919" cy="446449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128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7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31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18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2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2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69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3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>
            <a:lvl1pPr>
              <a:defRPr b="1">
                <a:ln w="9525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6000"/>
                      </a:schemeClr>
                    </a:gs>
                    <a:gs pos="13000">
                      <a:schemeClr val="bg1">
                        <a:lumMod val="95000"/>
                      </a:schemeClr>
                    </a:gs>
                    <a:gs pos="45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820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solidFill>
              <a:schemeClr val="accent6">
                <a:lumMod val="75000"/>
              </a:schemeClr>
            </a:solidFill>
          </a:ln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>
                  <a:lumMod val="95000"/>
                </a:schemeClr>
              </a:gs>
              <a:gs pos="29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reflection blurRad="6350" stA="22000" endPos="37000" dist="63500" dir="5400000" sy="-100000" algn="bl" rotWithShape="0"/>
          </a:effectLst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2015/7/31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solidFill>
              <a:schemeClr val="accent6">
                <a:lumMod val="75000"/>
              </a:schemeClr>
            </a:solidFill>
          </a:ln>
          <a:gradFill flip="none" rotWithShape="1">
            <a:gsLst>
              <a:gs pos="0">
                <a:schemeClr val="bg1">
                  <a:lumMod val="85000"/>
                </a:schemeClr>
              </a:gs>
              <a:gs pos="16000">
                <a:schemeClr val="bg1">
                  <a:lumMod val="95000"/>
                </a:schemeClr>
              </a:gs>
              <a:gs pos="29000">
                <a:schemeClr val="bg1">
                  <a:shade val="100000"/>
                  <a:satMod val="115000"/>
                </a:schemeClr>
              </a:gs>
            </a:gsLst>
            <a:lin ang="18900000" scaled="1"/>
            <a:tileRect/>
          </a:gradFill>
          <a:effectLst>
            <a:reflection blurRad="6350" stA="22000" endPos="37000" dist="63500" dir="5400000" sy="-100000" algn="bl" rotWithShape="0"/>
          </a:effectLst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70000"/>
        <a:buFont typeface="Wingdings" pitchFamily="2" charset="2"/>
        <a:buChar char="n"/>
        <a:defRPr sz="2800" kern="1200">
          <a:solidFill>
            <a:schemeClr val="tx1">
              <a:lumMod val="50000"/>
              <a:lumOff val="50000"/>
            </a:schemeClr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slide" Target="slide1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12.gif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3.gif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4.pn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Relationship Id="rId6" Type="http://schemas.openxmlformats.org/officeDocument/2006/relationships/slide" Target="slide28.xml"/><Relationship Id="rId5" Type="http://schemas.openxmlformats.org/officeDocument/2006/relationships/image" Target="../media/image19.png"/><Relationship Id="rId4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4" Type="http://schemas.openxmlformats.org/officeDocument/2006/relationships/image" Target="../media/image2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3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4" Type="http://schemas.openxmlformats.org/officeDocument/2006/relationships/image" Target="../media/image3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5" Type="http://schemas.openxmlformats.org/officeDocument/2006/relationships/image" Target="../media/image34.jpg"/><Relationship Id="rId4" Type="http://schemas.openxmlformats.org/officeDocument/2006/relationships/image" Target="../media/image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Relationship Id="rId5" Type="http://schemas.openxmlformats.org/officeDocument/2006/relationships/image" Target="../media/image35.png"/><Relationship Id="rId4" Type="http://schemas.openxmlformats.org/officeDocument/2006/relationships/image" Target="../media/image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3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5" Type="http://schemas.openxmlformats.org/officeDocument/2006/relationships/image" Target="../media/image37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openxmlformats.org/officeDocument/2006/relationships/image" Target="../media/image38.jpeg"/><Relationship Id="rId4" Type="http://schemas.openxmlformats.org/officeDocument/2006/relationships/image" Target="../media/image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3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4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Relationship Id="rId4" Type="http://schemas.openxmlformats.org/officeDocument/2006/relationships/image" Target="../media/image44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7.xml"/><Relationship Id="rId5" Type="http://schemas.openxmlformats.org/officeDocument/2006/relationships/image" Target="../media/image47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9.xml"/><Relationship Id="rId4" Type="http://schemas.openxmlformats.org/officeDocument/2006/relationships/image" Target="../media/image48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Relationship Id="rId6" Type="http://schemas.openxmlformats.org/officeDocument/2006/relationships/image" Target="../media/image42.jpg"/><Relationship Id="rId5" Type="http://schemas.openxmlformats.org/officeDocument/2006/relationships/image" Target="../media/image49.jpg"/><Relationship Id="rId4" Type="http://schemas.openxmlformats.org/officeDocument/2006/relationships/image" Target="../media/image9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3.xml"/><Relationship Id="rId4" Type="http://schemas.openxmlformats.org/officeDocument/2006/relationships/image" Target="../media/image50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Relationship Id="rId4" Type="http://schemas.openxmlformats.org/officeDocument/2006/relationships/image" Target="../media/image43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6856" y="271804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ea typeface="微軟正黑體" pitchFamily="34" charset="-120"/>
              </a:rPr>
              <a:t>常見濫用藥物之危害與預防</a:t>
            </a:r>
            <a:endParaRPr lang="zh-HK" altLang="en-US" dirty="0">
              <a:solidFill>
                <a:schemeClr val="bg1"/>
              </a:solidFill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44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626359" y="332656"/>
            <a:ext cx="2236510" cy="40011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HK" altLang="en-US" sz="2000" u="sng" dirty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影片：毒品的真相</a:t>
            </a:r>
          </a:p>
        </p:txBody>
      </p:sp>
      <p:sp>
        <p:nvSpPr>
          <p:cNvPr id="3" name="橢圓 2">
            <a:hlinkClick r:id="rId5" action="ppaction://hlinksldjump"/>
          </p:cNvPr>
          <p:cNvSpPr/>
          <p:nvPr/>
        </p:nvSpPr>
        <p:spPr>
          <a:xfrm>
            <a:off x="7452320" y="4653136"/>
            <a:ext cx="864096" cy="864096"/>
          </a:xfrm>
          <a:prstGeom prst="ellipse">
            <a:avLst/>
          </a:prstGeom>
          <a:gradFill flip="none" rotWithShape="1">
            <a:gsLst>
              <a:gs pos="34000">
                <a:schemeClr val="accent4">
                  <a:lumMod val="75000"/>
                </a:schemeClr>
              </a:gs>
              <a:gs pos="8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等腰三角形 4">
            <a:hlinkClick r:id="rId5" action="ppaction://hlinksldjump"/>
          </p:cNvPr>
          <p:cNvSpPr/>
          <p:nvPr/>
        </p:nvSpPr>
        <p:spPr>
          <a:xfrm rot="5400000">
            <a:off x="7710332" y="4898956"/>
            <a:ext cx="432050" cy="37245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95536" y="6381327"/>
            <a:ext cx="199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>
                <a:solidFill>
                  <a:schemeClr val="bg1"/>
                </a:solidFill>
              </a:rPr>
              <a:t>http://tw.drugfreeworld.org</a:t>
            </a:r>
            <a:r>
              <a:rPr lang="en-US" altLang="zh-TW" sz="1200" dirty="0" smtClean="0">
                <a:solidFill>
                  <a:schemeClr val="bg1"/>
                </a:solidFill>
              </a:rPr>
              <a:t>/</a:t>
            </a:r>
            <a:endParaRPr lang="zh-TW" altLang="en-US" sz="1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4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常見濫用藥物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1560" y="2800999"/>
            <a:ext cx="4104456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麻醉藥品類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鴉片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、嗎啡、可待因、海洛因、配西汀、速賜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康</a:t>
            </a:r>
            <a:r>
              <a:rPr lang="zh-TW" altLang="en-US" dirty="0" smtClean="0">
                <a:solidFill>
                  <a:schemeClr val="accent1"/>
                </a:solidFill>
                <a:latin typeface="微軟正黑體"/>
                <a:ea typeface="微軟正黑體"/>
              </a:rPr>
              <a:t>。</a:t>
            </a:r>
            <a:endParaRPr lang="en-US" altLang="zh-TW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鎮靜安眠劑：</a:t>
            </a:r>
          </a:p>
          <a:p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紅中、青發、白板、一粒眠、</a:t>
            </a: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dirty="0">
                <a:solidFill>
                  <a:schemeClr val="accent1"/>
                </a:solidFill>
                <a:latin typeface="微軟正黑體"/>
                <a:ea typeface="微軟正黑體"/>
              </a:rPr>
              <a:t> 。</a:t>
            </a:r>
            <a:endParaRPr lang="en-US" altLang="zh-TW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其他類</a:t>
            </a:r>
            <a:r>
              <a:rPr lang="zh-TW" altLang="en-US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愷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他命、</a:t>
            </a: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GHB</a:t>
            </a:r>
            <a:r>
              <a:rPr lang="zh-TW" altLang="en-US" dirty="0">
                <a:solidFill>
                  <a:schemeClr val="accent1"/>
                </a:solidFill>
                <a:latin typeface="微軟正黑體"/>
                <a:ea typeface="微軟正黑體"/>
              </a:rPr>
              <a:t> 。</a:t>
            </a:r>
            <a:endParaRPr lang="zh-HK" altLang="en-US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1560" y="1916832"/>
            <a:ext cx="2736304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31640" y="209220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中樞神經抑制劑</a:t>
            </a:r>
            <a:endParaRPr lang="zh-HK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827584" y="20968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等腰三角形 8"/>
          <p:cNvSpPr/>
          <p:nvPr/>
        </p:nvSpPr>
        <p:spPr>
          <a:xfrm rot="5400000">
            <a:off x="939914" y="2233909"/>
            <a:ext cx="135378" cy="1167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圓角矩形 9"/>
          <p:cNvSpPr/>
          <p:nvPr/>
        </p:nvSpPr>
        <p:spPr>
          <a:xfrm>
            <a:off x="5076056" y="4017838"/>
            <a:ext cx="2736304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796136" y="419321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中樞神經興奮劑</a:t>
            </a:r>
            <a:endParaRPr lang="zh-HK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5292080" y="4197858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5404410" y="4334915"/>
            <a:ext cx="135378" cy="1167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圓角矩形 13"/>
          <p:cNvSpPr/>
          <p:nvPr/>
        </p:nvSpPr>
        <p:spPr>
          <a:xfrm>
            <a:off x="5076056" y="1916832"/>
            <a:ext cx="2736304" cy="72008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796136" y="2092206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中樞神經迷幻劑</a:t>
            </a:r>
            <a:endParaRPr lang="zh-HK" altLang="en-US" sz="20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5292080" y="2096852"/>
            <a:ext cx="360040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等腰三角形 16"/>
          <p:cNvSpPr/>
          <p:nvPr/>
        </p:nvSpPr>
        <p:spPr>
          <a:xfrm rot="5400000">
            <a:off x="5404410" y="2233909"/>
            <a:ext cx="135378" cy="11670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076056" y="2800999"/>
            <a:ext cx="350165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大麻、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LSD(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搖腳丸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PCP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天使塵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、魔菇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西洛西賓</a:t>
            </a: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chemeClr val="accent1"/>
                </a:solidFill>
                <a:latin typeface="微軟正黑體"/>
                <a:ea typeface="微軟正黑體"/>
              </a:rPr>
              <a:t> 。</a:t>
            </a:r>
            <a:endParaRPr lang="zh-HK" altLang="en-US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076056" y="4881934"/>
            <a:ext cx="338437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古柯類：</a:t>
            </a:r>
            <a:r>
              <a:rPr lang="zh-TW" altLang="en-US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古柯鹼</a:t>
            </a:r>
            <a:endParaRPr lang="en-US" altLang="zh-TW" dirty="0" smtClean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安非他命類</a:t>
            </a:r>
            <a:r>
              <a:rPr lang="en-US" altLang="zh-TW" b="1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甲基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安非他命、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MDMA(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搖頭丸</a:t>
            </a:r>
            <a:r>
              <a:rPr lang="en-US" altLang="zh-TW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PMA</a:t>
            </a:r>
            <a:r>
              <a:rPr lang="zh-TW" altLang="en-US" dirty="0">
                <a:solidFill>
                  <a:schemeClr val="accent1"/>
                </a:solidFill>
                <a:latin typeface="微軟正黑體"/>
                <a:ea typeface="微軟正黑體"/>
              </a:rPr>
              <a:t> 。</a:t>
            </a:r>
            <a:endParaRPr lang="zh-HK" altLang="en-US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13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 animBg="1"/>
      <p:bldP spid="17" grpId="1" animBg="1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毒品的</a:t>
            </a:r>
            <a:r>
              <a:rPr lang="zh-TW" altLang="en-US" dirty="0" smtClean="0">
                <a:ea typeface="微軟正黑體" pitchFamily="34" charset="-120"/>
              </a:rPr>
              <a:t>介紹</a:t>
            </a:r>
            <a:r>
              <a:rPr lang="en-US" altLang="zh-TW" dirty="0" smtClean="0">
                <a:ea typeface="微軟正黑體" pitchFamily="34" charset="-120"/>
              </a:rPr>
              <a:t>-</a:t>
            </a:r>
            <a:r>
              <a:rPr lang="zh-TW" altLang="en-US" dirty="0" smtClean="0">
                <a:ea typeface="微軟正黑體" pitchFamily="34" charset="-120"/>
              </a:rPr>
              <a:t>中樞神經</a:t>
            </a:r>
            <a:r>
              <a:rPr lang="zh-TW" altLang="en-US" dirty="0">
                <a:ea typeface="微軟正黑體" pitchFamily="34" charset="-120"/>
              </a:rPr>
              <a:t>興奮劑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39552" y="1916832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濫用藥品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851920" y="1916832"/>
            <a:ext cx="2304256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6300192" y="1916832"/>
            <a:ext cx="2304256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吸食方式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539552" y="2780928"/>
            <a:ext cx="3168352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古柯鹼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851920" y="2780928"/>
            <a:ext cx="2304256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可卡因</a:t>
            </a:r>
          </a:p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快克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300192" y="2780928"/>
            <a:ext cx="2304256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經口鼻吸、煙吸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39552" y="4005064"/>
            <a:ext cx="3168352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</a:t>
            </a:r>
          </a:p>
          <a:p>
            <a:pPr algn="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甲基安非他命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851920" y="4005064"/>
            <a:ext cx="2304256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冰塊、安公子、冰糖、安仔、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鹽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300192" y="4005064"/>
            <a:ext cx="2304256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經口煙吸</a:t>
            </a:r>
          </a:p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539552" y="5229200"/>
            <a:ext cx="3168352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亞甲雙氧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甲基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/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851920" y="5229200"/>
            <a:ext cx="2304256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搖頭丸、快樂丸、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狂喜、忘我、綠蝴蝶、</a:t>
            </a:r>
            <a:r>
              <a:rPr lang="en-US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</a:t>
            </a: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6300192" y="5229200"/>
            <a:ext cx="2304256" cy="108012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2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85" y="2852936"/>
            <a:ext cx="908627" cy="908627"/>
          </a:xfrm>
          <a:prstGeom prst="rect">
            <a:avLst/>
          </a:prstGeom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36" y="4149080"/>
            <a:ext cx="851326" cy="851326"/>
          </a:xfrm>
          <a:prstGeom prst="rect">
            <a:avLst/>
          </a:prstGeom>
        </p:spPr>
      </p:pic>
      <p:pic>
        <p:nvPicPr>
          <p:cNvPr id="24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21" y="5336093"/>
            <a:ext cx="866334" cy="866334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467544" y="6351131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7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古柯鹼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Cocaine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可卡因、快克、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crack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H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snow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局部麻醉、止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流鼻血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口吸、鼻吸、煙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346381"/>
            <a:ext cx="4470481" cy="296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 w="9525"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5000">
                      <a:schemeClr val="bg1">
                        <a:lumMod val="95000"/>
                      </a:schemeClr>
                    </a:gs>
                    <a:gs pos="30000">
                      <a:schemeClr val="bg1"/>
                    </a:gs>
                  </a:gsLst>
                  <a:lin ang="18900000" scaled="1"/>
                  <a:tileRect/>
                </a:gradFill>
                <a:effectLst>
                  <a:reflection blurRad="6350" stA="18000" endPos="22000" dist="63500" dir="5400000" sy="-100000" algn="bl" rotWithShape="0"/>
                </a:effectLst>
                <a:latin typeface="微軟正黑體" pitchFamily="34" charset="-120"/>
                <a:ea typeface="華康中黑體" pitchFamily="49" charset="-120"/>
                <a:cs typeface="+mj-cs"/>
              </a:defRPr>
            </a:lvl1pPr>
          </a:lstStyle>
          <a:p>
            <a:r>
              <a:rPr lang="zh-TW" altLang="en-US" dirty="0" smtClean="0">
                <a:ea typeface="微軟正黑體" pitchFamily="34" charset="-120"/>
              </a:rPr>
              <a:t>中樞神經興奮劑</a:t>
            </a:r>
            <a:r>
              <a:rPr lang="en-US" altLang="zh-TW" dirty="0" smtClean="0">
                <a:ea typeface="微軟正黑體" pitchFamily="34" charset="-120"/>
              </a:rPr>
              <a:t>-</a:t>
            </a:r>
            <a:r>
              <a:rPr lang="zh-TW" altLang="en-US" dirty="0" smtClean="0">
                <a:ea typeface="微軟正黑體" pitchFamily="34" charset="-120"/>
              </a:rPr>
              <a:t>古柯鹼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66153" y="6021288"/>
            <a:ext cx="25843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http://</a:t>
            </a:r>
            <a:r>
              <a:rPr lang="en-US" altLang="zh-HK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www.drugabuse.gov/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49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興奮劑</a:t>
            </a:r>
            <a:r>
              <a:rPr lang="en-US" altLang="zh-TW" dirty="0" smtClean="0">
                <a:ea typeface="微軟正黑體" pitchFamily="34" charset="-120"/>
              </a:rPr>
              <a:t>-</a:t>
            </a:r>
            <a:r>
              <a:rPr lang="zh-TW" altLang="en-US" dirty="0" smtClean="0">
                <a:ea typeface="微軟正黑體" pitchFamily="34" charset="-120"/>
              </a:rPr>
              <a:t>古柯鹼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635896" y="1916832"/>
            <a:ext cx="5112567" cy="4464496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為第一級管制藥品及毒品。</a:t>
            </a:r>
            <a:endParaRPr lang="en-US" altLang="zh-TW" sz="2000" dirty="0" smtClean="0"/>
          </a:p>
          <a:p>
            <a:r>
              <a:rPr lang="zh-TW" altLang="en-US" sz="2000" dirty="0" smtClean="0"/>
              <a:t>與</a:t>
            </a:r>
            <a:r>
              <a:rPr lang="zh-TW" altLang="en-US" sz="2000" dirty="0"/>
              <a:t>鹼加熱反應去除鹽酸，可製快克</a:t>
            </a:r>
            <a:r>
              <a:rPr lang="en-US" altLang="zh-TW" sz="2000" dirty="0"/>
              <a:t>(Crack)</a:t>
            </a:r>
            <a:r>
              <a:rPr lang="zh-TW" altLang="en-US" sz="2000" dirty="0"/>
              <a:t>，常經鼻吸食使用。</a:t>
            </a:r>
          </a:p>
          <a:p>
            <a:r>
              <a:rPr lang="zh-TW" altLang="en-US" sz="2000" dirty="0"/>
              <a:t>初期會產生欣快感、精力旺盛、注意力提升等感覺。</a:t>
            </a:r>
          </a:p>
          <a:p>
            <a:r>
              <a:rPr lang="zh-TW" altLang="en-US" sz="2000" dirty="0" smtClean="0"/>
              <a:t>精神症狀：幻覺、精神錯亂、思考障礙；長期使用造成失眠、躁動、妄想性精神病。</a:t>
            </a:r>
          </a:p>
          <a:p>
            <a:r>
              <a:rPr lang="zh-TW" altLang="en-US" sz="2000" dirty="0" smtClean="0"/>
              <a:t>中毒</a:t>
            </a:r>
            <a:r>
              <a:rPr lang="zh-TW" altLang="en-US" sz="2000" dirty="0"/>
              <a:t>症狀：鼻出血、鼻中隔穿孔、體溫過高、心悸、高血壓、中風、呼吸衰竭、心臟麻痺，甚至導致死亡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r>
              <a:rPr lang="zh-TW" altLang="en-US" sz="2000" dirty="0" smtClean="0"/>
              <a:t>懷孕</a:t>
            </a:r>
            <a:r>
              <a:rPr lang="zh-TW" altLang="en-US" sz="2000" dirty="0"/>
              <a:t>婦女長期使用會造成流產、早產、畸胎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055617"/>
            <a:ext cx="2849835" cy="207088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文字方塊 6"/>
          <p:cNvSpPr txBox="1"/>
          <p:nvPr/>
        </p:nvSpPr>
        <p:spPr>
          <a:xfrm>
            <a:off x="456264" y="4365104"/>
            <a:ext cx="2584362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http://</a:t>
            </a:r>
            <a:r>
              <a:rPr lang="en-US" altLang="zh-HK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www.drugabuse.gov/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7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中樞神經興奮劑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安非他命</a:t>
            </a:r>
            <a:endParaRPr lang="en-US" altLang="zh-HK" sz="24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HK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甲基安非他命</a:t>
            </a:r>
            <a:endParaRPr lang="zh-HK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Amphetamine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公子、冰糖、冰塊、安仔、炮仔、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鹽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注射、煙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20072" y="522920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14" y="2564904"/>
            <a:ext cx="3429000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577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ea typeface="微軟正黑體" pitchFamily="34" charset="-120"/>
              </a:rPr>
              <a:t>中樞神經興奮劑</a:t>
            </a:r>
            <a:r>
              <a:rPr lang="en-US" altLang="zh-TW" sz="3200" dirty="0" smtClean="0">
                <a:ea typeface="微軟正黑體" pitchFamily="34" charset="-120"/>
              </a:rPr>
              <a:t>-</a:t>
            </a:r>
            <a:r>
              <a:rPr lang="zh-TW" altLang="en-US" sz="3200" dirty="0" smtClean="0">
                <a:ea typeface="微軟正黑體" pitchFamily="34" charset="-120"/>
              </a:rPr>
              <a:t>安非他命、甲基</a:t>
            </a:r>
            <a:r>
              <a:rPr lang="zh-TW" altLang="en-US" sz="3200" dirty="0">
                <a:ea typeface="微軟正黑體" pitchFamily="34" charset="-120"/>
              </a:rPr>
              <a:t>安非他命</a:t>
            </a:r>
            <a:endParaRPr lang="zh-HK" altLang="en-US" sz="32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635896" y="1916832"/>
            <a:ext cx="5112567" cy="4464496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為</a:t>
            </a:r>
            <a:r>
              <a:rPr lang="zh-TW" altLang="en-US" sz="2000" dirty="0" smtClean="0">
                <a:solidFill>
                  <a:srgbClr val="C00000"/>
                </a:solidFill>
              </a:rPr>
              <a:t>第二級管制藥品及毒品</a:t>
            </a:r>
            <a:r>
              <a:rPr lang="zh-TW" altLang="en-US" sz="2000" dirty="0" smtClean="0"/>
              <a:t>。</a:t>
            </a:r>
          </a:p>
          <a:p>
            <a:r>
              <a:rPr lang="zh-TW" altLang="en-US" sz="2000" dirty="0" smtClean="0"/>
              <a:t>施用</a:t>
            </a:r>
            <a:r>
              <a:rPr lang="zh-TW" altLang="en-US" sz="2000" dirty="0"/>
              <a:t>方式：口服、煙吸、鼻吸及注射。</a:t>
            </a:r>
          </a:p>
          <a:p>
            <a:r>
              <a:rPr lang="zh-TW" altLang="en-US" sz="2000" dirty="0"/>
              <a:t>使用初時會有</a:t>
            </a:r>
            <a:r>
              <a:rPr lang="zh-TW" altLang="en-US" sz="2000" dirty="0">
                <a:solidFill>
                  <a:srgbClr val="C00000"/>
                </a:solidFill>
              </a:rPr>
              <a:t>提神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欣快感</a:t>
            </a:r>
            <a:r>
              <a:rPr lang="zh-TW" altLang="en-US" sz="2000" dirty="0"/>
              <a:t>等效果，不用時會感覺</a:t>
            </a:r>
            <a:r>
              <a:rPr lang="zh-TW" altLang="en-US" sz="2000" dirty="0">
                <a:solidFill>
                  <a:srgbClr val="C00000"/>
                </a:solidFill>
              </a:rPr>
              <a:t>無力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沮喪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情緒低落</a:t>
            </a:r>
            <a:r>
              <a:rPr lang="zh-TW" altLang="en-US" sz="2000" dirty="0"/>
              <a:t>而致使用量及次數日漸增加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08033" y="378904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5" y="2276872"/>
            <a:ext cx="2376264" cy="1330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4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ea typeface="微軟正黑體" pitchFamily="34" charset="-120"/>
              </a:rPr>
              <a:t>中樞神經</a:t>
            </a:r>
            <a:r>
              <a:rPr lang="zh-TW" altLang="en-US" sz="3200" dirty="0" smtClean="0">
                <a:ea typeface="微軟正黑體" pitchFamily="34" charset="-120"/>
              </a:rPr>
              <a:t>興奮劑</a:t>
            </a:r>
            <a:r>
              <a:rPr lang="en-US" altLang="zh-TW" sz="3200" dirty="0">
                <a:ea typeface="微軟正黑體" pitchFamily="34" charset="-120"/>
              </a:rPr>
              <a:t>-</a:t>
            </a:r>
            <a:r>
              <a:rPr lang="zh-TW" altLang="en-US" sz="3200" dirty="0" smtClean="0">
                <a:ea typeface="微軟正黑體" pitchFamily="34" charset="-120"/>
              </a:rPr>
              <a:t>安非他命</a:t>
            </a:r>
            <a:r>
              <a:rPr lang="zh-TW" altLang="en-US" sz="3200" dirty="0">
                <a:ea typeface="微軟正黑體" pitchFamily="34" charset="-120"/>
              </a:rPr>
              <a:t>、甲基安非他命</a:t>
            </a:r>
            <a:endParaRPr lang="zh-HK" altLang="en-US" sz="32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635896" y="1916832"/>
            <a:ext cx="5112567" cy="4464496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中毒症狀：體溫過高、心悸、心臟病發作、高血壓、中風等</a:t>
            </a:r>
            <a:r>
              <a:rPr lang="zh-TW" altLang="en-US" sz="2000" dirty="0" smtClean="0"/>
              <a:t>。</a:t>
            </a:r>
            <a:endParaRPr lang="zh-TW" altLang="en-US" sz="2000" dirty="0"/>
          </a:p>
          <a:p>
            <a:r>
              <a:rPr lang="zh-TW" altLang="en-US" sz="2000" dirty="0"/>
              <a:t>具有抑制食慾的作用，常被摻入非法減肥藥中。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779912" y="3830130"/>
            <a:ext cx="4896544" cy="92333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因安非他命具有抑制食慾的作用，常被摻入非法減肥藥中，使用藥者在不知情的情況上癮，並造成精神分裂、妄想症等副作用。</a:t>
            </a:r>
            <a:endParaRPr lang="zh-HK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83568" y="450912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64390"/>
            <a:ext cx="2711839" cy="2033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79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ea typeface="微軟正黑體" pitchFamily="34" charset="-120"/>
              </a:rPr>
              <a:t>中樞神經</a:t>
            </a:r>
            <a:r>
              <a:rPr lang="zh-TW" altLang="en-US" sz="3200" dirty="0" smtClean="0">
                <a:ea typeface="微軟正黑體" pitchFamily="34" charset="-120"/>
              </a:rPr>
              <a:t>興奮劑</a:t>
            </a:r>
            <a:r>
              <a:rPr lang="en-US" altLang="zh-TW" sz="3200" dirty="0">
                <a:ea typeface="微軟正黑體" pitchFamily="34" charset="-120"/>
              </a:rPr>
              <a:t>-</a:t>
            </a:r>
            <a:r>
              <a:rPr lang="zh-TW" altLang="en-US" sz="3200" dirty="0" smtClean="0">
                <a:ea typeface="微軟正黑體" pitchFamily="34" charset="-120"/>
              </a:rPr>
              <a:t>安非他命</a:t>
            </a:r>
            <a:r>
              <a:rPr lang="zh-TW" altLang="en-US" sz="3200" dirty="0">
                <a:ea typeface="微軟正黑體" pitchFamily="34" charset="-120"/>
              </a:rPr>
              <a:t>、甲基安非他命</a:t>
            </a:r>
            <a:endParaRPr lang="zh-HK" altLang="en-US" sz="32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635896" y="1916832"/>
            <a:ext cx="5112567" cy="4464496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精神症狀：</a:t>
            </a:r>
          </a:p>
          <a:p>
            <a:r>
              <a:rPr lang="zh-TW" altLang="en-US" sz="2000" dirty="0"/>
              <a:t>　失眠、多疑、妄想、情緒不穩、易怒、視幻覺、聽幻覺、觸幻覺、強迫或重覆性行為、自殘、暴力攻擊行為等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926005" y="4869160"/>
            <a:ext cx="2863768" cy="646331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造成妄想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型思覺失調症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－「安非他命精神病」。</a:t>
            </a:r>
            <a:endParaRPr lang="zh-HK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5508104" y="5012305"/>
            <a:ext cx="360040" cy="360040"/>
          </a:xfrm>
          <a:prstGeom prst="rightArrow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196" name="Picture 4" descr="D:\Tammy品味傳播\2014\p1_01\imag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518692"/>
            <a:ext cx="4438699" cy="44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3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微軟正黑體" pitchFamily="34" charset="-120"/>
              </a:rPr>
              <a:t>甲基</a:t>
            </a:r>
            <a:r>
              <a:rPr lang="zh-TW" altLang="en-US" sz="3200" dirty="0">
                <a:ea typeface="微軟正黑體" pitchFamily="34" charset="-120"/>
              </a:rPr>
              <a:t>安非他命的</a:t>
            </a:r>
            <a:r>
              <a:rPr lang="zh-TW" altLang="en-US" sz="3200" dirty="0" smtClean="0">
                <a:ea typeface="微軟正黑體" pitchFamily="34" charset="-120"/>
              </a:rPr>
              <a:t>傷害</a:t>
            </a:r>
            <a:r>
              <a:rPr lang="en-US" altLang="zh-TW" sz="3200" dirty="0" smtClean="0">
                <a:ea typeface="微軟正黑體" pitchFamily="34" charset="-120"/>
              </a:rPr>
              <a:t>-</a:t>
            </a:r>
            <a:r>
              <a:rPr lang="zh-TW" altLang="en-US" sz="3200" dirty="0" smtClean="0">
                <a:ea typeface="微軟正黑體" pitchFamily="34" charset="-120"/>
              </a:rPr>
              <a:t>短期影響</a:t>
            </a:r>
            <a:endParaRPr lang="zh-HK" altLang="en-US" sz="32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4" y="2132856"/>
            <a:ext cx="8280919" cy="3960440"/>
          </a:xfrm>
        </p:spPr>
        <p:txBody>
          <a:bodyPr>
            <a:normAutofit/>
          </a:bodyPr>
          <a:lstStyle/>
          <a:p>
            <a:r>
              <a:rPr lang="zh-TW" altLang="en-US" sz="2000" b="1" dirty="0"/>
              <a:t>短期</a:t>
            </a:r>
            <a:r>
              <a:rPr lang="zh-TW" altLang="en-US" sz="2000" b="1" dirty="0" smtClean="0"/>
              <a:t>影響</a:t>
            </a:r>
            <a:endParaRPr lang="zh-TW" altLang="en-US" sz="2000" b="1" dirty="0"/>
          </a:p>
          <a:p>
            <a:pPr lvl="1"/>
            <a:r>
              <a:rPr lang="zh-TW" altLang="en-US" sz="2000" dirty="0">
                <a:solidFill>
                  <a:srgbClr val="C00000"/>
                </a:solidFill>
              </a:rPr>
              <a:t>沒有食慾</a:t>
            </a:r>
          </a:p>
          <a:p>
            <a:pPr lvl="1"/>
            <a:r>
              <a:rPr lang="zh-TW" altLang="en-US" sz="2000" dirty="0"/>
              <a:t>心跳加快、血壓升高、體溫增加、瞳孔</a:t>
            </a:r>
            <a:r>
              <a:rPr lang="zh-TW" altLang="en-US" sz="2000" dirty="0" smtClean="0"/>
              <a:t>放大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經常</a:t>
            </a:r>
            <a:r>
              <a:rPr lang="zh-TW" altLang="en-US" sz="2000" dirty="0"/>
              <a:t>徹夜</a:t>
            </a:r>
            <a:r>
              <a:rPr lang="zh-TW" altLang="en-US" sz="2000" dirty="0">
                <a:solidFill>
                  <a:srgbClr val="C00000"/>
                </a:solidFill>
              </a:rPr>
              <a:t>失眠未眠</a:t>
            </a:r>
            <a:r>
              <a:rPr lang="zh-TW" altLang="en-US" sz="2000" dirty="0"/>
              <a:t>、精神高昂、多話；生活步調混亂、作息</a:t>
            </a:r>
            <a:r>
              <a:rPr lang="zh-TW" altLang="en-US" sz="2000" dirty="0" smtClean="0"/>
              <a:t>無常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容貌</a:t>
            </a:r>
            <a:r>
              <a:rPr lang="zh-TW" altLang="en-US" sz="2000" dirty="0"/>
              <a:t>憔悴、臉上有</a:t>
            </a:r>
            <a:r>
              <a:rPr lang="zh-TW" altLang="en-US" sz="2000" dirty="0">
                <a:solidFill>
                  <a:srgbClr val="C00000"/>
                </a:solidFill>
              </a:rPr>
              <a:t>安</a:t>
            </a:r>
            <a:r>
              <a:rPr lang="zh-TW" altLang="en-US" sz="2000" dirty="0" smtClean="0">
                <a:solidFill>
                  <a:srgbClr val="C00000"/>
                </a:solidFill>
              </a:rPr>
              <a:t>痘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 lvl="1"/>
            <a:r>
              <a:rPr lang="zh-TW" altLang="en-US" sz="2000" dirty="0" smtClean="0"/>
              <a:t>古怪</a:t>
            </a:r>
            <a:r>
              <a:rPr lang="zh-TW" altLang="en-US" sz="2000" dirty="0"/>
              <a:t>、乖僻、有時會有</a:t>
            </a:r>
            <a:r>
              <a:rPr lang="zh-TW" altLang="en-US" sz="2000" dirty="0">
                <a:solidFill>
                  <a:srgbClr val="C00000"/>
                </a:solidFill>
              </a:rPr>
              <a:t>暴力</a:t>
            </a:r>
            <a:r>
              <a:rPr lang="zh-TW" altLang="en-US" sz="2000" dirty="0" smtClean="0">
                <a:solidFill>
                  <a:srgbClr val="C00000"/>
                </a:solidFill>
              </a:rPr>
              <a:t>行為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 lvl="1"/>
            <a:r>
              <a:rPr lang="zh-TW" altLang="en-US" sz="2000" dirty="0">
                <a:solidFill>
                  <a:srgbClr val="C00000"/>
                </a:solidFill>
              </a:rPr>
              <a:t>幻覺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過度激動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易</a:t>
            </a:r>
            <a:r>
              <a:rPr lang="zh-TW" altLang="en-US" sz="2000" dirty="0" smtClean="0">
                <a:solidFill>
                  <a:srgbClr val="C00000"/>
                </a:solidFill>
              </a:rPr>
              <a:t>怒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 lvl="1"/>
            <a:r>
              <a:rPr lang="zh-TW" altLang="en-US" sz="2000" dirty="0"/>
              <a:t>恐慌和</a:t>
            </a:r>
            <a:r>
              <a:rPr lang="zh-TW" altLang="en-US" sz="2000" dirty="0" smtClean="0">
                <a:solidFill>
                  <a:srgbClr val="C00000"/>
                </a:solidFill>
              </a:rPr>
              <a:t>發狂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rgbClr val="C00000"/>
              </a:solidFill>
            </a:endParaRPr>
          </a:p>
          <a:p>
            <a:pPr lvl="1"/>
            <a:r>
              <a:rPr lang="zh-TW" altLang="en-US" sz="2000" dirty="0">
                <a:solidFill>
                  <a:srgbClr val="C00000"/>
                </a:solidFill>
              </a:rPr>
              <a:t>服用高劑量會導致抽搐、中風和</a:t>
            </a:r>
            <a:r>
              <a:rPr lang="zh-TW" altLang="en-US" sz="2000" dirty="0" smtClean="0">
                <a:solidFill>
                  <a:srgbClr val="C00000"/>
                </a:solidFill>
              </a:rPr>
              <a:t>死亡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en-US" altLang="zh-TW" sz="20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28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微軟正黑體" pitchFamily="34" charset="-120"/>
              </a:rPr>
              <a:t>課程目標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/>
              <a:t>聆聽本課程的學員應學習到</a:t>
            </a:r>
            <a:r>
              <a:rPr lang="zh-TW" altLang="zh-TW" dirty="0" smtClean="0"/>
              <a:t>：</a:t>
            </a:r>
            <a:endParaRPr lang="en-US" altLang="zh-TW" dirty="0" smtClean="0"/>
          </a:p>
          <a:p>
            <a:pPr marL="0" indent="0">
              <a:buNone/>
            </a:pPr>
            <a:endParaRPr lang="zh-TW" altLang="zh-TW" dirty="0"/>
          </a:p>
          <a:p>
            <a:pPr lvl="0"/>
            <a:r>
              <a:rPr lang="zh-TW" altLang="zh-TW" dirty="0"/>
              <a:t>了解什麼是毒品？了解常見毒品的分級。</a:t>
            </a:r>
          </a:p>
          <a:p>
            <a:pPr lvl="0"/>
            <a:r>
              <a:rPr lang="zh-TW" altLang="zh-TW" dirty="0"/>
              <a:t>了解中樞神經抑制劑、中樞神經興奮劑、迷幻劑等常見濫用藥物之</a:t>
            </a:r>
            <a:r>
              <a:rPr lang="zh-TW" altLang="zh-TW" dirty="0" smtClean="0"/>
              <a:t>作用</a:t>
            </a:r>
            <a:r>
              <a:rPr lang="zh-TW" altLang="en-US" dirty="0" smtClean="0">
                <a:latin typeface="微軟正黑體"/>
                <a:ea typeface="微軟正黑體"/>
              </a:rPr>
              <a:t>，</a:t>
            </a:r>
            <a:r>
              <a:rPr lang="zh-TW" altLang="zh-TW" dirty="0" smtClean="0"/>
              <a:t>及</a:t>
            </a:r>
            <a:r>
              <a:rPr lang="zh-TW" altLang="zh-TW" dirty="0"/>
              <a:t>對人體之傷害。</a:t>
            </a:r>
          </a:p>
          <a:p>
            <a:pPr lvl="0"/>
            <a:r>
              <a:rPr lang="zh-TW" altLang="zh-TW" dirty="0"/>
              <a:t>分享藥物濫用者之心路</a:t>
            </a:r>
            <a:r>
              <a:rPr lang="zh-TW" altLang="zh-TW" dirty="0" smtClean="0"/>
              <a:t>歷程</a:t>
            </a:r>
            <a:r>
              <a:rPr lang="zh-TW" altLang="en-US" dirty="0" smtClean="0">
                <a:latin typeface="微軟正黑體"/>
                <a:ea typeface="微軟正黑體"/>
              </a:rPr>
              <a:t>，</a:t>
            </a:r>
            <a:r>
              <a:rPr lang="zh-TW" altLang="zh-TW" dirty="0" smtClean="0"/>
              <a:t>及</a:t>
            </a:r>
            <a:r>
              <a:rPr lang="zh-TW" altLang="zh-TW" dirty="0"/>
              <a:t>濫用藥物對其造成之傷害。</a:t>
            </a:r>
          </a:p>
          <a:p>
            <a:r>
              <a:rPr lang="zh-TW" altLang="zh-TW" dirty="0"/>
              <a:t>了解販毒</a:t>
            </a:r>
            <a:r>
              <a:rPr lang="zh-TW" altLang="zh-TW" dirty="0" smtClean="0"/>
              <a:t>者</a:t>
            </a:r>
            <a:r>
              <a:rPr lang="zh-TW" altLang="en-US" dirty="0" smtClean="0">
                <a:latin typeface="微軟正黑體"/>
                <a:ea typeface="微軟正黑體"/>
              </a:rPr>
              <a:t>，</a:t>
            </a:r>
            <a:r>
              <a:rPr lang="zh-TW" altLang="zh-TW" dirty="0" smtClean="0"/>
              <a:t>可能</a:t>
            </a:r>
            <a:r>
              <a:rPr lang="zh-TW" altLang="zh-TW" dirty="0"/>
              <a:t>使用誘人濫用藥物之常見話術。</a:t>
            </a:r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1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ea typeface="微軟正黑體" pitchFamily="34" charset="-120"/>
              </a:rPr>
              <a:t>甲基</a:t>
            </a:r>
            <a:r>
              <a:rPr lang="zh-TW" altLang="en-US" sz="3200" dirty="0">
                <a:ea typeface="微軟正黑體" pitchFamily="34" charset="-120"/>
              </a:rPr>
              <a:t>安非他命的</a:t>
            </a:r>
            <a:r>
              <a:rPr lang="zh-TW" altLang="en-US" sz="3200" dirty="0" smtClean="0">
                <a:ea typeface="微軟正黑體" pitchFamily="34" charset="-120"/>
              </a:rPr>
              <a:t>傷害</a:t>
            </a:r>
            <a:r>
              <a:rPr lang="en-US" altLang="zh-TW" sz="3200" dirty="0" smtClean="0">
                <a:ea typeface="微軟正黑體" pitchFamily="34" charset="-120"/>
              </a:rPr>
              <a:t>-</a:t>
            </a:r>
            <a:r>
              <a:rPr lang="zh-TW" altLang="en-US" sz="3200" dirty="0" smtClean="0">
                <a:ea typeface="微軟正黑體" pitchFamily="34" charset="-120"/>
              </a:rPr>
              <a:t>長期影響</a:t>
            </a:r>
            <a:endParaRPr lang="zh-HK" altLang="en-US" sz="32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4" y="1916832"/>
            <a:ext cx="8280919" cy="4608512"/>
          </a:xfrm>
        </p:spPr>
        <p:txBody>
          <a:bodyPr>
            <a:normAutofit fontScale="55000" lnSpcReduction="20000"/>
          </a:bodyPr>
          <a:lstStyle/>
          <a:p>
            <a:r>
              <a:rPr lang="zh-TW" altLang="en-US" sz="3800" b="1" dirty="0"/>
              <a:t>長期影響</a:t>
            </a:r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對於心臟和大腦血管造成不可逆的傷害，高血壓導致</a:t>
            </a:r>
            <a:r>
              <a:rPr lang="zh-TW" altLang="en-US" sz="3200" dirty="0">
                <a:solidFill>
                  <a:srgbClr val="C00000"/>
                </a:solidFill>
              </a:rPr>
              <a:t>心臟病發作</a:t>
            </a:r>
            <a:r>
              <a:rPr lang="zh-TW" altLang="en-US" sz="3200" dirty="0" smtClean="0"/>
              <a:t>、</a:t>
            </a:r>
            <a:endParaRPr lang="en-US" altLang="zh-TW" sz="3200" dirty="0" smtClean="0"/>
          </a:p>
          <a:p>
            <a:pPr marL="457200" lvl="1" indent="0">
              <a:lnSpc>
                <a:spcPts val="2600"/>
              </a:lnSpc>
              <a:buNone/>
            </a:pPr>
            <a:r>
              <a:rPr lang="en-US" altLang="zh-TW" sz="3200" dirty="0">
                <a:solidFill>
                  <a:srgbClr val="C00000"/>
                </a:solidFill>
              </a:rPr>
              <a:t> </a:t>
            </a:r>
            <a:r>
              <a:rPr lang="en-US" altLang="zh-TW" sz="3200" dirty="0" smtClean="0">
                <a:solidFill>
                  <a:srgbClr val="C00000"/>
                </a:solidFill>
              </a:rPr>
              <a:t>    </a:t>
            </a:r>
            <a:r>
              <a:rPr lang="zh-TW" altLang="en-US" sz="3200" dirty="0" smtClean="0">
                <a:solidFill>
                  <a:srgbClr val="C00000"/>
                </a:solidFill>
              </a:rPr>
              <a:t>中風</a:t>
            </a:r>
            <a:r>
              <a:rPr lang="zh-TW" altLang="en-US" sz="3200" dirty="0">
                <a:solidFill>
                  <a:srgbClr val="C00000"/>
                </a:solidFill>
              </a:rPr>
              <a:t>以及</a:t>
            </a:r>
            <a:r>
              <a:rPr lang="zh-TW" altLang="en-US" sz="3200" dirty="0" smtClean="0">
                <a:solidFill>
                  <a:srgbClr val="C00000"/>
                </a:solidFill>
              </a:rPr>
              <a:t>死亡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。</a:t>
            </a:r>
            <a:endParaRPr lang="zh-TW" altLang="en-US" sz="3200" dirty="0">
              <a:solidFill>
                <a:srgbClr val="C00000"/>
              </a:solidFill>
            </a:endParaRPr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傷害肝、腎以及</a:t>
            </a:r>
            <a:r>
              <a:rPr lang="zh-TW" altLang="en-US" sz="3200" dirty="0" smtClean="0"/>
              <a:t>肺部</a:t>
            </a:r>
            <a:r>
              <a:rPr lang="zh-TW" altLang="en-US" sz="3200" dirty="0" smtClean="0">
                <a:latin typeface="微軟正黑體"/>
                <a:ea typeface="微軟正黑體"/>
              </a:rPr>
              <a:t>。</a:t>
            </a:r>
            <a:endParaRPr lang="zh-TW" altLang="en-US" sz="3200" dirty="0"/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如果是吸入的話，會破壞鼻部</a:t>
            </a:r>
            <a:r>
              <a:rPr lang="zh-TW" altLang="en-US" sz="3200" dirty="0" smtClean="0"/>
              <a:t>組織</a:t>
            </a:r>
            <a:r>
              <a:rPr lang="zh-TW" altLang="en-US" sz="3200" dirty="0">
                <a:latin typeface="微軟正黑體"/>
                <a:ea typeface="微軟正黑體"/>
              </a:rPr>
              <a:t>。</a:t>
            </a:r>
            <a:endParaRPr lang="zh-TW" altLang="en-US" sz="3200" dirty="0"/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如果是煙抽的話，會破壞</a:t>
            </a:r>
            <a:r>
              <a:rPr lang="zh-TW" altLang="en-US" sz="3200" dirty="0" smtClean="0"/>
              <a:t>呼吸系統</a:t>
            </a:r>
            <a:r>
              <a:rPr lang="zh-TW" altLang="en-US" sz="3200" dirty="0">
                <a:latin typeface="微軟正黑體"/>
                <a:ea typeface="微軟正黑體"/>
              </a:rPr>
              <a:t>。</a:t>
            </a:r>
            <a:endParaRPr lang="zh-TW" altLang="en-US" sz="3200" dirty="0"/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如果是注射的話，容易受感染及長</a:t>
            </a:r>
            <a:r>
              <a:rPr lang="zh-TW" altLang="en-US" sz="3200" dirty="0" smtClean="0"/>
              <a:t>膿瘡</a:t>
            </a:r>
            <a:r>
              <a:rPr lang="zh-TW" altLang="en-US" sz="3200" dirty="0">
                <a:latin typeface="微軟正黑體"/>
                <a:ea typeface="微軟正黑體"/>
              </a:rPr>
              <a:t>。</a:t>
            </a:r>
            <a:endParaRPr lang="zh-TW" altLang="en-US" sz="3200" dirty="0"/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營養不足、體重下降、虛弱</a:t>
            </a:r>
            <a:r>
              <a:rPr lang="zh-TW" altLang="en-US" sz="3200" dirty="0" smtClean="0"/>
              <a:t>無力</a:t>
            </a:r>
            <a:r>
              <a:rPr lang="zh-TW" altLang="en-US" sz="3200" dirty="0">
                <a:latin typeface="微軟正黑體"/>
                <a:ea typeface="微軟正黑體"/>
              </a:rPr>
              <a:t>。</a:t>
            </a:r>
            <a:endParaRPr lang="zh-TW" altLang="en-US" sz="3200" dirty="0"/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嚴重蛀牙</a:t>
            </a:r>
          </a:p>
          <a:p>
            <a:pPr lvl="1">
              <a:lnSpc>
                <a:spcPts val="2600"/>
              </a:lnSpc>
            </a:pPr>
            <a:r>
              <a:rPr lang="zh-TW" altLang="en-US" sz="3200" dirty="0"/>
              <a:t>混亂、冷漠無助、莫名的無力</a:t>
            </a:r>
            <a:r>
              <a:rPr lang="zh-TW" altLang="en-US" sz="3200" dirty="0" smtClean="0"/>
              <a:t>感</a:t>
            </a:r>
            <a:r>
              <a:rPr lang="zh-TW" altLang="en-US" sz="3200" dirty="0">
                <a:latin typeface="微軟正黑體"/>
                <a:ea typeface="微軟正黑體"/>
              </a:rPr>
              <a:t>。</a:t>
            </a:r>
            <a:endParaRPr lang="zh-TW" altLang="en-US" sz="3200" dirty="0"/>
          </a:p>
          <a:p>
            <a:pPr lvl="1">
              <a:lnSpc>
                <a:spcPts val="2600"/>
              </a:lnSpc>
            </a:pPr>
            <a:r>
              <a:rPr lang="zh-TW" altLang="en-US" sz="3200" dirty="0">
                <a:solidFill>
                  <a:srgbClr val="C00000"/>
                </a:solidFill>
              </a:rPr>
              <a:t>強烈的心理依賴、精神錯亂、嗜</a:t>
            </a:r>
            <a:r>
              <a:rPr lang="zh-TW" altLang="en-US" sz="3200" dirty="0" smtClean="0">
                <a:solidFill>
                  <a:srgbClr val="C00000"/>
                </a:solidFill>
              </a:rPr>
              <a:t>睡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。</a:t>
            </a:r>
            <a:endParaRPr lang="zh-TW" altLang="en-US" sz="3200" dirty="0">
              <a:solidFill>
                <a:srgbClr val="C00000"/>
              </a:solidFill>
            </a:endParaRPr>
          </a:p>
          <a:p>
            <a:pPr lvl="1">
              <a:lnSpc>
                <a:spcPts val="2600"/>
              </a:lnSpc>
            </a:pPr>
            <a:r>
              <a:rPr lang="zh-TW" altLang="en-US" sz="3200" dirty="0">
                <a:solidFill>
                  <a:srgbClr val="C00000"/>
                </a:solidFill>
              </a:rPr>
              <a:t>憂鬱沮喪、</a:t>
            </a:r>
            <a:r>
              <a:rPr lang="zh-TW" altLang="en-US" sz="3200" dirty="0" smtClean="0">
                <a:solidFill>
                  <a:srgbClr val="C00000"/>
                </a:solidFill>
              </a:rPr>
              <a:t>自殺</a:t>
            </a:r>
            <a:r>
              <a:rPr lang="zh-TW" altLang="en-US" sz="3200" dirty="0" smtClean="0">
                <a:solidFill>
                  <a:srgbClr val="C00000"/>
                </a:solidFill>
                <a:latin typeface="微軟正黑體"/>
                <a:ea typeface="微軟正黑體"/>
              </a:rPr>
              <a:t>。</a:t>
            </a:r>
            <a:endParaRPr lang="en-US" altLang="zh-TW" sz="32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19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吸食甲基安非他命之後</a:t>
            </a:r>
            <a:r>
              <a:rPr lang="en-US" altLang="zh-TW" dirty="0">
                <a:ea typeface="微軟正黑體" pitchFamily="34" charset="-120"/>
              </a:rPr>
              <a:t>…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827585" y="2564904"/>
            <a:ext cx="8280919" cy="4464496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快感、興奮</a:t>
            </a:r>
            <a:r>
              <a:rPr lang="zh-TW" altLang="en-US" sz="2000" dirty="0" smtClean="0"/>
              <a:t>感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r>
              <a:rPr lang="zh-TW" altLang="en-US" sz="2000" dirty="0"/>
              <a:t>縱慾期</a:t>
            </a:r>
          </a:p>
          <a:p>
            <a:r>
              <a:rPr lang="zh-TW" altLang="en-US" sz="2000" dirty="0"/>
              <a:t>焦慮期</a:t>
            </a:r>
          </a:p>
          <a:p>
            <a:r>
              <a:rPr lang="zh-TW" altLang="en-US" sz="2000" dirty="0"/>
              <a:t>沮喪期</a:t>
            </a:r>
          </a:p>
          <a:p>
            <a:r>
              <a:rPr lang="zh-TW" altLang="en-US" sz="2000" dirty="0"/>
              <a:t>甲基安非他命後遺症</a:t>
            </a:r>
          </a:p>
          <a:p>
            <a:r>
              <a:rPr lang="zh-TW" altLang="en-US" sz="2000" dirty="0"/>
              <a:t>戒斷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3429000" cy="2571750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5" name="文字方塊 4"/>
          <p:cNvSpPr txBox="1"/>
          <p:nvPr/>
        </p:nvSpPr>
        <p:spPr>
          <a:xfrm>
            <a:off x="5146604" y="5291916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75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興奮劑</a:t>
            </a:r>
            <a:r>
              <a:rPr lang="en-US" altLang="zh-TW" dirty="0" smtClean="0">
                <a:ea typeface="微軟正黑體" pitchFamily="34" charset="-120"/>
              </a:rPr>
              <a:t>-</a:t>
            </a:r>
            <a:r>
              <a:rPr lang="zh-TW" altLang="en-US" dirty="0" smtClean="0">
                <a:ea typeface="微軟正黑體" pitchFamily="34" charset="-120"/>
              </a:rPr>
              <a:t>搖頭</a:t>
            </a:r>
            <a:r>
              <a:rPr lang="zh-TW" altLang="en-US" dirty="0">
                <a:ea typeface="微軟正黑體" pitchFamily="34" charset="-120"/>
              </a:rPr>
              <a:t>丸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亞甲基雙氧甲基安非他命（搖頭丸） </a:t>
            </a:r>
            <a:endParaRPr lang="zh-HK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MDMA; 3, 4 - </a:t>
            </a:r>
            <a:r>
              <a:rPr lang="en-US" altLang="zh-HK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Methylenedioxy</a:t>
            </a:r>
            <a:r>
              <a:rPr lang="en-US" altLang="zh-HK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- methamphetamine</a:t>
            </a:r>
            <a:endParaRPr lang="zh-HK" altLang="en-US" sz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搖頭丸、快樂丸、狂喜、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忘我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83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76711"/>
            <a:ext cx="3429000" cy="257175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100521" y="5415027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8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1" y="2273251"/>
            <a:ext cx="4078631" cy="2897975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5" name="文字方塊 4"/>
          <p:cNvSpPr txBox="1"/>
          <p:nvPr/>
        </p:nvSpPr>
        <p:spPr>
          <a:xfrm>
            <a:off x="6444208" y="607239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興奮劑</a:t>
            </a:r>
            <a:r>
              <a:rPr lang="en-US" altLang="zh-TW" dirty="0" smtClean="0">
                <a:ea typeface="微軟正黑體" pitchFamily="34" charset="-120"/>
              </a:rPr>
              <a:t>-</a:t>
            </a:r>
            <a:r>
              <a:rPr lang="zh-TW" altLang="en-US" dirty="0" smtClean="0">
                <a:ea typeface="微軟正黑體" pitchFamily="34" charset="-120"/>
              </a:rPr>
              <a:t>搖頭</a:t>
            </a:r>
            <a:r>
              <a:rPr lang="zh-TW" altLang="en-US" dirty="0">
                <a:ea typeface="微軟正黑體" pitchFamily="34" charset="-120"/>
              </a:rPr>
              <a:t>丸</a:t>
            </a:r>
            <a:endParaRPr lang="zh-HK" altLang="en-US" dirty="0"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273251"/>
            <a:ext cx="3863967" cy="2897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7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中樞神經興奮劑</a:t>
            </a:r>
            <a:r>
              <a:rPr lang="en-US" altLang="zh-TW" dirty="0" smtClean="0">
                <a:ea typeface="微軟正黑體" pitchFamily="34" charset="-120"/>
              </a:rPr>
              <a:t>-MDMA(</a:t>
            </a:r>
            <a:r>
              <a:rPr lang="zh-TW" altLang="en-US" dirty="0">
                <a:ea typeface="微軟正黑體" pitchFamily="34" charset="-120"/>
              </a:rPr>
              <a:t>搖頭丸</a:t>
            </a:r>
            <a:r>
              <a:rPr lang="en-US" altLang="zh-TW" dirty="0">
                <a:ea typeface="微軟正黑體" pitchFamily="34" charset="-120"/>
              </a:rPr>
              <a:t>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5" y="1916832"/>
            <a:ext cx="4968551" cy="4464496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結構類似安非他命之中樞神經興奮劑</a:t>
            </a:r>
          </a:p>
          <a:p>
            <a:r>
              <a:rPr lang="zh-TW" altLang="en-US" sz="2000" dirty="0"/>
              <a:t>俗稱忘我、亞當、狂喜、快樂丸、搖頭</a:t>
            </a:r>
            <a:r>
              <a:rPr lang="zh-TW" altLang="en-US" sz="2000" dirty="0" smtClean="0"/>
              <a:t>丸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r>
              <a:rPr lang="zh-TW" altLang="en-US" sz="2000" dirty="0"/>
              <a:t>常見的包括白色藥片，紅色</a:t>
            </a:r>
            <a:r>
              <a:rPr lang="en-US" altLang="zh-TW" sz="2000" dirty="0"/>
              <a:t>(</a:t>
            </a:r>
            <a:r>
              <a:rPr lang="zh-TW" altLang="en-US" sz="2000" dirty="0"/>
              <a:t>白色</a:t>
            </a:r>
            <a:r>
              <a:rPr lang="en-US" altLang="zh-TW" sz="2000" dirty="0"/>
              <a:t>)</a:t>
            </a:r>
            <a:r>
              <a:rPr lang="zh-TW" altLang="en-US" sz="2000" dirty="0"/>
              <a:t>膠囊或粉末</a:t>
            </a:r>
            <a:r>
              <a:rPr lang="zh-TW" altLang="en-US" sz="2000" dirty="0" smtClean="0"/>
              <a:t>形式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r>
              <a:rPr lang="zh-TW" altLang="en-US" sz="2000" dirty="0">
                <a:solidFill>
                  <a:schemeClr val="accent1"/>
                </a:solidFill>
              </a:rPr>
              <a:t>具有中樞神經興奮的作用，另外也會產生類似幻覺的感受。故在藥理學上是歸類於幻覺劑，是一種具有幻覺作用的興奮劑，並且以“體幻覺”為主。</a:t>
            </a:r>
          </a:p>
          <a:p>
            <a:r>
              <a:rPr lang="zh-TW" altLang="en-US" sz="2000" dirty="0">
                <a:solidFill>
                  <a:schemeClr val="accent1"/>
                </a:solidFill>
              </a:rPr>
              <a:t>在使用以後會產生興奮的感覺，及對於空間與整體感受的變易，另外也有一種幸福滿足的感受，及與他人親密度增加。</a:t>
            </a:r>
            <a:endParaRPr lang="en-US" altLang="zh-TW" sz="2000" dirty="0" smtClean="0">
              <a:solidFill>
                <a:schemeClr val="accent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165648"/>
            <a:ext cx="2448272" cy="244827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96772" y="486916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中樞神經興奮劑</a:t>
            </a:r>
            <a:r>
              <a:rPr lang="en-US" altLang="zh-TW" dirty="0" smtClean="0">
                <a:ea typeface="微軟正黑體" pitchFamily="34" charset="-120"/>
              </a:rPr>
              <a:t>-MDMA(</a:t>
            </a:r>
            <a:r>
              <a:rPr lang="zh-TW" altLang="en-US" dirty="0">
                <a:ea typeface="微軟正黑體" pitchFamily="34" charset="-120"/>
              </a:rPr>
              <a:t>搖頭丸</a:t>
            </a:r>
            <a:r>
              <a:rPr lang="en-US" altLang="zh-TW" dirty="0">
                <a:ea typeface="微軟正黑體" pitchFamily="34" charset="-120"/>
              </a:rPr>
              <a:t>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95536" y="2132856"/>
            <a:ext cx="8280919" cy="4464496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副作用</a:t>
            </a:r>
            <a:r>
              <a:rPr lang="zh-TW" altLang="en-US" sz="2000" dirty="0"/>
              <a:t>：失眠、憂鬱、妄想、</a:t>
            </a:r>
            <a:r>
              <a:rPr lang="zh-TW" altLang="en-US" sz="2000" dirty="0">
                <a:solidFill>
                  <a:srgbClr val="C00000"/>
                </a:solidFill>
              </a:rPr>
              <a:t>運動過度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肌肉緊張</a:t>
            </a:r>
            <a:r>
              <a:rPr lang="zh-TW" altLang="en-US" sz="2000" dirty="0"/>
              <a:t>、</a:t>
            </a:r>
            <a:r>
              <a:rPr lang="zh-TW" altLang="en-US" sz="2000" dirty="0">
                <a:solidFill>
                  <a:srgbClr val="C00000"/>
                </a:solidFill>
              </a:rPr>
              <a:t>牙關緊閉</a:t>
            </a:r>
            <a:r>
              <a:rPr lang="zh-TW" altLang="en-US" sz="2000" dirty="0"/>
              <a:t>、噁心、嘔吐、視力模糊、眼球快速轉動、寒顫等症狀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zh-TW" altLang="en-US" sz="2000" dirty="0"/>
          </a:p>
          <a:p>
            <a:r>
              <a:rPr lang="zh-TW" altLang="en-US" sz="2000" dirty="0"/>
              <a:t>中毒症狀：</a:t>
            </a:r>
            <a:r>
              <a:rPr lang="zh-TW" altLang="en-US" sz="2000" dirty="0">
                <a:solidFill>
                  <a:srgbClr val="C00000"/>
                </a:solidFill>
              </a:rPr>
              <a:t>體溫過高</a:t>
            </a:r>
            <a:r>
              <a:rPr lang="en-US" altLang="zh-TW" sz="2000" dirty="0">
                <a:solidFill>
                  <a:srgbClr val="C00000"/>
                </a:solidFill>
              </a:rPr>
              <a:t>(43℃</a:t>
            </a:r>
            <a:r>
              <a:rPr lang="zh-TW" altLang="en-US" sz="2000" dirty="0">
                <a:solidFill>
                  <a:srgbClr val="C00000"/>
                </a:solidFill>
              </a:rPr>
              <a:t>以上</a:t>
            </a:r>
            <a:r>
              <a:rPr lang="en-US" altLang="zh-TW" sz="2000" dirty="0">
                <a:solidFill>
                  <a:srgbClr val="C00000"/>
                </a:solidFill>
              </a:rPr>
              <a:t>)</a:t>
            </a:r>
            <a:r>
              <a:rPr lang="zh-TW" altLang="en-US" sz="2000" dirty="0">
                <a:solidFill>
                  <a:srgbClr val="C00000"/>
                </a:solidFill>
              </a:rPr>
              <a:t>、脫水、心律不</a:t>
            </a:r>
            <a:r>
              <a:rPr lang="zh-TW" altLang="en-US" sz="2000" dirty="0" smtClean="0">
                <a:solidFill>
                  <a:srgbClr val="C00000"/>
                </a:solidFill>
              </a:rPr>
              <a:t>整</a:t>
            </a:r>
            <a:r>
              <a:rPr lang="zh-TW" altLang="en-US" sz="2000" dirty="0" smtClean="0"/>
              <a:t>、</a:t>
            </a:r>
            <a:r>
              <a:rPr lang="zh-TW" altLang="en-US" sz="2000" dirty="0"/>
              <a:t>橫紋肌溶解及急性腎衰竭等症狀，可能導致死亡</a:t>
            </a:r>
            <a:r>
              <a:rPr lang="zh-TW" altLang="en-US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endParaRPr lang="zh-TW" altLang="en-US" sz="2000" dirty="0"/>
          </a:p>
          <a:p>
            <a:r>
              <a:rPr lang="zh-TW" altLang="en-US" sz="2000" dirty="0"/>
              <a:t>有研究證明，搖頭丸之神經毒性甚強，</a:t>
            </a:r>
            <a:r>
              <a:rPr lang="zh-TW" altLang="en-US" sz="2000" dirty="0">
                <a:solidFill>
                  <a:srgbClr val="C00000"/>
                </a:solidFill>
              </a:rPr>
              <a:t>即使僅用過幾次，亦將長時間影響腦部認知功能。</a:t>
            </a:r>
            <a:endParaRPr lang="en-US" altLang="zh-TW" sz="2000" dirty="0" smtClean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9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你真的想參加派對嗎？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844824"/>
            <a:ext cx="5040559" cy="446449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妮可就像其他許多參加派對的人一樣，她計畫與幾個好友一起跳舞跳通宵，想逃避她的問題，快樂一下。其中一個人，車子裡有一瓶搖頭丸飲料，所以大家決定都喝一點。</a:t>
            </a:r>
          </a:p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不久，藥性發作。妮可就一直跳呀、跳呀、跳呀，超過她平常體力的範圍。正如事後她的朋友對警察說：「妮可完全沒有感覺。」</a:t>
            </a:r>
          </a:p>
          <a:p>
            <a:pPr>
              <a:lnSpc>
                <a:spcPct val="120000"/>
              </a:lnSpc>
            </a:pP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第二天早上，妮可死了。死因：搖頭丸中毒而死。</a:t>
            </a:r>
          </a:p>
          <a:p>
            <a:pPr>
              <a:lnSpc>
                <a:spcPct val="120000"/>
              </a:lnSpc>
            </a:pPr>
            <a:r>
              <a:rPr lang="zh-TW" altLang="en-US" sz="1600" b="1" dirty="0">
                <a:solidFill>
                  <a:srgbClr val="C00000"/>
                </a:solidFill>
              </a:rPr>
              <a:t>你會這麼想：「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但是</a:t>
            </a:r>
            <a:r>
              <a:rPr lang="zh-TW" altLang="en-US" sz="16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這</a:t>
            </a:r>
            <a:r>
              <a:rPr lang="zh-TW" altLang="en-US" sz="1600" b="1" dirty="0">
                <a:solidFill>
                  <a:srgbClr val="C00000"/>
                </a:solidFill>
              </a:rPr>
              <a:t>不會發生在我身上。」</a:t>
            </a: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也許不會，但是你真的想冒這個險嗎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en-US" altLang="zh-TW" sz="1600" dirty="0"/>
          </a:p>
          <a:p>
            <a:pPr>
              <a:lnSpc>
                <a:spcPct val="120000"/>
              </a:lnSpc>
            </a:pPr>
            <a:r>
              <a:rPr lang="zh-TW" altLang="en-US" sz="1600" dirty="0"/>
              <a:t>「在一場派對裡，我看到一個人，往他嘴裡塞搖頭丸，之後的幾個小時，他一直重覆說著：</a:t>
            </a:r>
            <a:r>
              <a:rPr lang="en-US" altLang="zh-TW" sz="1600" dirty="0"/>
              <a:t>『</a:t>
            </a:r>
            <a:r>
              <a:rPr lang="zh-TW" altLang="en-US" sz="1600" dirty="0"/>
              <a:t>我是一個橘子，不要剝我的皮，我是一個橘子，不要剝我的皮。</a:t>
            </a:r>
            <a:r>
              <a:rPr lang="en-US" altLang="zh-TW" sz="1600" dirty="0"/>
              <a:t>』</a:t>
            </a:r>
            <a:r>
              <a:rPr lang="zh-TW" altLang="en-US" sz="1600" dirty="0"/>
              <a:t>另一個人，則把自己當作是一隻蒼蠅，不斷地用他的頭撞著窗子。」</a:t>
            </a:r>
            <a:r>
              <a:rPr lang="en-US" altLang="zh-TW" sz="1600" dirty="0"/>
              <a:t>——</a:t>
            </a:r>
            <a:r>
              <a:rPr lang="zh-TW" altLang="en-US" sz="1600" dirty="0"/>
              <a:t>麗茲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1" t="16536" r="55176" b="9636"/>
          <a:stretch>
            <a:fillRect/>
          </a:stretch>
        </p:blipFill>
        <p:spPr bwMode="auto">
          <a:xfrm>
            <a:off x="583786" y="1461656"/>
            <a:ext cx="1323917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accent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021701" y="3906979"/>
            <a:ext cx="141577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HK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影片</a:t>
            </a:r>
            <a:r>
              <a:rPr lang="zh-HK" altLang="en-US" sz="16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：搖頭</a:t>
            </a:r>
            <a:r>
              <a:rPr lang="zh-HK" altLang="en-US" sz="16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丸</a:t>
            </a:r>
          </a:p>
        </p:txBody>
      </p:sp>
      <p:sp>
        <p:nvSpPr>
          <p:cNvPr id="6" name="橢圓 5">
            <a:hlinkClick r:id="rId6" action="ppaction://hlinksldjump"/>
          </p:cNvPr>
          <p:cNvSpPr/>
          <p:nvPr/>
        </p:nvSpPr>
        <p:spPr>
          <a:xfrm>
            <a:off x="2255550" y="4365104"/>
            <a:ext cx="864096" cy="864096"/>
          </a:xfrm>
          <a:prstGeom prst="ellipse">
            <a:avLst/>
          </a:prstGeom>
          <a:gradFill flip="none" rotWithShape="1">
            <a:gsLst>
              <a:gs pos="34000">
                <a:schemeClr val="accent4">
                  <a:lumMod val="75000"/>
                </a:schemeClr>
              </a:gs>
              <a:gs pos="8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等腰三角形 6">
            <a:hlinkClick r:id="rId6" action="ppaction://hlinksldjump"/>
          </p:cNvPr>
          <p:cNvSpPr/>
          <p:nvPr/>
        </p:nvSpPr>
        <p:spPr>
          <a:xfrm rot="5400000">
            <a:off x="2513562" y="4610924"/>
            <a:ext cx="432050" cy="37245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835696" y="6583630"/>
            <a:ext cx="2341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/>
              <a:t>http://tw.drugfreeworld.org</a:t>
            </a:r>
            <a:r>
              <a:rPr lang="en-US" altLang="zh-TW" sz="1000" dirty="0" smtClean="0"/>
              <a:t>/</a:t>
            </a:r>
            <a:endParaRPr lang="zh-TW" alt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73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搖頭丸會上癮嗎？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搖頭丸會上癮嗎？很多人認為會</a:t>
            </a:r>
            <a:r>
              <a:rPr lang="en-US" altLang="zh-TW" dirty="0">
                <a:solidFill>
                  <a:srgbClr val="C00000"/>
                </a:solidFill>
              </a:rPr>
              <a:t>!!!!</a:t>
            </a:r>
          </a:p>
          <a:p>
            <a:pPr>
              <a:lnSpc>
                <a:spcPct val="170000"/>
              </a:lnSpc>
            </a:pPr>
            <a:r>
              <a:rPr lang="zh-TW" altLang="en-US" dirty="0"/>
              <a:t>可是，就算使用者沒有上癮，仍會有四種非常危險的情況：</a:t>
            </a: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第一種危險：</a:t>
            </a:r>
            <a:r>
              <a:rPr lang="zh-TW" altLang="en-US" dirty="0"/>
              <a:t>到了</a:t>
            </a:r>
            <a:r>
              <a:rPr lang="en-US" altLang="zh-TW" dirty="0"/>
              <a:t>1995</a:t>
            </a:r>
            <a:r>
              <a:rPr lang="zh-TW" altLang="en-US" dirty="0"/>
              <a:t>年，市場上不到</a:t>
            </a:r>
            <a:r>
              <a:rPr lang="en-US" altLang="zh-TW" dirty="0"/>
              <a:t>10%</a:t>
            </a:r>
            <a:r>
              <a:rPr lang="zh-TW" altLang="en-US" dirty="0"/>
              <a:t>的搖頭丸，是純的</a:t>
            </a:r>
            <a:r>
              <a:rPr lang="en-US" altLang="zh-TW" dirty="0"/>
              <a:t>MDMA</a:t>
            </a:r>
            <a:r>
              <a:rPr lang="zh-TW" altLang="en-US" dirty="0"/>
              <a:t>。今天搖頭丸的吸食者吃的，大多是混合多種成份的毒品，通常是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有毒物質</a:t>
            </a:r>
            <a:r>
              <a:rPr lang="zh-TW" altLang="en-US" dirty="0"/>
              <a:t>。</a:t>
            </a: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第二種危險：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需要持續增加用量，才能有同樣的快感。 </a:t>
            </a:r>
            <a:r>
              <a:rPr lang="zh-TW" altLang="en-US" dirty="0"/>
              <a:t>吸毒者說，搖頭丸的效力，在第一次使用之後大幅減弱。然而一個人吸更多的毒品，副作用也隨之</a:t>
            </a:r>
            <a:r>
              <a:rPr lang="zh-TW" altLang="en-US" dirty="0" smtClean="0"/>
              <a:t>增加。</a:t>
            </a:r>
            <a:r>
              <a:rPr lang="zh-TW" altLang="en-US" dirty="0"/>
              <a:t>由於使用毒品產生的效果不如預期，吸毒者常會使用其他更危險的毒品。</a:t>
            </a: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第三種危險：</a:t>
            </a:r>
            <a:r>
              <a:rPr lang="zh-TW" altLang="en-US" dirty="0"/>
              <a:t>吸食者有時覺得，需要使用其他毒品，例如海洛因或古柯鹼，來緩解吸食搖頭丸「清醒」之後，所造成的心理和身體上的痛苦。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92%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吸食搖頭丸的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人</a:t>
            </a:r>
            <a:r>
              <a:rPr lang="zh-TW" altLang="en-US" dirty="0"/>
              <a:t>，</a:t>
            </a:r>
            <a:r>
              <a:rPr lang="zh-TW" altLang="en-US" b="1" dirty="0" smtClean="0">
                <a:solidFill>
                  <a:schemeClr val="accent6">
                    <a:lumMod val="75000"/>
                  </a:schemeClr>
                </a:solidFill>
              </a:rPr>
              <a:t>會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</a:rPr>
              <a:t>使用更強的毒品</a:t>
            </a:r>
            <a:r>
              <a:rPr lang="zh-TW" altLang="en-US" dirty="0"/>
              <a:t>。</a:t>
            </a:r>
          </a:p>
          <a:p>
            <a:pPr>
              <a:lnSpc>
                <a:spcPct val="170000"/>
              </a:lnSpc>
            </a:pPr>
            <a:r>
              <a:rPr lang="zh-TW" altLang="en-US" dirty="0">
                <a:solidFill>
                  <a:srgbClr val="C00000"/>
                </a:solidFill>
              </a:rPr>
              <a:t>第四種危險：</a:t>
            </a:r>
            <a:r>
              <a:rPr lang="zh-TW" altLang="en-US" dirty="0"/>
              <a:t>認為在使用搖頭丸以後，只會覺得更好，這樣的錯誤觀念，導致了在派對以外的地方，還會想吸食搖頭丸。就像其他興奮劑，使用者雖然有不好的經驗，還是想要繼續吸食。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438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err="1" smtClean="0">
                <a:ea typeface="微軟正黑體" pitchFamily="34" charset="-120"/>
              </a:rPr>
              <a:t>Mephedrone</a:t>
            </a:r>
            <a:r>
              <a:rPr lang="en-US" altLang="zh-TW" sz="3600" dirty="0" smtClean="0">
                <a:ea typeface="微軟正黑體" pitchFamily="34" charset="-120"/>
              </a:rPr>
              <a:t>(</a:t>
            </a:r>
            <a:r>
              <a:rPr lang="zh-TW" altLang="en-US" sz="3600" dirty="0">
                <a:ea typeface="微軟正黑體" pitchFamily="34" charset="-120"/>
              </a:rPr>
              <a:t>喵喵、</a:t>
            </a:r>
            <a:r>
              <a:rPr lang="en-US" altLang="zh-TW" sz="3600" dirty="0">
                <a:ea typeface="微軟正黑體" pitchFamily="34" charset="-120"/>
              </a:rPr>
              <a:t>Meow</a:t>
            </a:r>
            <a:r>
              <a:rPr lang="zh-TW" altLang="en-US" sz="3600" dirty="0">
                <a:ea typeface="微軟正黑體" pitchFamily="34" charset="-120"/>
              </a:rPr>
              <a:t>、</a:t>
            </a:r>
            <a:r>
              <a:rPr lang="en-US" altLang="zh-TW" sz="3600" dirty="0">
                <a:ea typeface="微軟正黑體" pitchFamily="34" charset="-120"/>
              </a:rPr>
              <a:t>M-cat)</a:t>
            </a:r>
            <a:endParaRPr lang="zh-HK" altLang="en-US" sz="36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 smtClean="0"/>
              <a:t>列為第三級毒品</a:t>
            </a:r>
          </a:p>
          <a:p>
            <a:pPr>
              <a:lnSpc>
                <a:spcPct val="170000"/>
              </a:lnSpc>
            </a:pPr>
            <a:r>
              <a:rPr lang="zh-TW" altLang="en-US" dirty="0" smtClean="0"/>
              <a:t>中樞神經</a:t>
            </a:r>
            <a:r>
              <a:rPr lang="zh-TW" altLang="en-US" dirty="0"/>
              <a:t>興奮劑</a:t>
            </a:r>
          </a:p>
          <a:p>
            <a:pPr>
              <a:lnSpc>
                <a:spcPct val="170000"/>
              </a:lnSpc>
            </a:pPr>
            <a:r>
              <a:rPr lang="zh-TW" altLang="en-US" dirty="0"/>
              <a:t>藥效類似搖頭丸、</a:t>
            </a:r>
            <a:r>
              <a:rPr lang="zh-TW" altLang="en-US" dirty="0" smtClean="0"/>
              <a:t>古柯鹼</a:t>
            </a:r>
            <a:r>
              <a:rPr lang="zh-TW" altLang="en-US" dirty="0" smtClean="0">
                <a:latin typeface="微軟正黑體"/>
                <a:ea typeface="微軟正黑體"/>
              </a:rPr>
              <a:t>。</a:t>
            </a:r>
            <a:endParaRPr lang="en-US" altLang="zh-TW" dirty="0" smtClean="0"/>
          </a:p>
          <a:p>
            <a:pPr>
              <a:lnSpc>
                <a:spcPct val="170000"/>
              </a:lnSpc>
            </a:pPr>
            <a:r>
              <a:rPr lang="zh-TW" altLang="en-US" dirty="0"/>
              <a:t>藥效短、易追加</a:t>
            </a:r>
            <a:r>
              <a:rPr lang="zh-TW" altLang="en-US" dirty="0" smtClean="0"/>
              <a:t>劑量</a:t>
            </a:r>
            <a:r>
              <a:rPr lang="zh-TW" altLang="en-US" dirty="0" smtClean="0">
                <a:latin typeface="微軟正黑體"/>
                <a:ea typeface="微軟正黑體"/>
              </a:rPr>
              <a:t>。</a:t>
            </a:r>
            <a:endParaRPr lang="zh-TW" altLang="en-US" dirty="0"/>
          </a:p>
          <a:p>
            <a:pPr>
              <a:lnSpc>
                <a:spcPct val="170000"/>
              </a:lnSpc>
            </a:pPr>
            <a:r>
              <a:rPr lang="zh-TW" altLang="en-US" dirty="0" smtClean="0"/>
              <a:t>生理反應：痙攣、呼吸困難、嚴重血管收縮、心律不整、心臟病發作</a:t>
            </a:r>
            <a:r>
              <a:rPr lang="zh-TW" altLang="en-US" dirty="0" smtClean="0">
                <a:latin typeface="微軟正黑體"/>
                <a:ea typeface="微軟正黑體"/>
              </a:rPr>
              <a:t>。</a:t>
            </a:r>
            <a:endParaRPr lang="zh-TW" altLang="en-US" dirty="0" smtClean="0"/>
          </a:p>
          <a:p>
            <a:pPr>
              <a:lnSpc>
                <a:spcPct val="170000"/>
              </a:lnSpc>
            </a:pPr>
            <a:r>
              <a:rPr lang="zh-TW" altLang="en-US" dirty="0" smtClean="0"/>
              <a:t>容易</a:t>
            </a:r>
            <a:r>
              <a:rPr lang="zh-TW" altLang="en-US" dirty="0"/>
              <a:t>產生嚴重的幻覺與妄想</a:t>
            </a:r>
          </a:p>
          <a:p>
            <a:pPr>
              <a:lnSpc>
                <a:spcPct val="170000"/>
              </a:lnSpc>
            </a:pPr>
            <a:r>
              <a:rPr lang="en-US" altLang="zh-TW" dirty="0" smtClean="0"/>
              <a:t>2010/5/4</a:t>
            </a:r>
            <a:r>
              <a:rPr lang="zh-TW" altLang="en-US" dirty="0" smtClean="0"/>
              <a:t> 台灣</a:t>
            </a:r>
            <a:r>
              <a:rPr lang="zh-TW" altLang="en-US" dirty="0"/>
              <a:t>首次出現致死</a:t>
            </a:r>
            <a:r>
              <a:rPr lang="zh-TW" altLang="en-US" dirty="0" smtClean="0"/>
              <a:t>個案</a:t>
            </a:r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浴鹽對大腦有何影響</a:t>
            </a:r>
            <a:r>
              <a:rPr lang="en-US" altLang="zh-TW" dirty="0">
                <a:ea typeface="微軟正黑體" pitchFamily="34" charset="-120"/>
              </a:rPr>
              <a:t>?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/>
              <a:t>浴鹽主要成份</a:t>
            </a:r>
            <a:r>
              <a:rPr lang="en-US" altLang="zh-TW" sz="2000" dirty="0"/>
              <a:t>3,4-methylenedioxypyrovalerone (MDPV) </a:t>
            </a:r>
            <a:r>
              <a:rPr lang="zh-TW" altLang="en-US" sz="2000" dirty="0"/>
              <a:t>，另也</a:t>
            </a:r>
            <a:r>
              <a:rPr lang="zh-TW" altLang="en-US" sz="2000" dirty="0" smtClean="0"/>
              <a:t>常見混合</a:t>
            </a:r>
            <a:r>
              <a:rPr lang="zh-TW" altLang="en-US" sz="2000" dirty="0"/>
              <a:t>有喵喵等其他物質，但還有許多其他</a:t>
            </a:r>
            <a:r>
              <a:rPr lang="zh-TW" altLang="en-US" sz="2000" dirty="0" smtClean="0"/>
              <a:t>成分</a:t>
            </a:r>
            <a:r>
              <a:rPr lang="en-US" altLang="zh-TW" sz="2000" dirty="0">
                <a:latin typeface="微軟正黑體"/>
                <a:ea typeface="微軟正黑體"/>
              </a:rPr>
              <a:t>。</a:t>
            </a:r>
            <a:endParaRPr lang="en-US" altLang="zh-TW" sz="2000" dirty="0"/>
          </a:p>
          <a:p>
            <a:pPr>
              <a:lnSpc>
                <a:spcPct val="170000"/>
              </a:lnSpc>
            </a:pPr>
            <a:r>
              <a:rPr lang="zh-TW" altLang="en-US" sz="2000" dirty="0"/>
              <a:t>每種成分作用有些許不同，但大部分，這一類的物質對大腦影響，仍有許多未知傷害。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以化學結構來說，這類物質類似甲基</a:t>
            </a:r>
            <a:r>
              <a:rPr lang="zh-TW" altLang="en-US" sz="2000" dirty="0" smtClean="0"/>
              <a:t>安非他命和</a:t>
            </a:r>
            <a:r>
              <a:rPr lang="zh-TW" altLang="en-US" sz="2000" dirty="0"/>
              <a:t>搖頭丸（</a:t>
            </a:r>
            <a:r>
              <a:rPr lang="en-US" altLang="zh-TW" sz="2000" dirty="0"/>
              <a:t>MDMA</a:t>
            </a:r>
            <a:r>
              <a:rPr lang="zh-TW" altLang="en-US" sz="2000" dirty="0"/>
              <a:t>）。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最近研究發現， </a:t>
            </a:r>
            <a:r>
              <a:rPr lang="en-US" altLang="zh-TW" sz="2000" dirty="0" smtClean="0"/>
              <a:t>MDPV</a:t>
            </a:r>
            <a:r>
              <a:rPr lang="zh-TW" altLang="en-US" sz="2000" dirty="0"/>
              <a:t>和古柯鹼類似，會增加腦中多巴胺的濃度，但強度為古柯鹼的</a:t>
            </a:r>
            <a:r>
              <a:rPr lang="en-US" altLang="zh-TW" sz="2000" dirty="0"/>
              <a:t>10</a:t>
            </a:r>
            <a:r>
              <a:rPr lang="zh-TW" altLang="en-US" sz="2000" dirty="0"/>
              <a:t>倍。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12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>
                <a:ea typeface="微軟正黑體" pitchFamily="34" charset="-120"/>
              </a:rPr>
              <a:t>藥物濫用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dirty="0"/>
              <a:t>藥物濫用定義：</a:t>
            </a:r>
          </a:p>
          <a:p>
            <a:pPr marL="0" indent="0">
              <a:buNone/>
            </a:pPr>
            <a:r>
              <a:rPr lang="zh-TW" altLang="en-US" dirty="0" smtClean="0"/>
              <a:t>凡</a:t>
            </a:r>
            <a:r>
              <a:rPr lang="zh-TW" altLang="en-US" dirty="0">
                <a:solidFill>
                  <a:srgbClr val="C00000"/>
                </a:solidFill>
              </a:rPr>
              <a:t>不是</a:t>
            </a:r>
            <a:r>
              <a:rPr lang="zh-TW" altLang="en-US" dirty="0"/>
              <a:t>以正當醫療用途為目的，而</a:t>
            </a:r>
            <a:r>
              <a:rPr lang="zh-TW" altLang="en-US" dirty="0">
                <a:solidFill>
                  <a:srgbClr val="C00000"/>
                </a:solidFill>
              </a:rPr>
              <a:t>未經</a:t>
            </a:r>
            <a:r>
              <a:rPr lang="zh-TW" altLang="en-US" dirty="0"/>
              <a:t>醫師處方或指示的情況下</a:t>
            </a:r>
            <a:r>
              <a:rPr lang="zh-TW" altLang="en-US" dirty="0" smtClean="0"/>
              <a:t>，過度</a:t>
            </a:r>
            <a:r>
              <a:rPr lang="zh-TW" altLang="en-US" dirty="0"/>
              <a:t>且強迫使用某種藥物，其程度足以傷害個人的健康，即</a:t>
            </a:r>
            <a:r>
              <a:rPr lang="zh-TW" altLang="en-US" dirty="0" smtClean="0"/>
              <a:t>稱為  </a:t>
            </a:r>
            <a:r>
              <a:rPr lang="zh-TW" altLang="en-US" dirty="0" smtClean="0">
                <a:solidFill>
                  <a:srgbClr val="C00000"/>
                </a:solidFill>
              </a:rPr>
              <a:t>「</a:t>
            </a:r>
            <a:r>
              <a:rPr lang="zh-TW" altLang="en-US" dirty="0">
                <a:solidFill>
                  <a:srgbClr val="C00000"/>
                </a:solidFill>
              </a:rPr>
              <a:t>藥物濫用」</a:t>
            </a:r>
            <a:r>
              <a:rPr lang="zh-TW" altLang="en-US" dirty="0"/>
              <a:t>。</a:t>
            </a:r>
          </a:p>
          <a:p>
            <a:endParaRPr lang="zh-TW" altLang="en-US" dirty="0"/>
          </a:p>
          <a:p>
            <a:r>
              <a:rPr lang="zh-TW" altLang="en-US" dirty="0"/>
              <a:t>正確的使用＝藥物</a:t>
            </a:r>
          </a:p>
          <a:p>
            <a:r>
              <a:rPr lang="zh-TW" altLang="en-US" dirty="0"/>
              <a:t>過度的濫用＝毒物</a:t>
            </a:r>
          </a:p>
          <a:p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8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fld id="{D5970AB5-A280-401F-898D-6B2E69958B34}" type="slidenum">
              <a:rPr lang="en-US" altLang="zh-TW" sz="1400">
                <a:solidFill>
                  <a:schemeClr val="tx2"/>
                </a:solidFill>
                <a:latin typeface="Rage Italic" pitchFamily="66" charset="0"/>
              </a:rPr>
              <a:pPr/>
              <a:t>30</a:t>
            </a:fld>
            <a:endParaRPr lang="en-US" altLang="zh-TW" sz="140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5" name="文字版面配置區 2"/>
          <p:cNvSpPr txBox="1">
            <a:spLocks/>
          </p:cNvSpPr>
          <p:nvPr/>
        </p:nvSpPr>
        <p:spPr>
          <a:xfrm>
            <a:off x="445468" y="2924944"/>
            <a:ext cx="8280919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2000" dirty="0" smtClean="0"/>
              <a:t>2012</a:t>
            </a:r>
            <a:r>
              <a:rPr lang="zh-TW" altLang="en-US" sz="2000" dirty="0" smtClean="0"/>
              <a:t>年，美國</a:t>
            </a:r>
            <a:r>
              <a:rPr lang="zh-TW" altLang="en-US" sz="2000" dirty="0"/>
              <a:t>邁阿密，就</a:t>
            </a:r>
            <a:r>
              <a:rPr lang="zh-TW" altLang="en-US" sz="2000" dirty="0" smtClean="0"/>
              <a:t>曾經出現一名啃臉魔，他是一位藥癮患者，在使用浴鹽之後，出現嚴重的幻覺</a:t>
            </a:r>
            <a:r>
              <a:rPr lang="zh-TW" altLang="en-US" sz="2000" dirty="0" smtClean="0">
                <a:latin typeface="微軟正黑體"/>
                <a:ea typeface="微軟正黑體"/>
              </a:rPr>
              <a:t>、精神錯亂</a:t>
            </a:r>
            <a:r>
              <a:rPr lang="zh-TW" altLang="en-US" sz="2000" dirty="0" smtClean="0"/>
              <a:t>，而當街啃掉了一位遊民的臉，狀況非常的殘忍。浴鹽過去在國內，非常罕見，但是在這幾年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有被查獲的紀錄。使用浴鹽之後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會造成興奮</a:t>
            </a:r>
            <a:r>
              <a:rPr lang="zh-TW" altLang="en-US" sz="2000" dirty="0">
                <a:latin typeface="微軟正黑體"/>
                <a:ea typeface="微軟正黑體"/>
              </a:rPr>
              <a:t>、</a:t>
            </a:r>
            <a:r>
              <a:rPr lang="zh-TW" altLang="en-US" sz="2000" dirty="0" smtClean="0"/>
              <a:t>噁心的狀況，然後導致嚴重的幻覺</a:t>
            </a:r>
            <a:r>
              <a:rPr lang="zh-TW" altLang="en-US" sz="2000" dirty="0">
                <a:latin typeface="微軟正黑體"/>
                <a:ea typeface="微軟正黑體"/>
              </a:rPr>
              <a:t>、</a:t>
            </a:r>
            <a:r>
              <a:rPr lang="zh-TW" altLang="en-US" sz="2000" dirty="0" smtClean="0"/>
              <a:t>妄想</a:t>
            </a:r>
            <a:r>
              <a:rPr lang="zh-TW" altLang="en-US" sz="2000" dirty="0"/>
              <a:t>。</a:t>
            </a:r>
            <a:r>
              <a:rPr lang="zh-TW" altLang="en-US" sz="2000" dirty="0" smtClean="0"/>
              <a:t>使用過量的話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就會像啃臉魔一樣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造成精神錯亂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嚴重可能自殺</a:t>
            </a:r>
            <a:r>
              <a:rPr lang="zh-TW" altLang="en-US" sz="2000" dirty="0"/>
              <a:t>，</a:t>
            </a:r>
            <a:r>
              <a:rPr lang="zh-TW" altLang="en-US" sz="2000" dirty="0" smtClean="0"/>
              <a:t>或殺人的狀況。</a:t>
            </a:r>
          </a:p>
        </p:txBody>
      </p:sp>
      <p:sp>
        <p:nvSpPr>
          <p:cNvPr id="7" name="文字版面配置區 2"/>
          <p:cNvSpPr txBox="1">
            <a:spLocks/>
          </p:cNvSpPr>
          <p:nvPr/>
        </p:nvSpPr>
        <p:spPr>
          <a:xfrm>
            <a:off x="1907704" y="1916832"/>
            <a:ext cx="504056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zh-TW" altLang="en-US" dirty="0" smtClean="0">
                <a:solidFill>
                  <a:srgbClr val="C00000"/>
                </a:solidFill>
              </a:rPr>
              <a:t>新聞事件</a:t>
            </a:r>
            <a:r>
              <a:rPr lang="zh-TW" altLang="en-US" dirty="0" smtClean="0">
                <a:solidFill>
                  <a:srgbClr val="C00000"/>
                </a:solidFill>
                <a:latin typeface="微軟正黑體"/>
                <a:ea typeface="微軟正黑體"/>
              </a:rPr>
              <a:t>：吸浴鹽之啃臉魔</a:t>
            </a:r>
            <a:r>
              <a:rPr lang="en-US" altLang="zh-TW" dirty="0" smtClean="0">
                <a:solidFill>
                  <a:srgbClr val="C00000"/>
                </a:solidFill>
              </a:rPr>
              <a:t>!!</a:t>
            </a:r>
            <a:endParaRPr lang="zh-TW" altLang="en-US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95000"/>
                      </a:schemeClr>
                    </a:gs>
                    <a:gs pos="29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22000" endPos="37000" dist="63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 smtClean="0"/>
              <a:t>啃臉魔事件</a:t>
            </a:r>
            <a:endParaRPr lang="zh-HK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425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a typeface="微軟正黑體" pitchFamily="34" charset="-120"/>
              </a:rPr>
              <a:t>毒品</a:t>
            </a:r>
            <a:r>
              <a:rPr lang="zh-TW" altLang="en-US" dirty="0">
                <a:ea typeface="微軟正黑體" pitchFamily="34" charset="-120"/>
              </a:rPr>
              <a:t>的介紹：中樞神經抑制劑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1560" y="1988840"/>
            <a:ext cx="3456384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濫用藥品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139952" y="1988840"/>
            <a:ext cx="1944216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11560" y="2780928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139952" y="2780928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福壽膏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339752" y="2780928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鴉片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11560" y="3645024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139952" y="3645024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魔非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339752" y="3645024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嗎啡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11560" y="4509120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139952" y="4509120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白粉、細仔</a:t>
            </a:r>
            <a:endParaRPr lang="zh-HK" altLang="en-US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339752" y="4509120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156176" y="1988840"/>
            <a:ext cx="79208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7020272" y="1988840"/>
            <a:ext cx="151216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使用方式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156176" y="2780928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7020272" y="2780928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經口吸食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6156176" y="3645024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7020272" y="3645024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注射、口服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156176" y="4509120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7020272" y="4509120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注射、吸食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5" y="2898297"/>
            <a:ext cx="770628" cy="611188"/>
          </a:xfrm>
          <a:prstGeom prst="rect">
            <a:avLst/>
          </a:prstGeom>
        </p:spPr>
      </p:pic>
      <p:pic>
        <p:nvPicPr>
          <p:cNvPr id="3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" y="3717032"/>
            <a:ext cx="681854" cy="681854"/>
          </a:xfrm>
          <a:prstGeom prst="rect">
            <a:avLst/>
          </a:prstGeom>
        </p:spPr>
      </p:pic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33" y="4566577"/>
            <a:ext cx="700860" cy="700860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611560" y="5483492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a typeface="微軟正黑體" pitchFamily="34" charset="-120"/>
              </a:rPr>
              <a:t>毒品</a:t>
            </a:r>
            <a:r>
              <a:rPr lang="zh-TW" altLang="en-US" dirty="0">
                <a:ea typeface="微軟正黑體" pitchFamily="34" charset="-120"/>
              </a:rPr>
              <a:t>的介紹：中樞神經抑制劑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1560" y="1988840"/>
            <a:ext cx="3456384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濫用藥品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139952" y="1988840"/>
            <a:ext cx="1944216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11560" y="4509120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139952" y="4509120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強力膠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339752" y="4509120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有機溶劑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11560" y="2780928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4139952" y="2780928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液態快樂丸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2339752" y="2780928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GHB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611560" y="3645024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139952" y="3645024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卡門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愷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命</a:t>
            </a:r>
            <a:endParaRPr lang="zh-HK" altLang="en-US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2339752" y="3645024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Ketamine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156176" y="1988840"/>
            <a:ext cx="79208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7020272" y="1988840"/>
            <a:ext cx="151216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使用方式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156176" y="4509120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</a:p>
        </p:txBody>
      </p:sp>
      <p:sp>
        <p:nvSpPr>
          <p:cNvPr id="28" name="圓角矩形 27"/>
          <p:cNvSpPr/>
          <p:nvPr/>
        </p:nvSpPr>
        <p:spPr>
          <a:xfrm>
            <a:off x="7020272" y="4509120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吸入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6156176" y="2780928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7020272" y="2780928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156176" y="3645024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7020272" y="3645024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口服、鼻吸、煙吸、注射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611560" y="5373216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4139952" y="5373216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笑氣</a:t>
            </a:r>
            <a:endParaRPr lang="zh-HK" altLang="en-US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2339752" y="5373216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氧化亞氮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6156176" y="5373216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7020272" y="5373216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鼻吸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58" y="4615407"/>
            <a:ext cx="876846" cy="563687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03" y="2864380"/>
            <a:ext cx="625183" cy="625183"/>
          </a:xfrm>
          <a:prstGeom prst="rect">
            <a:avLst/>
          </a:prstGeom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90" y="3684615"/>
            <a:ext cx="712906" cy="712906"/>
          </a:xfrm>
          <a:prstGeom prst="rect">
            <a:avLst/>
          </a:prstGeom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5414" y="5461286"/>
            <a:ext cx="588475" cy="58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611560" y="6237312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9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a typeface="微軟正黑體" pitchFamily="34" charset="-120"/>
              </a:rPr>
              <a:t>毒品</a:t>
            </a:r>
            <a:r>
              <a:rPr lang="zh-TW" altLang="en-US" dirty="0">
                <a:ea typeface="微軟正黑體" pitchFamily="34" charset="-120"/>
              </a:rPr>
              <a:t>的介紹：中樞神經抑制劑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1560" y="1988840"/>
            <a:ext cx="3456384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濫用藥品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139952" y="1988840"/>
            <a:ext cx="1944216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2339752" y="3645024"/>
            <a:ext cx="43924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安眠</a:t>
            </a:r>
            <a:r>
              <a:rPr lang="zh-TW" altLang="zh-TW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鎮靜類</a:t>
            </a:r>
            <a:r>
              <a:rPr lang="zh-TW" altLang="zh-TW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藥物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6156176" y="1988840"/>
            <a:ext cx="79208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7020272" y="1988840"/>
            <a:ext cx="151216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使用方式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611560" y="4869160"/>
            <a:ext cx="165618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4139952" y="4869160"/>
            <a:ext cx="1944216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速賜康、孫悟空</a:t>
            </a:r>
            <a:endParaRPr lang="zh-HK" altLang="en-US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2339752" y="4869160"/>
            <a:ext cx="1728192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潘他挫新</a:t>
            </a:r>
            <a:endParaRPr lang="zh-HK" altLang="en-US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6156176" y="4869160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7020272" y="4869160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注射、口服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1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943680"/>
            <a:ext cx="1005216" cy="64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611560" y="5877272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7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1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ea typeface="微軟正黑體" pitchFamily="34" charset="-120"/>
              </a:rPr>
              <a:t>中樞神經</a:t>
            </a:r>
            <a:r>
              <a:rPr lang="zh-TW" altLang="en-US" sz="3600" dirty="0" smtClean="0">
                <a:ea typeface="微軟正黑體" pitchFamily="34" charset="-120"/>
              </a:rPr>
              <a:t>抑制劑</a:t>
            </a:r>
            <a:r>
              <a:rPr lang="en-US" altLang="zh-TW" sz="3600" dirty="0">
                <a:ea typeface="微軟正黑體" pitchFamily="34" charset="-120"/>
              </a:rPr>
              <a:t>-</a:t>
            </a:r>
            <a:r>
              <a:rPr lang="zh-TW" altLang="en-US" sz="3600" dirty="0" smtClean="0">
                <a:ea typeface="微軟正黑體" pitchFamily="34" charset="-120"/>
              </a:rPr>
              <a:t>鴉片</a:t>
            </a:r>
            <a:r>
              <a:rPr lang="zh-TW" altLang="en-US" sz="3600" dirty="0">
                <a:ea typeface="微軟正黑體" pitchFamily="34" charset="-120"/>
              </a:rPr>
              <a:t>、嗎啡、海洛因</a:t>
            </a:r>
            <a:endParaRPr lang="zh-HK" altLang="en-US" sz="36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zh-TW" altLang="en-US" b="1" dirty="0">
                <a:solidFill>
                  <a:schemeClr val="accent1"/>
                </a:solidFill>
              </a:rPr>
              <a:t>濫用危害：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眩暈、精神恍惚、焦慮、麻疹。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噁心、嘔吐、厭食、便秘、尿液滯留。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失去性慾或性能力。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免疫力降低、血壓降低、</a:t>
            </a:r>
            <a:r>
              <a:rPr lang="zh-TW" altLang="en-US" sz="2000" dirty="0">
                <a:solidFill>
                  <a:srgbClr val="C00000"/>
                </a:solidFill>
              </a:rPr>
              <a:t>呼吸抑制甚至死亡</a:t>
            </a:r>
            <a:r>
              <a:rPr lang="zh-TW" altLang="en-US" sz="2000" dirty="0"/>
              <a:t>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>
                <a:solidFill>
                  <a:srgbClr val="C00000"/>
                </a:solidFill>
              </a:rPr>
              <a:t>因注射藥物導致感染</a:t>
            </a:r>
            <a:r>
              <a:rPr lang="en-US" altLang="zh-TW" sz="2000" dirty="0">
                <a:solidFill>
                  <a:srgbClr val="C00000"/>
                </a:solidFill>
              </a:rPr>
              <a:t>(</a:t>
            </a:r>
            <a:r>
              <a:rPr lang="zh-TW" altLang="en-US" sz="2000" dirty="0">
                <a:solidFill>
                  <a:srgbClr val="C00000"/>
                </a:solidFill>
              </a:rPr>
              <a:t>病毒性肝炎、愛滋病、全身性細菌感染、心內膜炎等</a:t>
            </a:r>
            <a:r>
              <a:rPr lang="en-US" altLang="zh-TW" sz="2000" dirty="0">
                <a:solidFill>
                  <a:srgbClr val="C00000"/>
                </a:solidFill>
              </a:rPr>
              <a:t>)</a:t>
            </a:r>
            <a:r>
              <a:rPr lang="zh-TW" altLang="en-US" sz="2000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3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抑制劑</a:t>
            </a:r>
            <a:r>
              <a:rPr lang="en-US" altLang="zh-TW" dirty="0" smtClean="0">
                <a:ea typeface="微軟正黑體" pitchFamily="34" charset="-120"/>
              </a:rPr>
              <a:t>(</a:t>
            </a:r>
            <a:r>
              <a:rPr lang="zh-TW" altLang="en-US" dirty="0" smtClean="0">
                <a:ea typeface="微軟正黑體" pitchFamily="34" charset="-120"/>
              </a:rPr>
              <a:t>麻醉藥品類</a:t>
            </a:r>
            <a:r>
              <a:rPr lang="en-US" altLang="zh-TW" dirty="0" smtClean="0">
                <a:ea typeface="微軟正黑體" pitchFamily="34" charset="-120"/>
              </a:rPr>
              <a:t>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鴉片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阿片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Opium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芙蓉膏、福壽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膏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第一級第８項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鎮痛、止瀉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經口煙吸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86447"/>
            <a:ext cx="3672408" cy="275430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220072" y="5396324"/>
            <a:ext cx="203453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 smtClean="0"/>
              <a:t> </a:t>
            </a:r>
            <a:r>
              <a:rPr lang="en-US" altLang="zh-TW" sz="1000" dirty="0" err="1" smtClean="0"/>
              <a:t>wikimedia</a:t>
            </a:r>
            <a:r>
              <a:rPr lang="en-US" altLang="zh-TW" sz="1000" dirty="0" smtClean="0"/>
              <a:t> commons 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878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抑制劑</a:t>
            </a:r>
            <a:r>
              <a:rPr lang="en-US" altLang="zh-TW" dirty="0" smtClean="0">
                <a:ea typeface="微軟正黑體" pitchFamily="34" charset="-120"/>
              </a:rPr>
              <a:t>(</a:t>
            </a:r>
            <a:r>
              <a:rPr lang="zh-TW" altLang="en-US" dirty="0" smtClean="0">
                <a:ea typeface="微軟正黑體" pitchFamily="34" charset="-120"/>
              </a:rPr>
              <a:t>麻醉藥品類</a:t>
            </a:r>
            <a:r>
              <a:rPr lang="en-US" altLang="zh-TW" dirty="0" smtClean="0">
                <a:ea typeface="微軟正黑體" pitchFamily="34" charset="-120"/>
              </a:rPr>
              <a:t>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嗎啡</a:t>
            </a:r>
            <a:endParaRPr lang="zh-HK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Morphine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魔啡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第一級第９項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鎮痛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1988840"/>
            <a:ext cx="2568285" cy="19262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8" y="4249359"/>
            <a:ext cx="2561438" cy="1921079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244537" y="6279123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5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抑制劑</a:t>
            </a:r>
            <a:r>
              <a:rPr lang="en-US" altLang="zh-TW" dirty="0" smtClean="0">
                <a:ea typeface="微軟正黑體" pitchFamily="34" charset="-120"/>
              </a:rPr>
              <a:t>(</a:t>
            </a:r>
            <a:r>
              <a:rPr lang="zh-TW" altLang="en-US" dirty="0" smtClean="0">
                <a:ea typeface="微軟正黑體" pitchFamily="34" charset="-120"/>
              </a:rPr>
              <a:t>麻醉藥品類</a:t>
            </a:r>
            <a:r>
              <a:rPr lang="en-US" altLang="zh-TW" dirty="0" smtClean="0">
                <a:ea typeface="微軟正黑體" pitchFamily="34" charset="-120"/>
              </a:rPr>
              <a:t>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海洛因</a:t>
            </a:r>
            <a:endParaRPr lang="zh-HK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Heroin, Diacetylmorphine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白粉、四號、細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仔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第一級第６項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吸食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128459" cy="3096344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172529" y="5415027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11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海洛因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/>
              <a:t>成癮性是嗎啡的</a:t>
            </a:r>
            <a:r>
              <a:rPr lang="en-US" altLang="zh-TW" sz="2000" dirty="0"/>
              <a:t>8</a:t>
            </a:r>
            <a:r>
              <a:rPr lang="zh-TW" altLang="en-US" sz="2000" dirty="0"/>
              <a:t>倍。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易產生耐受性</a:t>
            </a:r>
            <a:r>
              <a:rPr lang="en-US" altLang="zh-TW" sz="2000" dirty="0"/>
              <a:t>(</a:t>
            </a:r>
            <a:r>
              <a:rPr lang="zh-TW" altLang="en-US" sz="2000" dirty="0"/>
              <a:t>增加用量才能達到原來效果</a:t>
            </a:r>
            <a:r>
              <a:rPr lang="en-US" altLang="zh-TW" sz="2000" dirty="0"/>
              <a:t>)</a:t>
            </a:r>
            <a:r>
              <a:rPr lang="zh-TW" altLang="en-US" sz="2000" dirty="0"/>
              <a:t>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斷藥後，出現嚴重戒斷症狀：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渴藥、不安、流淚、流鼻水、盜汗、腹瀉、嘔吐、發冷、腹痛、肌肉疼痛、</a:t>
            </a:r>
            <a:r>
              <a:rPr lang="en-US" altLang="zh-TW" sz="2000" dirty="0"/>
              <a:t>『</a:t>
            </a:r>
            <a:r>
              <a:rPr lang="zh-TW" altLang="en-US" sz="2000" dirty="0"/>
              <a:t>冷火雞</a:t>
            </a:r>
            <a:r>
              <a:rPr lang="en-US" altLang="zh-TW" sz="2000" dirty="0"/>
              <a:t>』</a:t>
            </a:r>
            <a:r>
              <a:rPr lang="zh-TW" altLang="en-US" sz="2000" dirty="0"/>
              <a:t>等症狀，約經七至十天症狀會漸趨緩和。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海洛因具極強成癮性，為第一級管制藥品及毒品，國內臨床上禁止使用。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16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抑制劑</a:t>
            </a:r>
            <a:r>
              <a:rPr lang="en-US" altLang="zh-TW" dirty="0" smtClean="0">
                <a:ea typeface="微軟正黑體" pitchFamily="34" charset="-120"/>
              </a:rPr>
              <a:t>-GHB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伽瑪羥基丁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酸</a:t>
            </a:r>
            <a:endParaRPr lang="en-US" altLang="zh-TW" sz="2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液態快樂丸，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GHB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HK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Gammahydroxybutyrate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, GHB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液態快樂丸、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Liquid Ecstasy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Georgia Home 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Boy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167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39541"/>
            <a:ext cx="2610966" cy="261096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172529" y="5301208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8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何謂藥物濫用？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83568" y="1916832"/>
            <a:ext cx="288032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非基於醫療上的需要而使用藥物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並非為了治病的需要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83568" y="4221088"/>
            <a:ext cx="288032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雖基於醫療上的需要，卻過量使用藥物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沒有依照正確的用藥量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067944" y="1916832"/>
            <a:ext cx="288032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未依醫師處方而使用藥物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沒有醫師開的藥方而使用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067944" y="4221088"/>
            <a:ext cx="2880320" cy="2160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用藥程度到達傷害個人健康或社區安全程度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用藥而影響他人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308304" y="2132856"/>
            <a:ext cx="1292662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這就是所謂</a:t>
            </a:r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endParaRPr lang="en-US" altLang="zh-TW" sz="36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藥物濫用</a:t>
            </a:r>
            <a:endParaRPr lang="zh-HK" altLang="en-US" sz="36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70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</a:t>
            </a:r>
            <a:r>
              <a:rPr lang="zh-TW" altLang="en-US" dirty="0" smtClean="0">
                <a:ea typeface="微軟正黑體" pitchFamily="34" charset="-120"/>
              </a:rPr>
              <a:t>抑制劑</a:t>
            </a:r>
            <a:r>
              <a:rPr lang="en-US" altLang="zh-TW" dirty="0" smtClean="0">
                <a:ea typeface="微軟正黑體" pitchFamily="34" charset="-120"/>
              </a:rPr>
              <a:t>-GHB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TW" altLang="en-US" sz="2400" dirty="0"/>
              <a:t>俗稱</a:t>
            </a:r>
            <a:r>
              <a:rPr lang="en-US" altLang="zh-TW" sz="2400" dirty="0">
                <a:solidFill>
                  <a:srgbClr val="C00000"/>
                </a:solidFill>
              </a:rPr>
              <a:t>Liquid Ecstasy</a:t>
            </a:r>
            <a:r>
              <a:rPr lang="zh-TW" altLang="en-US" sz="2400" dirty="0"/>
              <a:t>（液態搖頭丸）、</a:t>
            </a:r>
            <a:r>
              <a:rPr lang="en-US" altLang="zh-TW" sz="2400" dirty="0">
                <a:solidFill>
                  <a:srgbClr val="C00000"/>
                </a:solidFill>
              </a:rPr>
              <a:t>Georgia Home Boy</a:t>
            </a:r>
            <a:r>
              <a:rPr lang="zh-TW" altLang="en-US" sz="2400" dirty="0"/>
              <a:t>或</a:t>
            </a:r>
            <a:r>
              <a:rPr lang="en-US" altLang="zh-TW" sz="2400" dirty="0">
                <a:solidFill>
                  <a:srgbClr val="C00000"/>
                </a:solidFill>
              </a:rPr>
              <a:t>G</a:t>
            </a:r>
            <a:r>
              <a:rPr lang="zh-TW" altLang="en-US" sz="2400" dirty="0"/>
              <a:t>。是一種澄清</a:t>
            </a:r>
            <a:r>
              <a:rPr lang="zh-TW" altLang="en-US" sz="2400" dirty="0" smtClean="0"/>
              <a:t>無臭液體</a:t>
            </a:r>
            <a:r>
              <a:rPr lang="zh-TW" altLang="en-US" sz="2400" dirty="0"/>
              <a:t>，有白色粉末、藥片和膠囊等劑型，具鎮靜及麻醉效果。</a:t>
            </a:r>
          </a:p>
          <a:p>
            <a:pPr>
              <a:lnSpc>
                <a:spcPct val="170000"/>
              </a:lnSpc>
            </a:pPr>
            <a:r>
              <a:rPr lang="zh-TW" altLang="en-US" sz="2400" dirty="0"/>
              <a:t>副作用：昏睡、噁心、暫時記憶性喪失、視幻覺、痙攣、呼吸抑制、昏迷等。</a:t>
            </a:r>
          </a:p>
          <a:p>
            <a:pPr>
              <a:lnSpc>
                <a:spcPct val="170000"/>
              </a:lnSpc>
            </a:pPr>
            <a:r>
              <a:rPr lang="zh-TW" altLang="en-US" sz="2400" dirty="0"/>
              <a:t>第二級管制藥品及毒品。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39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ea typeface="微軟正黑體" pitchFamily="34" charset="-120"/>
              </a:rPr>
              <a:t>中樞神經</a:t>
            </a:r>
            <a:r>
              <a:rPr lang="zh-TW" altLang="en-US" dirty="0">
                <a:ea typeface="微軟正黑體" pitchFamily="34" charset="-120"/>
              </a:rPr>
              <a:t>抑制劑</a:t>
            </a:r>
            <a:r>
              <a:rPr lang="en-US" altLang="zh-TW" dirty="0">
                <a:ea typeface="微軟正黑體" pitchFamily="34" charset="-120"/>
              </a:rPr>
              <a:t>-GHB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/>
              <a:t>低劑量</a:t>
            </a:r>
            <a:r>
              <a:rPr lang="en-US" altLang="zh-TW" sz="2000" dirty="0"/>
              <a:t>0.5~1g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效果類似喝</a:t>
            </a:r>
            <a:r>
              <a:rPr lang="en-US" altLang="zh-TW" sz="2000" dirty="0"/>
              <a:t>2~3</a:t>
            </a:r>
            <a:r>
              <a:rPr lang="zh-TW" altLang="en-US" sz="2000" dirty="0"/>
              <a:t>杯酒，會覺得輕鬆、個性稍變外向，但工作力下降、中度的眼花。</a:t>
            </a:r>
          </a:p>
          <a:p>
            <a:r>
              <a:rPr lang="zh-TW" altLang="en-US" sz="2000" dirty="0"/>
              <a:t>中劑量</a:t>
            </a:r>
            <a:r>
              <a:rPr lang="en-US" altLang="zh-TW" sz="2000" dirty="0"/>
              <a:t>1~2.5g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會有幻聽、手舞足蹈、喃喃自語、感覺敏感，有的使用者會有性行為前興奮的感覺。 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重劑量</a:t>
            </a:r>
            <a:r>
              <a:rPr lang="en-US" altLang="zh-TW" sz="2000" dirty="0"/>
              <a:t>-2.5g</a:t>
            </a:r>
            <a:r>
              <a:rPr lang="zh-TW" altLang="en-US" sz="2000" dirty="0"/>
              <a:t>以上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會有意識模糊、昏昏欲睡情形。（強力睡眠效果）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5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a typeface="微軟正黑體" pitchFamily="34" charset="-120"/>
              </a:rPr>
              <a:t>中樞神經抑制劑</a:t>
            </a:r>
            <a:r>
              <a:rPr lang="en-US" altLang="zh-TW" sz="4000" dirty="0">
                <a:ea typeface="微軟正黑體" pitchFamily="34" charset="-120"/>
              </a:rPr>
              <a:t>-</a:t>
            </a:r>
            <a:r>
              <a:rPr lang="zh-TW" altLang="en-US" sz="4000" dirty="0">
                <a:ea typeface="微軟正黑體" pitchFamily="34" charset="-120"/>
              </a:rPr>
              <a:t>愷他命</a:t>
            </a:r>
            <a:r>
              <a:rPr lang="en-US" altLang="zh-TW" sz="4000" dirty="0">
                <a:ea typeface="微軟正黑體" pitchFamily="34" charset="-120"/>
              </a:rPr>
              <a:t>(Ketamine)</a:t>
            </a:r>
            <a:endParaRPr lang="zh-HK" altLang="en-US" sz="4000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愷他命（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Ketamine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 </a:t>
            </a:r>
            <a:endParaRPr lang="zh-HK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Ketamine 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卡門、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愷命、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Special K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K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仔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手術麻醉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口服、鼻吸、煙吸、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24003"/>
            <a:ext cx="3647108" cy="255771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172529" y="5343019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2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n w="9525">
                  <a:solidFill>
                    <a:srgbClr val="F79646">
                      <a:lumMod val="75000"/>
                    </a:srgbClr>
                  </a:soli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15000">
                      <a:prstClr val="white">
                        <a:lumMod val="95000"/>
                      </a:prstClr>
                    </a:gs>
                    <a:gs pos="30000">
                      <a:prstClr val="white"/>
                    </a:gs>
                  </a:gsLst>
                  <a:lin ang="18900000" scaled="1"/>
                  <a:tileRect/>
                </a:gradFill>
                <a:ea typeface="微軟正黑體" pitchFamily="34" charset="-120"/>
              </a:rPr>
              <a:t>中樞神經抑制劑</a:t>
            </a:r>
            <a:r>
              <a:rPr lang="en-US" altLang="zh-TW" sz="4000" dirty="0">
                <a:ln w="9525">
                  <a:solidFill>
                    <a:srgbClr val="F79646">
                      <a:lumMod val="75000"/>
                    </a:srgbClr>
                  </a:soli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15000">
                      <a:prstClr val="white">
                        <a:lumMod val="95000"/>
                      </a:prstClr>
                    </a:gs>
                    <a:gs pos="30000">
                      <a:prstClr val="white"/>
                    </a:gs>
                  </a:gsLst>
                  <a:lin ang="18900000" scaled="1"/>
                  <a:tileRect/>
                </a:gradFill>
                <a:ea typeface="微軟正黑體" pitchFamily="34" charset="-120"/>
              </a:rPr>
              <a:t>-</a:t>
            </a:r>
            <a:r>
              <a:rPr lang="zh-TW" altLang="en-US" sz="4000" dirty="0">
                <a:ln w="9525">
                  <a:solidFill>
                    <a:srgbClr val="F79646">
                      <a:lumMod val="75000"/>
                    </a:srgbClr>
                  </a:soli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15000">
                      <a:prstClr val="white">
                        <a:lumMod val="95000"/>
                      </a:prstClr>
                    </a:gs>
                    <a:gs pos="30000">
                      <a:prstClr val="white"/>
                    </a:gs>
                  </a:gsLst>
                  <a:lin ang="18900000" scaled="1"/>
                  <a:tileRect/>
                </a:gradFill>
                <a:ea typeface="微軟正黑體" pitchFamily="34" charset="-120"/>
              </a:rPr>
              <a:t>愷他命</a:t>
            </a:r>
            <a:r>
              <a:rPr lang="en-US" altLang="zh-TW" sz="4000" dirty="0">
                <a:ln w="9525">
                  <a:solidFill>
                    <a:srgbClr val="F79646">
                      <a:lumMod val="75000"/>
                    </a:srgbClr>
                  </a:soli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15000">
                      <a:prstClr val="white">
                        <a:lumMod val="95000"/>
                      </a:prstClr>
                    </a:gs>
                    <a:gs pos="30000">
                      <a:prstClr val="white"/>
                    </a:gs>
                  </a:gsLst>
                  <a:lin ang="18900000" scaled="1"/>
                  <a:tileRect/>
                </a:gradFill>
                <a:ea typeface="微軟正黑體" pitchFamily="34" charset="-120"/>
              </a:rPr>
              <a:t>(Ketamine)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/>
              <a:t>Ketamine</a:t>
            </a:r>
            <a:r>
              <a:rPr lang="zh-TW" altLang="en-US" sz="1800" dirty="0"/>
              <a:t>俗稱</a:t>
            </a:r>
            <a:r>
              <a:rPr lang="en-US" altLang="zh-TW" sz="1800" dirty="0"/>
              <a:t>K</a:t>
            </a:r>
            <a:r>
              <a:rPr lang="zh-TW" altLang="en-US" sz="1800" dirty="0"/>
              <a:t>仔、</a:t>
            </a:r>
            <a:r>
              <a:rPr lang="en-US" altLang="zh-TW" sz="1800" dirty="0">
                <a:solidFill>
                  <a:srgbClr val="C00000"/>
                </a:solidFill>
              </a:rPr>
              <a:t>Special K</a:t>
            </a:r>
            <a:r>
              <a:rPr lang="zh-TW" altLang="en-US" sz="1800" dirty="0"/>
              <a:t>或</a:t>
            </a:r>
            <a:r>
              <a:rPr lang="en-US" altLang="zh-TW" sz="1800" dirty="0">
                <a:solidFill>
                  <a:srgbClr val="C00000"/>
                </a:solidFill>
              </a:rPr>
              <a:t>K</a:t>
            </a:r>
            <a:r>
              <a:rPr lang="zh-TW" altLang="en-US" sz="1800" dirty="0"/>
              <a:t>，原是用於人或動物麻醉之一種速效、全身性麻醉劑。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副作用：心搏過速、高血壓、震顫、肌肉緊張、解離感、惡夢、幻覺、無理行為及胡言亂語。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藥效約可維持</a:t>
            </a:r>
            <a:r>
              <a:rPr lang="en-US" altLang="zh-TW" sz="1800" dirty="0"/>
              <a:t>1</a:t>
            </a:r>
            <a:r>
              <a:rPr lang="zh-TW" altLang="en-US" sz="1800" dirty="0"/>
              <a:t>小時，但影響吸食者感覺、協調及</a:t>
            </a:r>
            <a:r>
              <a:rPr lang="zh-TW" altLang="en-US" sz="1800" dirty="0" smtClean="0"/>
              <a:t>判斷力</a:t>
            </a:r>
            <a:r>
              <a:rPr lang="zh-TW" altLang="en-US" sz="1800" dirty="0" smtClean="0">
                <a:latin typeface="微軟正黑體"/>
                <a:ea typeface="微軟正黑體"/>
              </a:rPr>
              <a:t>，</a:t>
            </a:r>
            <a:r>
              <a:rPr lang="zh-TW" altLang="en-US" sz="1800" dirty="0" smtClean="0"/>
              <a:t>則</a:t>
            </a:r>
            <a:r>
              <a:rPr lang="zh-TW" altLang="en-US" sz="1800" dirty="0"/>
              <a:t>可長達</a:t>
            </a:r>
            <a:r>
              <a:rPr lang="en-US" altLang="zh-TW" sz="1800" dirty="0"/>
              <a:t>16</a:t>
            </a:r>
            <a:r>
              <a:rPr lang="zh-TW" altLang="en-US" sz="1800" dirty="0"/>
              <a:t>至</a:t>
            </a:r>
            <a:r>
              <a:rPr lang="en-US" altLang="zh-TW" sz="1800" dirty="0"/>
              <a:t>24</a:t>
            </a:r>
            <a:r>
              <a:rPr lang="zh-TW" altLang="en-US" sz="1800" dirty="0"/>
              <a:t>小時，並可產生噁心、嘔吐、複視、視覺模糊、影像扭曲、暫發性失憶、及身體失去平衡等症狀。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長期使用，會產生耐受性及心理依賴性，造成強迫性使用，且不易戒除。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目前列為</a:t>
            </a:r>
            <a:r>
              <a:rPr lang="zh-TW" altLang="en-US" sz="1800" dirty="0">
                <a:solidFill>
                  <a:srgbClr val="C00000"/>
                </a:solidFill>
              </a:rPr>
              <a:t>第三級管制藥品及毒品</a:t>
            </a:r>
            <a:r>
              <a:rPr lang="zh-TW" altLang="en-US" sz="1800" dirty="0"/>
              <a:t>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60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ea typeface="微軟正黑體" pitchFamily="34" charset="-120"/>
              </a:rPr>
              <a:t>拉</a:t>
            </a:r>
            <a:r>
              <a:rPr lang="en-US" altLang="zh-TW" sz="3600" dirty="0">
                <a:ea typeface="微軟正黑體" pitchFamily="34" charset="-120"/>
              </a:rPr>
              <a:t>K</a:t>
            </a:r>
            <a:r>
              <a:rPr lang="zh-TW" altLang="en-US" sz="3600" dirty="0">
                <a:ea typeface="微軟正黑體" pitchFamily="34" charset="-120"/>
              </a:rPr>
              <a:t>少女 膀胱容量萎縮剩</a:t>
            </a:r>
            <a:r>
              <a:rPr lang="en-US" altLang="zh-TW" sz="3600" dirty="0">
                <a:ea typeface="微軟正黑體" pitchFamily="34" charset="-120"/>
              </a:rPr>
              <a:t>10cc </a:t>
            </a:r>
            <a:endParaRPr lang="zh-HK" altLang="en-US" sz="3600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5" y="2564904"/>
            <a:ext cx="4176463" cy="252028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b="1" dirty="0"/>
              <a:t>一名</a:t>
            </a:r>
            <a:r>
              <a:rPr lang="en-US" altLang="zh-TW" sz="2000" b="1" dirty="0"/>
              <a:t>19</a:t>
            </a:r>
            <a:r>
              <a:rPr lang="zh-TW" altLang="en-US" sz="2000" b="1" dirty="0"/>
              <a:t>歲少女，因拉</a:t>
            </a:r>
            <a:r>
              <a:rPr lang="en-US" altLang="zh-TW" sz="2000" b="1" dirty="0" smtClean="0"/>
              <a:t>K</a:t>
            </a:r>
            <a:r>
              <a:rPr lang="zh-TW" altLang="en-US" sz="2000" b="1" dirty="0"/>
              <a:t> ，膀胱萎縮到只剩下</a:t>
            </a:r>
            <a:r>
              <a:rPr lang="en-US" altLang="zh-TW" sz="2000" b="1" dirty="0"/>
              <a:t>10</a:t>
            </a:r>
            <a:r>
              <a:rPr lang="zh-TW" altLang="en-US" sz="2000" b="1" dirty="0"/>
              <a:t>到</a:t>
            </a:r>
            <a:r>
              <a:rPr lang="en-US" altLang="zh-TW" sz="2000" b="1" dirty="0"/>
              <a:t>20c.c.</a:t>
            </a:r>
            <a:r>
              <a:rPr lang="zh-TW" altLang="en-US" sz="2000" b="1" dirty="0" smtClean="0"/>
              <a:t>容量</a:t>
            </a:r>
            <a:r>
              <a:rPr lang="zh-TW" altLang="en-US" sz="2000" b="1" dirty="0" smtClean="0">
                <a:latin typeface="微軟正黑體"/>
                <a:ea typeface="微軟正黑體"/>
              </a:rPr>
              <a:t>。</a:t>
            </a:r>
            <a:endParaRPr lang="zh-TW" altLang="en-US" sz="2000" b="1" dirty="0"/>
          </a:p>
          <a:p>
            <a:pPr>
              <a:lnSpc>
                <a:spcPct val="170000"/>
              </a:lnSpc>
            </a:pPr>
            <a:r>
              <a:rPr lang="zh-TW" altLang="en-US" sz="2000" b="1" dirty="0"/>
              <a:t>由於膀胱容量只剩下一點點，被迫整天坐在馬桶上。</a:t>
            </a:r>
          </a:p>
        </p:txBody>
      </p:sp>
      <p:pic>
        <p:nvPicPr>
          <p:cNvPr id="7173" name="Picture 5" descr="D:\Tammy品味傳播\2014\p1_01\imag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3276"/>
            <a:ext cx="482453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05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吸入型濫用物質</a:t>
            </a:r>
            <a:r>
              <a:rPr lang="zh-TW" altLang="en-US" dirty="0">
                <a:solidFill>
                  <a:srgbClr val="00B0F0"/>
                </a:solidFill>
                <a:ea typeface="微軟正黑體" pitchFamily="34" charset="-120"/>
              </a:rPr>
              <a:t>強力膠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916832"/>
            <a:ext cx="5040559" cy="4464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0070C0"/>
                </a:solidFill>
              </a:rPr>
              <a:t>工</a:t>
            </a:r>
            <a:r>
              <a:rPr lang="zh-TW" altLang="en-US" sz="2000" dirty="0">
                <a:solidFill>
                  <a:srgbClr val="0070C0"/>
                </a:solidFill>
              </a:rPr>
              <a:t>業用黏著劑</a:t>
            </a: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容</a:t>
            </a:r>
            <a:r>
              <a:rPr lang="zh-TW" altLang="en-US" sz="2000" dirty="0">
                <a:solidFill>
                  <a:schemeClr val="tx1"/>
                </a:solidFill>
              </a:rPr>
              <a:t>易取得、最為</a:t>
            </a:r>
            <a:r>
              <a:rPr lang="zh-TW" altLang="en-US" sz="2000" dirty="0" smtClean="0">
                <a:solidFill>
                  <a:schemeClr val="tx1"/>
                </a:solidFill>
              </a:rPr>
              <a:t>常見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吸</a:t>
            </a:r>
            <a:r>
              <a:rPr lang="zh-TW" altLang="en-US" sz="2000" dirty="0">
                <a:solidFill>
                  <a:schemeClr val="tx1"/>
                </a:solidFill>
              </a:rPr>
              <a:t>食方式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>
                <a:solidFill>
                  <a:schemeClr val="tx1"/>
                </a:solidFill>
              </a:rPr>
              <a:t>強力膠置於塑膠袋中，以雙手揉搓</a:t>
            </a:r>
            <a:r>
              <a:rPr lang="zh-TW" altLang="en-US" sz="2000" dirty="0" smtClean="0">
                <a:solidFill>
                  <a:schemeClr val="tx1"/>
                </a:solidFill>
              </a:rPr>
              <a:t>，讓</a:t>
            </a:r>
            <a:r>
              <a:rPr lang="zh-TW" altLang="en-US" sz="2000" dirty="0">
                <a:solidFill>
                  <a:schemeClr val="tx1"/>
                </a:solidFill>
              </a:rPr>
              <a:t>甲苯溶劑釋出，加以</a:t>
            </a:r>
            <a:r>
              <a:rPr lang="zh-TW" altLang="en-US" sz="2000" dirty="0" smtClean="0">
                <a:solidFill>
                  <a:schemeClr val="tx1"/>
                </a:solidFill>
              </a:rPr>
              <a:t>吸食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chemeClr val="tx1"/>
                </a:solidFill>
              </a:rPr>
              <a:t>主</a:t>
            </a:r>
            <a:r>
              <a:rPr lang="zh-TW" altLang="en-US" sz="2000" dirty="0">
                <a:solidFill>
                  <a:schemeClr val="tx1"/>
                </a:solidFill>
              </a:rPr>
              <a:t>觀感覺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>
                <a:solidFill>
                  <a:schemeClr val="tx1"/>
                </a:solidFill>
              </a:rPr>
              <a:t>與酒精十分類似</a:t>
            </a:r>
            <a:r>
              <a:rPr lang="zh-TW" altLang="en-US" sz="2000" dirty="0" smtClean="0">
                <a:solidFill>
                  <a:schemeClr val="tx1"/>
                </a:solidFill>
              </a:rPr>
              <a:t>、會造成能力</a:t>
            </a:r>
            <a:r>
              <a:rPr lang="zh-TW" altLang="en-US" sz="2000" dirty="0">
                <a:solidFill>
                  <a:schemeClr val="tx1"/>
                </a:solidFill>
              </a:rPr>
              <a:t>增加感、</a:t>
            </a:r>
            <a:r>
              <a:rPr lang="zh-TW" altLang="en-US" sz="2000" dirty="0" smtClean="0">
                <a:solidFill>
                  <a:schemeClr val="tx1"/>
                </a:solidFill>
              </a:rPr>
              <a:t>欣</a:t>
            </a:r>
            <a:r>
              <a:rPr lang="zh-TW" altLang="en-US" sz="2000" dirty="0">
                <a:solidFill>
                  <a:schemeClr val="tx1"/>
                </a:solidFill>
              </a:rPr>
              <a:t>快感、興奮、漂浮</a:t>
            </a:r>
            <a:r>
              <a:rPr lang="zh-TW" altLang="en-US" sz="2000" dirty="0" smtClean="0">
                <a:solidFill>
                  <a:schemeClr val="tx1"/>
                </a:solidFill>
              </a:rPr>
              <a:t>感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 smtClean="0">
                <a:solidFill>
                  <a:schemeClr val="tx1"/>
                </a:solidFill>
              </a:rPr>
              <a:t>頭暈</a:t>
            </a:r>
            <a:r>
              <a:rPr lang="zh-TW" altLang="en-US" sz="2000" dirty="0">
                <a:solidFill>
                  <a:schemeClr val="tx1"/>
                </a:solidFill>
              </a:rPr>
              <a:t>、口齒不清、步態不穩</a:t>
            </a:r>
            <a:r>
              <a:rPr lang="zh-TW" altLang="en-US" sz="2000" dirty="0" smtClean="0">
                <a:solidFill>
                  <a:schemeClr val="tx1"/>
                </a:solidFill>
              </a:rPr>
              <a:t>及認知功能減退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zh-TW" altLang="en-US" sz="2000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4612"/>
            <a:ext cx="2533650" cy="16287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36025" y="4437112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2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吸入型濫用物質笑氣</a:t>
            </a:r>
            <a:r>
              <a:rPr lang="en-US" altLang="zh-TW" dirty="0">
                <a:ea typeface="微軟正黑體" pitchFamily="34" charset="-120"/>
              </a:rPr>
              <a:t>(</a:t>
            </a:r>
            <a:r>
              <a:rPr lang="zh-TW" altLang="en-US" dirty="0">
                <a:ea typeface="微軟正黑體" pitchFamily="34" charset="-120"/>
              </a:rPr>
              <a:t>一氧化二氮</a:t>
            </a:r>
            <a:r>
              <a:rPr lang="en-US" altLang="zh-TW" dirty="0">
                <a:ea typeface="微軟正黑體" pitchFamily="34" charset="-120"/>
              </a:rPr>
              <a:t>)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80919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/>
              <a:t>在</a:t>
            </a:r>
            <a:r>
              <a:rPr lang="zh-TW" altLang="en-US" sz="2000" dirty="0"/>
              <a:t>常溫常壓下為無色、無味氣體，通常壓縮置入鋼瓶待用。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功用：短效型麻醉劑，一般用於手術前的麻醉誘導或牙科手術。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吸入</a:t>
            </a:r>
            <a:r>
              <a:rPr lang="en-US" altLang="zh-TW" sz="2000" dirty="0"/>
              <a:t>15</a:t>
            </a:r>
            <a:r>
              <a:rPr lang="zh-TW" altLang="en-US" sz="2000" dirty="0"/>
              <a:t>至</a:t>
            </a:r>
            <a:r>
              <a:rPr lang="en-US" altLang="zh-TW" sz="2000" dirty="0"/>
              <a:t>30</a:t>
            </a:r>
            <a:r>
              <a:rPr lang="zh-TW" altLang="en-US" sz="2000" dirty="0"/>
              <a:t>秒即可產生</a:t>
            </a:r>
            <a:r>
              <a:rPr lang="zh-TW" altLang="en-US" sz="2000" dirty="0">
                <a:solidFill>
                  <a:srgbClr val="FF0000"/>
                </a:solidFill>
              </a:rPr>
              <a:t>欣快感</a:t>
            </a:r>
            <a:r>
              <a:rPr lang="zh-TW" altLang="en-US" sz="2000" dirty="0"/>
              <a:t>，讓人産生</a:t>
            </a:r>
            <a:r>
              <a:rPr lang="zh-TW" altLang="en-US" sz="2000" dirty="0" smtClean="0"/>
              <a:t>紓解</a:t>
            </a:r>
            <a:r>
              <a:rPr lang="zh-TW" altLang="en-US" sz="2000" dirty="0" smtClean="0">
                <a:latin typeface="微軟正黑體"/>
                <a:ea typeface="微軟正黑體"/>
              </a:rPr>
              <a:t>、</a:t>
            </a:r>
            <a:r>
              <a:rPr lang="zh-TW" altLang="en-US" sz="2000" dirty="0" smtClean="0"/>
              <a:t>放鬆</a:t>
            </a:r>
            <a:r>
              <a:rPr lang="zh-TW" altLang="en-US" sz="2000" dirty="0"/>
              <a:t>，對疼痛敏感度降低等，然亦有低血壓、心跳加速、甚至</a:t>
            </a:r>
            <a:r>
              <a:rPr lang="zh-TW" altLang="en-US" sz="2000" dirty="0">
                <a:solidFill>
                  <a:srgbClr val="FF0000"/>
                </a:solidFill>
              </a:rPr>
              <a:t>產生暈厥及幻覺</a:t>
            </a:r>
            <a:r>
              <a:rPr lang="zh-TW" altLang="en-US" sz="2000" dirty="0"/>
              <a:t>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不良作用：麻痺無力、</a:t>
            </a:r>
            <a:r>
              <a:rPr lang="zh-TW" altLang="en-US" sz="2000" dirty="0">
                <a:solidFill>
                  <a:srgbClr val="FF0000"/>
                </a:solidFill>
              </a:rPr>
              <a:t>觸感漸失</a:t>
            </a:r>
            <a:r>
              <a:rPr lang="zh-TW" altLang="en-US" sz="2000" dirty="0"/>
              <a:t>、耳鳴、平衡感差、失憶等；長期使用會造成身體部分</a:t>
            </a:r>
            <a:r>
              <a:rPr lang="zh-TW" altLang="en-US" sz="2000" dirty="0">
                <a:solidFill>
                  <a:srgbClr val="FF0000"/>
                </a:solidFill>
              </a:rPr>
              <a:t>代謝功能減弱</a:t>
            </a:r>
            <a:r>
              <a:rPr lang="zh-TW" altLang="en-US" sz="2000" dirty="0"/>
              <a:t>，並喪失立體的觸感。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491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中樞神經抑制劑</a:t>
            </a:r>
            <a:r>
              <a:rPr lang="zh-TW" altLang="en-US" dirty="0" smtClean="0">
                <a:ea typeface="微軟正黑體" pitchFamily="34" charset="-120"/>
              </a:rPr>
              <a:t>－安</a:t>
            </a:r>
            <a:r>
              <a:rPr lang="zh-TW" altLang="en-US" dirty="0">
                <a:ea typeface="微軟正黑體" pitchFamily="34" charset="-120"/>
              </a:rPr>
              <a:t>眠鎮靜類藥物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916832"/>
            <a:ext cx="5040559" cy="44644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TW" altLang="en-US" dirty="0">
                <a:solidFill>
                  <a:srgbClr val="FF0000"/>
                </a:solidFill>
              </a:rPr>
              <a:t>需有醫師處方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，具安眠、鎮靜、抗焦慮及治療癲癇等用途。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由於此類藥物具成癮性，在國內藥物濫用問題日趨嚴重。</a:t>
            </a:r>
          </a:p>
        </p:txBody>
      </p:sp>
      <p:pic>
        <p:nvPicPr>
          <p:cNvPr id="6146" name="Picture 2" descr="D:\Tammy品味傳播\2014\p1_01\slee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435">
            <a:off x="58687" y="3851624"/>
            <a:ext cx="47371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531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>
                <a:ea typeface="微軟正黑體" pitchFamily="34" charset="-120"/>
              </a:rPr>
              <a:t>中樞神經抑制劑</a:t>
            </a:r>
            <a:r>
              <a:rPr lang="zh-TW" altLang="en-US" sz="3200" dirty="0" smtClean="0">
                <a:ea typeface="微軟正黑體" pitchFamily="34" charset="-120"/>
              </a:rPr>
              <a:t>（氟硝西泮 </a:t>
            </a:r>
            <a:r>
              <a:rPr lang="en-US" altLang="zh-TW" sz="3200" dirty="0" smtClean="0">
                <a:ea typeface="微軟正黑體" pitchFamily="34" charset="-120"/>
              </a:rPr>
              <a:t>-</a:t>
            </a:r>
            <a:r>
              <a:rPr lang="zh-TW" altLang="en-US" sz="3200" dirty="0" smtClean="0">
                <a:ea typeface="微軟正黑體" pitchFamily="34" charset="-120"/>
              </a:rPr>
              <a:t> </a:t>
            </a:r>
            <a:r>
              <a:rPr lang="en-US" altLang="zh-TW" sz="3200" dirty="0" smtClean="0">
                <a:ea typeface="微軟正黑體" pitchFamily="34" charset="-120"/>
              </a:rPr>
              <a:t>FM2</a:t>
            </a:r>
            <a:r>
              <a:rPr lang="zh-TW" altLang="en-US" sz="3200" dirty="0" smtClean="0">
                <a:ea typeface="微軟正黑體" pitchFamily="34" charset="-120"/>
              </a:rPr>
              <a:t>）</a:t>
            </a:r>
            <a:endParaRPr lang="zh-TW" altLang="en-US" sz="3200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氟硝西泮（</a:t>
            </a:r>
            <a:r>
              <a:rPr lang="en-US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）</a:t>
            </a:r>
            <a:endParaRPr lang="zh-HK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英文名：</a:t>
            </a:r>
            <a:r>
              <a:rPr lang="en-US" altLang="zh-H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Flunitrazepam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(FM2) </a:t>
            </a:r>
            <a:r>
              <a:rPr lang="en-US" altLang="zh-H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十字架、強姦藥丸、</a:t>
            </a:r>
            <a:r>
              <a:rPr lang="en-US" altLang="zh-TW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FM2</a:t>
            </a:r>
            <a:r>
              <a:rPr lang="zh-TW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2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三級第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鎮靜、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安眠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注射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460501"/>
            <a:ext cx="3816424" cy="2862318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220072" y="5538137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4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916832"/>
            <a:ext cx="5040559" cy="446449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錠劑上打印 </a:t>
            </a:r>
            <a:r>
              <a:rPr lang="en-US" altLang="zh-TW" dirty="0">
                <a:solidFill>
                  <a:schemeClr val="tx1"/>
                </a:solidFill>
              </a:rPr>
              <a:t>FM2 </a:t>
            </a:r>
            <a:r>
              <a:rPr lang="zh-TW" altLang="en-US" dirty="0">
                <a:solidFill>
                  <a:schemeClr val="tx1"/>
                </a:solidFill>
              </a:rPr>
              <a:t>字樣及十字圖案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俗稱</a:t>
            </a:r>
            <a:r>
              <a:rPr lang="zh-TW" altLang="en-US" dirty="0">
                <a:solidFill>
                  <a:schemeClr val="accent1"/>
                </a:solidFill>
              </a:rPr>
              <a:t>十字架、約會強暴</a:t>
            </a:r>
            <a:r>
              <a:rPr lang="zh-TW" altLang="en-US" dirty="0" smtClean="0">
                <a:solidFill>
                  <a:schemeClr val="accent1"/>
                </a:solidFill>
              </a:rPr>
              <a:t>丸</a:t>
            </a:r>
            <a:r>
              <a:rPr lang="zh-TW" altLang="en-US" dirty="0" smtClean="0">
                <a:solidFill>
                  <a:schemeClr val="accent1"/>
                </a:solidFill>
                <a:latin typeface="微軟正黑體"/>
                <a:ea typeface="微軟正黑體"/>
              </a:rPr>
              <a:t>。</a:t>
            </a:r>
            <a:endParaRPr lang="zh-TW" altLang="en-US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溶水後</a:t>
            </a:r>
            <a:r>
              <a:rPr lang="zh-TW" altLang="en-US" dirty="0" smtClean="0">
                <a:solidFill>
                  <a:schemeClr val="tx1"/>
                </a:solidFill>
              </a:rPr>
              <a:t>無臭無味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強力安眠劑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會產生暫時性失憶症之特性，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 smtClean="0">
                <a:solidFill>
                  <a:schemeClr val="tx1"/>
                </a:solidFill>
              </a:rPr>
              <a:t>    因此</a:t>
            </a:r>
            <a:r>
              <a:rPr lang="zh-TW" altLang="en-US" dirty="0">
                <a:solidFill>
                  <a:schemeClr val="tx1"/>
                </a:solidFill>
              </a:rPr>
              <a:t>常被不法之徒利用，做為 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   約會</a:t>
            </a:r>
            <a:r>
              <a:rPr lang="zh-TW" altLang="en-US" dirty="0">
                <a:solidFill>
                  <a:schemeClr val="tx1"/>
                </a:solidFill>
              </a:rPr>
              <a:t>強姦之用。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0" y="2060848"/>
            <a:ext cx="1905000" cy="1905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64017" y="414908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中樞神經抑制劑－</a:t>
            </a:r>
            <a:r>
              <a:rPr lang="en-US" altLang="zh-TW" dirty="0">
                <a:ea typeface="微軟正黑體" pitchFamily="34" charset="-120"/>
              </a:rPr>
              <a:t>FM2</a:t>
            </a:r>
            <a:endParaRPr lang="zh-HK" altLang="en-US" dirty="0"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37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毒品是什麼</a:t>
            </a:r>
            <a:r>
              <a:rPr lang="en-US" altLang="zh-TW" dirty="0">
                <a:ea typeface="微軟正黑體" pitchFamily="34" charset="-120"/>
              </a:rPr>
              <a:t>?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根據世界衛生組織定義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指會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造成腦部功能的</a:t>
            </a:r>
            <a:r>
              <a:rPr lang="zh-TW" altLang="en-US" dirty="0"/>
              <a:t>變異，而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導致情緒或行為異常</a:t>
            </a:r>
            <a:r>
              <a:rPr lang="zh-TW" altLang="en-US" dirty="0"/>
              <a:t>的</a:t>
            </a:r>
            <a:r>
              <a:rPr lang="zh-TW" altLang="en-US" dirty="0" smtClean="0"/>
              <a:t>化學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物質」 </a:t>
            </a:r>
            <a:r>
              <a:rPr lang="zh-TW" altLang="en-US" dirty="0"/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例如 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興奮劑、鎮靜劑、迷幻藥、大麻、有機溶劑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dirty="0"/>
              <a:t> 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毒品危害防制條例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指出，具有成癮性、濫用</a:t>
            </a:r>
            <a:r>
              <a:rPr lang="zh-TW" altLang="en-US" dirty="0"/>
              <a:t>性、及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對社會危害性之麻醉藥與其</a:t>
            </a:r>
            <a:r>
              <a:rPr lang="zh-TW" altLang="en-US" dirty="0"/>
              <a:t>製品，及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影響精神物質與其製品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2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中樞神經抑制劑－</a:t>
            </a:r>
            <a:r>
              <a:rPr lang="en-US" altLang="zh-TW" dirty="0">
                <a:ea typeface="微軟正黑體" pitchFamily="34" charset="-120"/>
              </a:rPr>
              <a:t>FM2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/>
              <a:t>不良作用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 smtClean="0"/>
              <a:t>嗜</a:t>
            </a:r>
            <a:r>
              <a:rPr lang="zh-TW" altLang="en-US" sz="2000" dirty="0"/>
              <a:t>睡、步履不穩、注意力不</a:t>
            </a:r>
            <a:r>
              <a:rPr lang="zh-TW" altLang="en-US" sz="2000" dirty="0" smtClean="0"/>
              <a:t>集中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/>
              <a:t>噁心、眩暈、失去</a:t>
            </a:r>
            <a:r>
              <a:rPr lang="zh-TW" altLang="en-US" sz="2000" dirty="0" smtClean="0"/>
              <a:t>方向感</a:t>
            </a:r>
            <a:r>
              <a:rPr lang="zh-TW" altLang="en-US" sz="2000" dirty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 smtClean="0"/>
              <a:t>記</a:t>
            </a:r>
            <a:r>
              <a:rPr lang="zh-TW" altLang="en-US" sz="2000" dirty="0"/>
              <a:t>憶力及判斷力減退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 smtClean="0"/>
              <a:t>暫</a:t>
            </a:r>
            <a:r>
              <a:rPr lang="zh-TW" altLang="en-US" sz="2000" dirty="0"/>
              <a:t>時性失憶症</a:t>
            </a:r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/>
              <a:t>生理及心理依賴，停藥後產生戒斷</a:t>
            </a:r>
            <a:r>
              <a:rPr lang="zh-TW" altLang="en-US" sz="2000" dirty="0" smtClean="0"/>
              <a:t>症狀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zh-TW" altLang="en-US" sz="2000" dirty="0" smtClean="0"/>
              <a:t>常</a:t>
            </a:r>
            <a:r>
              <a:rPr lang="zh-TW" altLang="en-US" sz="2000" dirty="0"/>
              <a:t>因與酒類併用，加重對中樞神經的抑制，導致意外</a:t>
            </a:r>
            <a:r>
              <a:rPr lang="zh-TW" altLang="en-US" sz="2000" dirty="0" smtClean="0"/>
              <a:t>傷害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6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飲料被下</a:t>
            </a:r>
            <a:r>
              <a:rPr lang="en-US" altLang="zh-TW" dirty="0" smtClean="0">
                <a:ea typeface="微軟正黑體" pitchFamily="34" charset="-120"/>
              </a:rPr>
              <a:t>FM2</a:t>
            </a:r>
            <a:r>
              <a:rPr lang="en-US" altLang="zh-TW" dirty="0" smtClean="0">
                <a:latin typeface="微軟正黑體"/>
                <a:ea typeface="微軟正黑體"/>
              </a:rPr>
              <a:t>〮〮</a:t>
            </a:r>
            <a:r>
              <a:rPr lang="zh-TW" altLang="en-US" dirty="0">
                <a:ea typeface="微軟正黑體" pitchFamily="34" charset="-120"/>
              </a:rPr>
              <a:t> </a:t>
            </a:r>
            <a:r>
              <a:rPr lang="zh-TW" altLang="en-US" dirty="0" smtClean="0">
                <a:ea typeface="微軟正黑體" pitchFamily="34" charset="-120"/>
              </a:rPr>
              <a:t> 三分鐘</a:t>
            </a:r>
            <a:r>
              <a:rPr lang="zh-TW" altLang="en-US" dirty="0">
                <a:ea typeface="微軟正黑體" pitchFamily="34" charset="-120"/>
              </a:rPr>
              <a:t>內快催吐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916832"/>
            <a:ext cx="5040559" cy="446449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1"/>
                </a:solidFill>
              </a:rPr>
              <a:t>FM2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安眠作用快速</a:t>
            </a:r>
            <a:r>
              <a:rPr lang="en-US" altLang="zh-TW" dirty="0">
                <a:solidFill>
                  <a:srgbClr val="FF0000"/>
                </a:solidFill>
              </a:rPr>
              <a:t>(20</a:t>
            </a:r>
            <a:r>
              <a:rPr lang="zh-TW" altLang="en-US" dirty="0">
                <a:solidFill>
                  <a:srgbClr val="FF0000"/>
                </a:solidFill>
              </a:rPr>
              <a:t>分鐘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作用強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為一般安眠藥的</a:t>
            </a:r>
            <a:r>
              <a:rPr lang="en-US" altLang="zh-TW" dirty="0">
                <a:solidFill>
                  <a:srgbClr val="FF0000"/>
                </a:solidFill>
              </a:rPr>
              <a:t>10</a:t>
            </a:r>
            <a:r>
              <a:rPr lang="zh-TW" altLang="en-US" dirty="0">
                <a:solidFill>
                  <a:schemeClr val="tx1"/>
                </a:solidFill>
              </a:rPr>
              <a:t>倍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安眠效果久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</a:rPr>
              <a:t>8-12</a:t>
            </a:r>
            <a:r>
              <a:rPr lang="zh-TW" altLang="en-US" dirty="0">
                <a:solidFill>
                  <a:srgbClr val="FF0000"/>
                </a:solidFill>
              </a:rPr>
              <a:t>小時</a:t>
            </a:r>
            <a:r>
              <a:rPr lang="en-US" altLang="zh-TW" dirty="0">
                <a:solidFill>
                  <a:schemeClr val="tx1"/>
                </a:solidFill>
              </a:rPr>
              <a:t>) 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08" y="2348880"/>
            <a:ext cx="2281924" cy="1430660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8" name="文字方塊 7"/>
          <p:cNvSpPr txBox="1"/>
          <p:nvPr/>
        </p:nvSpPr>
        <p:spPr>
          <a:xfrm>
            <a:off x="611560" y="4005064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08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硝甲西泮（硝甲氮平）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Nimetazepam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(</a:t>
            </a:r>
            <a:r>
              <a:rPr lang="en-US" altLang="zh-HK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Erimin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一粒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眠</a:t>
            </a:r>
            <a:endParaRPr lang="zh-HK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第四級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催眠、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鎮靜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服</a:t>
            </a:r>
            <a:endParaRPr lang="zh-HK" altLang="en-US" sz="14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98703"/>
            <a:ext cx="3744416" cy="2808312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220072" y="5487035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95000"/>
                      </a:schemeClr>
                    </a:gs>
                    <a:gs pos="29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22000" endPos="37000" dist="63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中樞神經抑制劑 </a:t>
            </a:r>
            <a:r>
              <a:rPr lang="en-US" altLang="zh-TW" sz="4000" dirty="0" smtClean="0"/>
              <a:t>– </a:t>
            </a:r>
            <a:r>
              <a:rPr lang="zh-TW" altLang="en-US" sz="4000" dirty="0" smtClean="0"/>
              <a:t>一粒眠</a:t>
            </a:r>
            <a:endParaRPr lang="zh-TW" alt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19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95000"/>
                      </a:schemeClr>
                    </a:gs>
                    <a:gs pos="29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22000" endPos="37000" dist="63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中樞神經抑制劑 </a:t>
            </a:r>
            <a:r>
              <a:rPr lang="en-US" altLang="zh-TW" sz="4000" dirty="0" smtClean="0"/>
              <a:t>– </a:t>
            </a:r>
            <a:r>
              <a:rPr lang="zh-TW" altLang="en-US" sz="4000" dirty="0" smtClean="0"/>
              <a:t>一粒眠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5022304" cy="3766728"/>
          </a:xfrm>
          <a:prstGeom prst="rect">
            <a:avLst/>
          </a:prstGeom>
        </p:spPr>
      </p:pic>
      <p:sp>
        <p:nvSpPr>
          <p:cNvPr id="10" name="文字方塊 10"/>
          <p:cNvSpPr txBox="1"/>
          <p:nvPr/>
        </p:nvSpPr>
        <p:spPr>
          <a:xfrm>
            <a:off x="3707904" y="4737918"/>
            <a:ext cx="4896544" cy="92333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表面標示「</a:t>
            </a:r>
            <a:r>
              <a:rPr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」又稱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愷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他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命五號」，中樞神經抑制劑，讓人產生恍惚昏沉、感覺迷幻等，常與其他毒品併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zh-TW" altLang="en-US" b="1" dirty="0" smtClean="0">
                <a:solidFill>
                  <a:schemeClr val="bg1"/>
                </a:solidFill>
                <a:latin typeface="微軟正黑體"/>
                <a:ea typeface="微軟正黑體"/>
              </a:rPr>
              <a:t>。</a:t>
            </a:r>
            <a:endParaRPr lang="zh-TW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27348" y="6165304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80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/>
              <a:t>藥效活性與 </a:t>
            </a:r>
            <a:r>
              <a:rPr lang="en-US" altLang="zh-TW" sz="2000" dirty="0"/>
              <a:t>Benzodiazepine</a:t>
            </a:r>
            <a:r>
              <a:rPr lang="zh-TW" altLang="en-US" sz="2000" dirty="0"/>
              <a:t>有關鎮靜安眠劑</a:t>
            </a:r>
          </a:p>
          <a:p>
            <a:pPr>
              <a:lnSpc>
                <a:spcPct val="170000"/>
              </a:lnSpc>
            </a:pPr>
            <a:r>
              <a:rPr lang="zh-TW" altLang="en-US" sz="2000" dirty="0" smtClean="0"/>
              <a:t>仍</a:t>
            </a:r>
            <a:r>
              <a:rPr lang="zh-TW" altLang="en-US" sz="2000" dirty="0"/>
              <a:t>具耐藥性及成癮性</a:t>
            </a:r>
          </a:p>
          <a:p>
            <a:pPr>
              <a:lnSpc>
                <a:spcPct val="170000"/>
              </a:lnSpc>
            </a:pPr>
            <a:r>
              <a:rPr lang="zh-TW" altLang="en-US" sz="2000" dirty="0" smtClean="0"/>
              <a:t>副</a:t>
            </a:r>
            <a:r>
              <a:rPr lang="zh-TW" altLang="en-US" sz="2000" dirty="0"/>
              <a:t>作用 </a:t>
            </a:r>
            <a:r>
              <a:rPr lang="en-US" altLang="zh-TW" sz="2000" dirty="0"/>
              <a:t>-</a:t>
            </a:r>
            <a:r>
              <a:rPr lang="zh-TW" altLang="en-US" sz="2000" dirty="0"/>
              <a:t>夢遊、皮膚搔癢、步態不穩、腸胃不適、腹瀉、噁心、嘔吐、健忘、欣快感、易受暗示</a:t>
            </a:r>
            <a:r>
              <a:rPr lang="en-US" altLang="zh-TW" sz="2000" dirty="0" smtClean="0"/>
              <a:t>….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en-US" altLang="zh-TW" sz="2000" dirty="0"/>
          </a:p>
          <a:p>
            <a:pPr>
              <a:lnSpc>
                <a:spcPct val="170000"/>
              </a:lnSpc>
            </a:pPr>
            <a:r>
              <a:rPr lang="zh-TW" altLang="en-US" sz="2000" dirty="0" smtClean="0"/>
              <a:t>所</a:t>
            </a:r>
            <a:r>
              <a:rPr lang="zh-TW" altLang="en-US" sz="2000" dirty="0"/>
              <a:t>有安眠鎮靜藥物，均屬三或四級管制藥品，必須經醫師處方才能使用。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96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95000"/>
                      </a:schemeClr>
                    </a:gs>
                    <a:gs pos="29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22000" endPos="37000" dist="63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中樞神經抑制劑 </a:t>
            </a:r>
            <a:r>
              <a:rPr lang="en-US" altLang="zh-TW" sz="4000" dirty="0" smtClean="0"/>
              <a:t>–</a:t>
            </a:r>
            <a:r>
              <a:rPr lang="zh-TW" altLang="en-US" sz="4000" dirty="0"/>
              <a:t>史蒂諾斯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0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毒品的介紹</a:t>
            </a:r>
            <a:r>
              <a:rPr lang="en-US" altLang="zh-TW" dirty="0">
                <a:ea typeface="微軟正黑體" pitchFamily="34" charset="-120"/>
              </a:rPr>
              <a:t>—</a:t>
            </a:r>
            <a:r>
              <a:rPr lang="zh-TW" altLang="en-US" dirty="0">
                <a:ea typeface="微軟正黑體" pitchFamily="34" charset="-120"/>
              </a:rPr>
              <a:t>中樞神經迷幻劑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11560" y="1988840"/>
            <a:ext cx="259228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濫用藥品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3347864" y="1988840"/>
            <a:ext cx="2376264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俗名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611560" y="2780928"/>
            <a:ext cx="2592288" cy="86409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3347864" y="2780928"/>
            <a:ext cx="237626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草、麻、老鼠尾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611560" y="3789040"/>
            <a:ext cx="25922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347864" y="3789040"/>
            <a:ext cx="237626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搖腳丸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、加州陽光、白色閃光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11560" y="4725144"/>
            <a:ext cx="25922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zh-HK" altLang="en-US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3347864" y="4725144"/>
            <a:ext cx="2376264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天使塵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6012160" y="1988840"/>
            <a:ext cx="79208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7020272" y="1988840"/>
            <a:ext cx="1512168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HK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吸食方式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6012160" y="2780928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H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7020272" y="2780928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口服、煙吸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6012160" y="3789040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7020272" y="3789040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口服、舌下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6012160" y="4725144"/>
            <a:ext cx="79208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HK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7020272" y="4725144"/>
            <a:ext cx="1512168" cy="79208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口服、煙吸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13" y="2852936"/>
            <a:ext cx="776585" cy="7351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67" y="3847999"/>
            <a:ext cx="1013679" cy="6741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611560" y="5877272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42" y="4768391"/>
            <a:ext cx="695325" cy="695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9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a typeface="微軟正黑體" pitchFamily="34" charset="-120"/>
              </a:rPr>
              <a:t>中樞神經迷幻劑</a:t>
            </a:r>
            <a:r>
              <a:rPr lang="en-US" altLang="zh-TW" sz="4000" dirty="0">
                <a:ea typeface="微軟正黑體" pitchFamily="34" charset="-120"/>
              </a:rPr>
              <a:t>-</a:t>
            </a:r>
            <a:r>
              <a:rPr lang="zh-TW" altLang="en-US" sz="4000" dirty="0">
                <a:ea typeface="微軟正黑體" pitchFamily="34" charset="-120"/>
              </a:rPr>
              <a:t>大麻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大麻 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Cannabis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Marijuana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H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Hemp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HK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HK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草、麻仔、老鼠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尾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HK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煙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60302"/>
            <a:ext cx="3702052" cy="2899941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292080" y="5559043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5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中樞神經迷幻劑</a:t>
            </a:r>
            <a:r>
              <a:rPr lang="en-US" altLang="zh-TW" dirty="0">
                <a:ea typeface="微軟正黑體" pitchFamily="34" charset="-120"/>
              </a:rPr>
              <a:t>-</a:t>
            </a:r>
            <a:r>
              <a:rPr lang="zh-TW" altLang="en-US" dirty="0">
                <a:ea typeface="微軟正黑體" pitchFamily="34" charset="-120"/>
              </a:rPr>
              <a:t>大麻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755576" y="2060848"/>
            <a:ext cx="3960440" cy="446449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zh-TW" altLang="en-US" sz="2000" dirty="0"/>
              <a:t>主要成分為四氫大麻酚</a:t>
            </a:r>
            <a:r>
              <a:rPr lang="en-US" altLang="zh-TW" sz="2000" dirty="0"/>
              <a:t>(THC) </a:t>
            </a:r>
            <a:r>
              <a:rPr lang="zh-TW" altLang="en-US" sz="2000" dirty="0"/>
              <a:t>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市面上常見型態為將大麻葉乾燥後，混雜菸草捲成香菸。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/>
              <a:t>吸食之初會產生欣快感、思路變順暢、感覺變敏銳，有時會出現幻覺，尤其是視幻覺。</a:t>
            </a:r>
          </a:p>
          <a:p>
            <a:pPr>
              <a:lnSpc>
                <a:spcPct val="170000"/>
              </a:lnSpc>
            </a:pPr>
            <a:r>
              <a:rPr lang="zh-TW" altLang="en-US" sz="2000" dirty="0">
                <a:solidFill>
                  <a:srgbClr val="FF0000"/>
                </a:solidFill>
              </a:rPr>
              <a:t>為第二級管制藥品及毒品。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539" y="2204864"/>
            <a:ext cx="1872208" cy="1872208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18" y="4303737"/>
            <a:ext cx="2228850" cy="1671638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5532569" y="6063099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93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大麻</a:t>
            </a:r>
            <a:r>
              <a:rPr lang="en-US" altLang="zh-TW" dirty="0">
                <a:ea typeface="微軟正黑體" pitchFamily="34" charset="-120"/>
              </a:rPr>
              <a:t>-</a:t>
            </a:r>
            <a:r>
              <a:rPr lang="zh-TW" altLang="en-US" dirty="0">
                <a:ea typeface="微軟正黑體" pitchFamily="34" charset="-120"/>
              </a:rPr>
              <a:t>濫用危害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4" y="1772816"/>
            <a:ext cx="8280919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/>
              <a:t>短期記憶力衰退。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理解力及反應力減弱，常導致車禍。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無法勝任複雜的工作，如開車。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自我約束力減弱，導致危險性行為、興奮過度。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無法集中精神，影響學習、記憶力減退。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幻想、錯覺及對周遭事務漠不關心之「動機缺乏症候群」 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戒斷症狀：多疑、厭食、焦慮不安、躁動、憂鬱、睡眠障礙等。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/>
              <a:t>男性荷爾蒙減少、性功能</a:t>
            </a:r>
            <a:r>
              <a:rPr lang="zh-TW" altLang="en-US" sz="2000" dirty="0" smtClean="0"/>
              <a:t>障礙</a:t>
            </a:r>
            <a:r>
              <a:rPr lang="zh-TW" altLang="en-US" sz="2000" dirty="0" smtClean="0">
                <a:latin typeface="微軟正黑體"/>
                <a:ea typeface="微軟正黑體"/>
              </a:rPr>
              <a:t>。</a:t>
            </a:r>
            <a:endParaRPr lang="zh-TW" altLang="en-US" sz="2000" dirty="0"/>
          </a:p>
          <a:p>
            <a:pPr>
              <a:lnSpc>
                <a:spcPct val="150000"/>
              </a:lnSpc>
            </a:pPr>
            <a:r>
              <a:rPr lang="zh-TW" altLang="en-US" sz="2000" dirty="0"/>
              <a:t>孕婦影響：造成早產、胎兒體重偏低。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12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大麻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916832"/>
            <a:ext cx="5040559" cy="44644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「當時我最好的朋友很挑釁地說，我太膽小了，一定</a:t>
            </a:r>
            <a:r>
              <a:rPr lang="zh-TW" altLang="en-US" dirty="0">
                <a:solidFill>
                  <a:srgbClr val="7030A0"/>
                </a:solidFill>
              </a:rPr>
              <a:t>不敢</a:t>
            </a:r>
            <a:r>
              <a:rPr lang="zh-TW" altLang="en-US" dirty="0">
                <a:solidFill>
                  <a:schemeClr val="tx1"/>
                </a:solidFill>
              </a:rPr>
              <a:t>抽大麻和灌啤酒，在這樣的刺激下我開始抽大麻。那時我</a:t>
            </a:r>
            <a:r>
              <a:rPr lang="en-US" altLang="zh-TW" dirty="0">
                <a:solidFill>
                  <a:schemeClr val="tx1"/>
                </a:solidFill>
              </a:rPr>
              <a:t>14</a:t>
            </a:r>
            <a:r>
              <a:rPr lang="zh-TW" altLang="en-US" dirty="0">
                <a:solidFill>
                  <a:schemeClr val="tx1"/>
                </a:solidFill>
              </a:rPr>
              <a:t>歲。抽了</a:t>
            </a:r>
            <a:r>
              <a:rPr lang="en-US" altLang="zh-TW" dirty="0">
                <a:solidFill>
                  <a:schemeClr val="tx1"/>
                </a:solidFill>
              </a:rPr>
              <a:t>7</a:t>
            </a:r>
            <a:r>
              <a:rPr lang="zh-TW" altLang="en-US" dirty="0">
                <a:solidFill>
                  <a:schemeClr val="tx1"/>
                </a:solidFill>
              </a:rPr>
              <a:t>年的大麻及喝酒後，我發現我最後上癮了。我不再是為了陶醉，</a:t>
            </a:r>
            <a:r>
              <a:rPr lang="zh-TW" altLang="en-US" dirty="0">
                <a:solidFill>
                  <a:srgbClr val="7030A0"/>
                </a:solidFill>
              </a:rPr>
              <a:t>只是為了要感覺正常而吸。</a:t>
            </a:r>
          </a:p>
          <a:p>
            <a:pPr>
              <a:lnSpc>
                <a:spcPct val="120000"/>
              </a:lnSpc>
            </a:pPr>
            <a:endParaRPr lang="zh-TW" altLang="en-US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我開始討厭自己及自己的能力。我恨這種疑神疑鬼的感覺。我恨自己總是回頭看。我真的很恨無法信任我的朋友。我變得非常多疑，結果把每一個人都逼走，最後我的狀況糟透了──孤獨一人。我早上一醒來就開始抽，從早到晚抽不停。」──保羅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2420888"/>
            <a:ext cx="2232248" cy="2960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文字方塊 4"/>
          <p:cNvSpPr txBox="1"/>
          <p:nvPr/>
        </p:nvSpPr>
        <p:spPr>
          <a:xfrm>
            <a:off x="846017" y="5589240"/>
            <a:ext cx="19977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http://tw.drugfreeworld.org</a:t>
            </a:r>
            <a:r>
              <a:rPr lang="en-US" altLang="zh-TW" sz="1200" dirty="0" smtClean="0"/>
              <a:t>/</a:t>
            </a:r>
            <a:endParaRPr lang="zh-TW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9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毒品危害防制條例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毒品依其</a:t>
            </a:r>
            <a:r>
              <a:rPr lang="zh-TW" altLang="en-US" dirty="0">
                <a:solidFill>
                  <a:srgbClr val="C00000"/>
                </a:solidFill>
              </a:rPr>
              <a:t>成癮性</a:t>
            </a:r>
            <a:r>
              <a:rPr lang="zh-TW" altLang="en-US" dirty="0"/>
              <a:t>、</a:t>
            </a:r>
            <a:r>
              <a:rPr lang="zh-TW" altLang="en-US" dirty="0">
                <a:solidFill>
                  <a:srgbClr val="C00000"/>
                </a:solidFill>
              </a:rPr>
              <a:t>濫用性</a:t>
            </a:r>
            <a:r>
              <a:rPr lang="zh-TW" altLang="en-US" dirty="0"/>
              <a:t>及對</a:t>
            </a:r>
            <a:r>
              <a:rPr lang="zh-TW" altLang="en-US" dirty="0">
                <a:solidFill>
                  <a:srgbClr val="C00000"/>
                </a:solidFill>
              </a:rPr>
              <a:t>社會危害性</a:t>
            </a:r>
            <a:r>
              <a:rPr lang="zh-TW" altLang="en-US" dirty="0"/>
              <a:t>分為</a:t>
            </a:r>
            <a:r>
              <a:rPr lang="zh-TW" altLang="en-US" dirty="0">
                <a:solidFill>
                  <a:srgbClr val="C00000"/>
                </a:solidFill>
              </a:rPr>
              <a:t>四級</a:t>
            </a:r>
            <a:r>
              <a:rPr lang="zh-TW" altLang="en-US" dirty="0"/>
              <a:t>，計</a:t>
            </a:r>
            <a:r>
              <a:rPr lang="zh-TW" altLang="en-US" dirty="0" smtClean="0"/>
              <a:t>約</a:t>
            </a:r>
            <a:r>
              <a:rPr lang="zh-TW" altLang="en-US" dirty="0" smtClean="0">
                <a:solidFill>
                  <a:srgbClr val="C00000"/>
                </a:solidFill>
              </a:rPr>
              <a:t>數百項</a:t>
            </a:r>
            <a:r>
              <a:rPr lang="zh-TW" altLang="en-US" dirty="0"/>
              <a:t>管理。</a:t>
            </a:r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r>
              <a:rPr lang="zh-TW" altLang="en-US" dirty="0">
                <a:solidFill>
                  <a:srgbClr val="C00000"/>
                </a:solidFill>
              </a:rPr>
              <a:t>毒品的定義</a:t>
            </a:r>
            <a:r>
              <a:rPr lang="zh-TW" altLang="en-US" dirty="0"/>
              <a:t>：毒品是因其化學特性能改變現存生物體的結構或功能，以各種方式吸進人體後，能夠使人形成</a:t>
            </a:r>
            <a:r>
              <a:rPr lang="zh-TW" altLang="en-US" dirty="0">
                <a:solidFill>
                  <a:srgbClr val="C00000"/>
                </a:solidFill>
              </a:rPr>
              <a:t>癮癖</a:t>
            </a:r>
            <a:r>
              <a:rPr lang="zh-TW" altLang="en-US" dirty="0"/>
              <a:t>，給人類社會帶來危害，受到法律管制和禁止的各種</a:t>
            </a:r>
            <a:r>
              <a:rPr lang="zh-TW" altLang="en-US" dirty="0">
                <a:solidFill>
                  <a:srgbClr val="C00000"/>
                </a:solidFill>
              </a:rPr>
              <a:t>非食物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C00000"/>
                </a:solidFill>
              </a:rPr>
              <a:t>自然物品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C00000"/>
                </a:solidFill>
              </a:rPr>
              <a:t>化學合成物品</a:t>
            </a:r>
            <a:r>
              <a:rPr lang="zh-TW" altLang="en-US" dirty="0"/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1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a typeface="微軟正黑體" pitchFamily="34" charset="-120"/>
              </a:rPr>
              <a:t>中樞神經迷幻劑</a:t>
            </a:r>
            <a:r>
              <a:rPr lang="en-US" altLang="zh-TW" sz="4000" dirty="0">
                <a:ea typeface="微軟正黑體" pitchFamily="34" charset="-120"/>
              </a:rPr>
              <a:t>-LSD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麥角二乙胺（搖腳丸，一粒沙）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Lysergide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、</a:t>
            </a:r>
            <a:r>
              <a:rPr lang="en-US" altLang="zh-HK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LSD</a:t>
            </a:r>
            <a:r>
              <a:rPr lang="zh-HK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HK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搖腳丸、一粒沙、加州陽光、白色閃光、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ELISA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第二級第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81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口服、舌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下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6"/>
          <p:cNvSpPr txBox="1"/>
          <p:nvPr/>
        </p:nvSpPr>
        <p:spPr>
          <a:xfrm>
            <a:off x="4211960" y="5229200"/>
            <a:ext cx="4608512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1938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年瑞士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Sandoz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製藥公司的職員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Albert Hofmann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首次合成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LSD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0.05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0.10</a:t>
            </a: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毫克的劑量便會出現幻覺效果。 </a:t>
            </a:r>
            <a:endParaRPr lang="zh-HK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3"/>
            <a:ext cx="4185827" cy="2786632"/>
          </a:xfrm>
          <a:prstGeom prst="rect">
            <a:avLst/>
          </a:prstGeom>
          <a:ln w="3175">
            <a:solidFill>
              <a:srgbClr val="663300"/>
            </a:solidFill>
          </a:ln>
        </p:spPr>
      </p:pic>
      <p:sp>
        <p:nvSpPr>
          <p:cNvPr id="12" name="文字方塊 11"/>
          <p:cNvSpPr txBox="1"/>
          <p:nvPr/>
        </p:nvSpPr>
        <p:spPr>
          <a:xfrm>
            <a:off x="5148064" y="4818057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中樞神經迷幻劑</a:t>
            </a:r>
            <a:r>
              <a:rPr lang="en-US" altLang="zh-TW" dirty="0" smtClean="0">
                <a:ea typeface="微軟正黑體" pitchFamily="34" charset="-120"/>
              </a:rPr>
              <a:t>-LSD </a:t>
            </a:r>
            <a:r>
              <a:rPr lang="en-US" altLang="zh-TW" dirty="0">
                <a:ea typeface="微軟正黑體" pitchFamily="34" charset="-120"/>
              </a:rPr>
              <a:t>(</a:t>
            </a:r>
            <a:r>
              <a:rPr lang="zh-TW" altLang="en-US" dirty="0">
                <a:ea typeface="微軟正黑體" pitchFamily="34" charset="-120"/>
              </a:rPr>
              <a:t>搖腳丸</a:t>
            </a:r>
            <a:r>
              <a:rPr lang="en-US" altLang="zh-TW" dirty="0">
                <a:ea typeface="微軟正黑體" pitchFamily="34" charset="-120"/>
              </a:rPr>
              <a:t>)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3707904" y="1916832"/>
            <a:ext cx="5040559" cy="44644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solidFill>
                  <a:schemeClr val="tx1"/>
                </a:solidFill>
              </a:rPr>
              <a:t>中樞神經幻覺劑</a:t>
            </a: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0070C0"/>
                </a:solidFill>
              </a:rPr>
              <a:t>口</a:t>
            </a:r>
            <a:r>
              <a:rPr lang="zh-TW" altLang="en-US" b="1" dirty="0">
                <a:solidFill>
                  <a:srgbClr val="0070C0"/>
                </a:solidFill>
              </a:rPr>
              <a:t>服、抽吸或注射。</a:t>
            </a:r>
          </a:p>
          <a:p>
            <a:pPr>
              <a:lnSpc>
                <a:spcPct val="120000"/>
              </a:lnSpc>
            </a:pPr>
            <a:r>
              <a:rPr lang="zh-TW" altLang="en-US" b="1" dirty="0" smtClean="0">
                <a:solidFill>
                  <a:srgbClr val="FF66FF"/>
                </a:solidFill>
              </a:rPr>
              <a:t>是</a:t>
            </a:r>
            <a:r>
              <a:rPr lang="zh-TW" altLang="en-US" b="1" dirty="0">
                <a:solidFill>
                  <a:srgbClr val="FF66FF"/>
                </a:solidFill>
              </a:rPr>
              <a:t>最強烈的中樞神經迷幻劑</a:t>
            </a:r>
          </a:p>
          <a:p>
            <a:pPr>
              <a:lnSpc>
                <a:spcPct val="12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不</a:t>
            </a:r>
            <a:r>
              <a:rPr lang="zh-TW" altLang="en-US" dirty="0">
                <a:solidFill>
                  <a:schemeClr val="tx1"/>
                </a:solidFill>
              </a:rPr>
              <a:t>良作用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</a:rPr>
              <a:t>抑制食慾、</a:t>
            </a:r>
            <a:r>
              <a:rPr lang="zh-TW" altLang="en-US" dirty="0" smtClean="0">
                <a:solidFill>
                  <a:schemeClr val="tx1"/>
                </a:solidFill>
              </a:rPr>
              <a:t>震顫</a:t>
            </a:r>
            <a:r>
              <a:rPr lang="zh-TW" altLang="en-US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</a:rPr>
              <a:t>感覺異常、精神、行為</a:t>
            </a:r>
            <a:r>
              <a:rPr lang="zh-TW" altLang="en-US" dirty="0" smtClean="0">
                <a:solidFill>
                  <a:schemeClr val="tx1"/>
                </a:solidFill>
              </a:rPr>
              <a:t>錯亂</a:t>
            </a:r>
            <a:r>
              <a:rPr lang="zh-TW" altLang="en-US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r>
              <a:rPr lang="zh-TW" altLang="en-US" dirty="0">
                <a:solidFill>
                  <a:srgbClr val="FF00FF"/>
                </a:solidFill>
              </a:rPr>
              <a:t>	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</a:rPr>
              <a:t>瞳孔放大、體溫、心跳、血壓上升</a:t>
            </a:r>
            <a:r>
              <a:rPr lang="zh-TW" altLang="en-US" dirty="0" smtClean="0">
                <a:solidFill>
                  <a:schemeClr val="tx1"/>
                </a:solidFill>
              </a:rPr>
              <a:t>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   </a:t>
            </a:r>
            <a:r>
              <a:rPr lang="zh-TW" altLang="en-US" dirty="0" smtClean="0">
                <a:solidFill>
                  <a:schemeClr val="tx1"/>
                </a:solidFill>
              </a:rPr>
              <a:t>臉</a:t>
            </a:r>
            <a:r>
              <a:rPr lang="zh-TW" altLang="en-US" dirty="0">
                <a:solidFill>
                  <a:schemeClr val="tx1"/>
                </a:solidFill>
              </a:rPr>
              <a:t>潮</a:t>
            </a:r>
            <a:r>
              <a:rPr lang="zh-TW" altLang="en-US" dirty="0" smtClean="0">
                <a:solidFill>
                  <a:schemeClr val="tx1"/>
                </a:solidFill>
              </a:rPr>
              <a:t>紅</a:t>
            </a:r>
            <a:r>
              <a:rPr lang="zh-TW" altLang="en-US" dirty="0" smtClean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</a:rPr>
              <a:t>睡眠障礙、幻覺、惡夢幻</a:t>
            </a:r>
            <a:r>
              <a:rPr lang="zh-TW" altLang="en-US" dirty="0" smtClean="0">
                <a:solidFill>
                  <a:schemeClr val="tx1"/>
                </a:solidFill>
              </a:rPr>
              <a:t>旅</a:t>
            </a:r>
            <a:r>
              <a:rPr lang="zh-TW" altLang="en-US" dirty="0">
                <a:solidFill>
                  <a:schemeClr val="tx1"/>
                </a:solidFill>
                <a:latin typeface="微軟正黑體"/>
                <a:ea typeface="微軟正黑體"/>
              </a:rPr>
              <a:t>。</a:t>
            </a:r>
            <a:endParaRPr lang="zh-TW" altLang="en-US" dirty="0">
              <a:solidFill>
                <a:schemeClr val="tx1"/>
              </a:solidFill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- </a:t>
            </a:r>
            <a:r>
              <a:rPr lang="zh-TW" altLang="en-US" dirty="0">
                <a:solidFill>
                  <a:schemeClr val="tx1"/>
                </a:solidFill>
              </a:rPr>
              <a:t>閃影反應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en-US" altLang="zh-TW" dirty="0" smtClean="0">
                <a:solidFill>
                  <a:schemeClr val="tx1"/>
                </a:solidFill>
              </a:rPr>
              <a:t>flashback </a:t>
            </a:r>
            <a:r>
              <a:rPr lang="en-US" altLang="zh-TW" dirty="0">
                <a:solidFill>
                  <a:schemeClr val="tx1"/>
                </a:solidFill>
              </a:rPr>
              <a:t>effects)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altLang="zh-TW" dirty="0">
                <a:solidFill>
                  <a:schemeClr val="tx1"/>
                </a:solidFill>
              </a:rPr>
              <a:t> - </a:t>
            </a:r>
            <a:r>
              <a:rPr lang="zh-TW" altLang="en-US" dirty="0">
                <a:solidFill>
                  <a:schemeClr val="tx1"/>
                </a:solidFill>
              </a:rPr>
              <a:t>生理及心理依賴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4" y="2060848"/>
            <a:ext cx="1676400" cy="1676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32870"/>
            <a:ext cx="2654300" cy="17653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8033" y="5977086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48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000" dirty="0">
                <a:ea typeface="微軟正黑體" pitchFamily="34" charset="-120"/>
              </a:rPr>
              <a:t>中樞神經迷幻劑</a:t>
            </a:r>
            <a:r>
              <a:rPr lang="en-US" altLang="zh-TW" sz="4000" dirty="0">
                <a:ea typeface="微軟正黑體" pitchFamily="34" charset="-120"/>
              </a:rPr>
              <a:t>-</a:t>
            </a:r>
            <a:r>
              <a:rPr lang="zh-TW" altLang="en-US" sz="4000" dirty="0">
                <a:ea typeface="微軟正黑體" pitchFamily="34" charset="-120"/>
              </a:rPr>
              <a:t>天使塵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467544" y="1772816"/>
            <a:ext cx="3168352" cy="72008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苯環利定（天使塵）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467544" y="2564904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英文名</a:t>
            </a:r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HK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Phencyclidine (PCP)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467544" y="3356992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HK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俗名：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天使塵、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Angel dust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Love 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boat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en-US" altLang="zh-TW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67544" y="4149080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分級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第二級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126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項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67544" y="4941168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醫療用途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無</a:t>
            </a:r>
          </a:p>
        </p:txBody>
      </p:sp>
      <p:sp>
        <p:nvSpPr>
          <p:cNvPr id="26" name="圓角矩形 25"/>
          <p:cNvSpPr/>
          <p:nvPr/>
        </p:nvSpPr>
        <p:spPr>
          <a:xfrm>
            <a:off x="467544" y="5733256"/>
            <a:ext cx="3168352" cy="72008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濫用方式</a:t>
            </a:r>
            <a:r>
              <a:rPr lang="zh-TW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口服、煙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/>
                <a:ea typeface="微軟正黑體"/>
              </a:rPr>
              <a:t>。</a:t>
            </a:r>
            <a:endParaRPr lang="zh-TW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88459"/>
            <a:ext cx="3571875" cy="2695575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220072" y="5415027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95000"/>
                      </a:schemeClr>
                    </a:gs>
                    <a:gs pos="29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22000" endPos="37000" dist="63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4000" dirty="0" smtClean="0"/>
              <a:t>中樞神經迷幻劑</a:t>
            </a:r>
            <a:r>
              <a:rPr lang="en-US" altLang="zh-TW" sz="4000" dirty="0" smtClean="0"/>
              <a:t>-</a:t>
            </a:r>
            <a:r>
              <a:rPr lang="zh-TW" altLang="en-US" sz="4000" dirty="0" smtClean="0"/>
              <a:t>天使塵</a:t>
            </a:r>
            <a:endParaRPr lang="zh-TW" altLang="en-US" sz="4000" dirty="0"/>
          </a:p>
        </p:txBody>
      </p:sp>
      <p:sp>
        <p:nvSpPr>
          <p:cNvPr id="6" name="文字版面配置區 2"/>
          <p:cNvSpPr txBox="1">
            <a:spLocks/>
          </p:cNvSpPr>
          <p:nvPr/>
        </p:nvSpPr>
        <p:spPr>
          <a:xfrm>
            <a:off x="467544" y="3933056"/>
            <a:ext cx="8280919" cy="22322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70000"/>
              <a:buFont typeface="Wingdings" pitchFamily="2" charset="2"/>
              <a:buChar char="n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1800" dirty="0" smtClean="0"/>
              <a:t>PCP</a:t>
            </a:r>
            <a:r>
              <a:rPr lang="zh-TW" altLang="en-US" sz="1800" dirty="0" smtClean="0"/>
              <a:t>俗稱天使塵 </a:t>
            </a:r>
            <a:r>
              <a:rPr lang="en-US" altLang="zh-TW" sz="1800" dirty="0" smtClean="0"/>
              <a:t>(Angel Dust)</a:t>
            </a:r>
            <a:r>
              <a:rPr lang="zh-TW" altLang="en-US" sz="1800" dirty="0"/>
              <a:t> ， </a:t>
            </a:r>
            <a:r>
              <a:rPr lang="zh-TW" altLang="en-US" sz="1800" dirty="0" smtClean="0"/>
              <a:t>是</a:t>
            </a:r>
            <a:r>
              <a:rPr lang="en-US" altLang="zh-TW" sz="1800" dirty="0" smtClean="0"/>
              <a:t>1950</a:t>
            </a:r>
            <a:r>
              <a:rPr lang="zh-TW" altLang="en-US" sz="1800" dirty="0" smtClean="0"/>
              <a:t>年代被合成</a:t>
            </a:r>
            <a:r>
              <a:rPr lang="zh-TW" altLang="en-US" sz="1800" dirty="0"/>
              <a:t>， 主要</a:t>
            </a:r>
            <a:r>
              <a:rPr lang="zh-TW" altLang="en-US" sz="1800" dirty="0" smtClean="0"/>
              <a:t>用於麻醉之用</a:t>
            </a:r>
            <a:r>
              <a:rPr lang="zh-TW" altLang="en-US" sz="1800" dirty="0"/>
              <a:t>， </a:t>
            </a:r>
            <a:r>
              <a:rPr lang="zh-TW" altLang="en-US" sz="1800" dirty="0" smtClean="0"/>
              <a:t>而後因會引起幻覺</a:t>
            </a:r>
            <a:r>
              <a:rPr lang="zh-TW" altLang="en-US" sz="1800" dirty="0" smtClean="0">
                <a:latin typeface="微軟正黑體"/>
                <a:ea typeface="微軟正黑體"/>
              </a:rPr>
              <a:t>、躁動</a:t>
            </a:r>
            <a:r>
              <a:rPr lang="zh-TW" altLang="en-US" sz="1800" dirty="0">
                <a:latin typeface="微軟正黑體"/>
                <a:ea typeface="微軟正黑體"/>
              </a:rPr>
              <a:t>、 </a:t>
            </a:r>
            <a:r>
              <a:rPr lang="zh-TW" altLang="en-US" sz="1800" dirty="0" smtClean="0">
                <a:latin typeface="微軟正黑體"/>
                <a:ea typeface="微軟正黑體"/>
              </a:rPr>
              <a:t>譫妄等副作用而逐漸被廢棄</a:t>
            </a:r>
            <a:r>
              <a:rPr lang="zh-TW" altLang="en-US" sz="1800" dirty="0"/>
              <a:t>， </a:t>
            </a:r>
            <a:r>
              <a:rPr lang="zh-TW" altLang="en-US" sz="1800" dirty="0" smtClean="0"/>
              <a:t>隨後因其會產生幻覺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欣快感而遭濫用</a:t>
            </a:r>
            <a:r>
              <a:rPr lang="zh-TW" altLang="en-US" sz="1800" dirty="0"/>
              <a:t>， </a:t>
            </a:r>
            <a:r>
              <a:rPr lang="zh-TW" altLang="en-US" sz="1800" dirty="0" smtClean="0"/>
              <a:t>為歐美常見之濫用藥物。最常見的吸食</a:t>
            </a:r>
            <a:r>
              <a:rPr lang="zh-TW" altLang="en-US" sz="1800" dirty="0"/>
              <a:t>方式，是菸吸或</a:t>
            </a:r>
            <a:r>
              <a:rPr lang="zh-TW" altLang="en-US" sz="1800" dirty="0" smtClean="0"/>
              <a:t>直接鼻吸</a:t>
            </a:r>
            <a:r>
              <a:rPr lang="zh-TW" altLang="en-US" sz="1800" dirty="0"/>
              <a:t>， </a:t>
            </a:r>
            <a:r>
              <a:rPr lang="zh-TW" altLang="en-US" sz="1800" dirty="0" smtClean="0"/>
              <a:t>吸食</a:t>
            </a:r>
            <a:r>
              <a:rPr lang="zh-TW" altLang="en-US" sz="1800" dirty="0"/>
              <a:t>過量，會</a:t>
            </a:r>
            <a:r>
              <a:rPr lang="zh-TW" altLang="en-US" sz="1800" dirty="0" smtClean="0"/>
              <a:t>產生意識模糊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失去方向感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知覺異常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躁動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好鬥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暴力傾向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/>
              <a:t>產生幻覺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尤其是視幻及聽幻</a:t>
            </a:r>
            <a:r>
              <a:rPr lang="en-US" altLang="zh-TW" sz="1800" dirty="0" smtClean="0"/>
              <a:t>)</a:t>
            </a:r>
            <a:r>
              <a:rPr lang="zh-TW" altLang="en-US" sz="1800" dirty="0">
                <a:latin typeface="微軟正黑體"/>
                <a:ea typeface="微軟正黑體"/>
              </a:rPr>
              <a:t> 、</a:t>
            </a:r>
            <a:r>
              <a:rPr lang="zh-TW" altLang="en-US" sz="1800" dirty="0" smtClean="0">
                <a:latin typeface="微軟正黑體"/>
                <a:ea typeface="微軟正黑體"/>
              </a:rPr>
              <a:t>譫妄</a:t>
            </a:r>
            <a:r>
              <a:rPr lang="zh-TW" altLang="en-US" sz="1800" dirty="0">
                <a:latin typeface="微軟正黑體"/>
                <a:ea typeface="微軟正黑體"/>
              </a:rPr>
              <a:t>、</a:t>
            </a:r>
            <a:r>
              <a:rPr lang="zh-TW" altLang="en-US" sz="1800" dirty="0" smtClean="0">
                <a:latin typeface="微軟正黑體"/>
                <a:ea typeface="微軟正黑體"/>
              </a:rPr>
              <a:t>過量時甚會導致死亡</a:t>
            </a:r>
            <a:r>
              <a:rPr lang="zh-TW" altLang="en-US" sz="1800" dirty="0"/>
              <a:t>。</a:t>
            </a:r>
            <a:endParaRPr lang="zh-TW" altLang="en-US" sz="180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04864"/>
            <a:ext cx="1390650" cy="13906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427984" y="3335070"/>
            <a:ext cx="227979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HK" altLang="en-US" sz="1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圖片來源</a:t>
            </a:r>
            <a:r>
              <a:rPr lang="zh-HK" altLang="en-US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000" dirty="0"/>
              <a:t>http://refrain.moj.gov.tw</a:t>
            </a:r>
            <a:r>
              <a:rPr lang="en-US" altLang="zh-TW" sz="1000" dirty="0" smtClean="0"/>
              <a:t>/</a:t>
            </a:r>
            <a:r>
              <a:rPr lang="en-US" altLang="zh-TW" sz="10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HK" altLang="en-US" sz="1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8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微軟正黑體" pitchFamily="34" charset="-120"/>
              </a:rPr>
              <a:t>販毒者會告訴你的事</a:t>
            </a:r>
            <a:r>
              <a:rPr lang="en-US" altLang="zh-TW" dirty="0">
                <a:ea typeface="微軟正黑體" pitchFamily="34" charset="-120"/>
              </a:rPr>
              <a:t>……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>
          <a:xfrm>
            <a:off x="467544" y="1700808"/>
            <a:ext cx="8280919" cy="44644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/>
              <a:t>為了找出</a:t>
            </a:r>
            <a:r>
              <a:rPr lang="zh-TW" altLang="en-US" sz="1800" dirty="0" smtClean="0"/>
              <a:t>青少年一</a:t>
            </a:r>
            <a:r>
              <a:rPr lang="zh-TW" altLang="en-US" sz="1800" dirty="0"/>
              <a:t>開始服用毒品的原因</a:t>
            </a:r>
            <a:r>
              <a:rPr lang="zh-TW" altLang="en-US" sz="1800" dirty="0" smtClean="0"/>
              <a:t>，過去做了問卷調查</a:t>
            </a:r>
            <a:r>
              <a:rPr lang="zh-TW" altLang="en-US" sz="1800" dirty="0"/>
              <a:t>，結果有</a:t>
            </a:r>
            <a:r>
              <a:rPr lang="en-US" altLang="zh-TW" sz="1800" dirty="0"/>
              <a:t>55</a:t>
            </a:r>
            <a:r>
              <a:rPr lang="zh-TW" altLang="en-US" sz="1800" dirty="0"/>
              <a:t>％的青少年回答說，是因為</a:t>
            </a:r>
            <a:r>
              <a:rPr lang="zh-TW" altLang="en-US" sz="1800" b="1" u="sng" dirty="0"/>
              <a:t>同儕壓力</a:t>
            </a:r>
            <a:r>
              <a:rPr lang="zh-TW" altLang="en-US" sz="1800" dirty="0"/>
              <a:t>。他們想要</a:t>
            </a:r>
            <a:r>
              <a:rPr lang="zh-TW" altLang="en-US" sz="1800" b="1" u="sng" dirty="0"/>
              <a:t>變酷</a:t>
            </a:r>
            <a:r>
              <a:rPr lang="zh-TW" altLang="en-US" sz="1800" dirty="0"/>
              <a:t>和</a:t>
            </a:r>
            <a:r>
              <a:rPr lang="zh-TW" altLang="en-US" sz="1800" b="1" u="sng" dirty="0"/>
              <a:t>受到歡迎</a:t>
            </a:r>
            <a:r>
              <a:rPr lang="zh-TW" altLang="en-US" sz="1800" dirty="0"/>
              <a:t>。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販毒者知道這點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</a:rPr>
              <a:t>!!!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販毒者會以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朋友</a:t>
            </a:r>
            <a:r>
              <a:rPr lang="zh-TW" altLang="en-US" sz="1800" dirty="0"/>
              <a:t>的身份接近你，並表示要用「某種可以使你引人注意的東西」來「</a:t>
            </a:r>
            <a:r>
              <a:rPr lang="zh-TW" altLang="en-US" sz="1800" b="1" dirty="0">
                <a:solidFill>
                  <a:srgbClr val="00B050"/>
                </a:solidFill>
              </a:rPr>
              <a:t>幫助你</a:t>
            </a:r>
            <a:r>
              <a:rPr lang="zh-TW" altLang="en-US" sz="1800" dirty="0"/>
              <a:t>」。這種毒品會「幫你融入團體」或是「讓你變酷」。</a:t>
            </a:r>
          </a:p>
          <a:p>
            <a:pPr>
              <a:lnSpc>
                <a:spcPct val="150000"/>
              </a:lnSpc>
            </a:pPr>
            <a:r>
              <a:rPr lang="zh-TW" altLang="en-US" sz="1800" b="1" dirty="0">
                <a:solidFill>
                  <a:srgbClr val="00B050"/>
                </a:solidFill>
              </a:rPr>
              <a:t>販毒者受到利益所誘，會說任何</a:t>
            </a:r>
            <a:r>
              <a:rPr lang="zh-TW" altLang="en-US" sz="1800" b="1" dirty="0" smtClean="0">
                <a:solidFill>
                  <a:srgbClr val="00B050"/>
                </a:solidFill>
              </a:rPr>
              <a:t>話</a:t>
            </a:r>
            <a:r>
              <a:rPr lang="zh-TW" altLang="en-US" sz="1800" b="1" dirty="0" smtClean="0">
                <a:solidFill>
                  <a:srgbClr val="00B05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1800" b="1" dirty="0" smtClean="0">
                <a:solidFill>
                  <a:srgbClr val="00B050"/>
                </a:solidFill>
              </a:rPr>
              <a:t>來</a:t>
            </a:r>
            <a:r>
              <a:rPr lang="zh-TW" altLang="en-US" sz="1800" b="1" dirty="0">
                <a:solidFill>
                  <a:srgbClr val="00B050"/>
                </a:solidFill>
              </a:rPr>
              <a:t>讓你買他們的毒品。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他們會告訴</a:t>
            </a:r>
            <a:r>
              <a:rPr lang="zh-TW" altLang="en-US" sz="1800" dirty="0" smtClean="0"/>
              <a:t>你</a:t>
            </a:r>
            <a:r>
              <a:rPr lang="zh-TW" altLang="en-US" sz="1800" dirty="0" smtClean="0">
                <a:latin typeface="微軟正黑體"/>
                <a:ea typeface="微軟正黑體"/>
              </a:rPr>
              <a:t>，</a:t>
            </a:r>
            <a:r>
              <a:rPr lang="zh-TW" altLang="en-US" sz="1800" dirty="0" smtClean="0"/>
              <a:t>如果</a:t>
            </a:r>
            <a:r>
              <a:rPr lang="zh-TW" altLang="en-US" sz="1800" dirty="0"/>
              <a:t>你吸搖頭丸：「會吸引很多人的目光」。</a:t>
            </a:r>
          </a:p>
          <a:p>
            <a:pPr>
              <a:lnSpc>
                <a:spcPct val="150000"/>
              </a:lnSpc>
            </a:pPr>
            <a:r>
              <a:rPr lang="zh-TW" altLang="en-US" sz="1800" dirty="0"/>
              <a:t>他們只要有錢可賺，</a:t>
            </a:r>
            <a:r>
              <a:rPr lang="zh-TW" altLang="en-US" sz="1800" b="1" dirty="0">
                <a:solidFill>
                  <a:srgbClr val="00B050"/>
                </a:solidFill>
              </a:rPr>
              <a:t>根本</a:t>
            </a:r>
            <a:r>
              <a:rPr lang="zh-TW" altLang="en-US" sz="1800" b="1" dirty="0" smtClean="0">
                <a:solidFill>
                  <a:srgbClr val="00B050"/>
                </a:solidFill>
              </a:rPr>
              <a:t>不在乎</a:t>
            </a:r>
            <a:r>
              <a:rPr lang="zh-TW" altLang="en-US" sz="1800" b="1" dirty="0" smtClean="0">
                <a:solidFill>
                  <a:srgbClr val="00B050"/>
                </a:solidFill>
                <a:latin typeface="微軟正黑體"/>
                <a:ea typeface="微軟正黑體"/>
              </a:rPr>
              <a:t>，</a:t>
            </a:r>
            <a:r>
              <a:rPr lang="zh-TW" altLang="en-US" sz="1800" b="1" dirty="0" smtClean="0">
                <a:solidFill>
                  <a:srgbClr val="00B050"/>
                </a:solidFill>
              </a:rPr>
              <a:t>這些</a:t>
            </a:r>
            <a:r>
              <a:rPr lang="zh-TW" altLang="en-US" sz="1800" b="1" dirty="0">
                <a:solidFill>
                  <a:srgbClr val="00B050"/>
                </a:solidFill>
              </a:rPr>
              <a:t>毒品是不是會毀了你的生命</a:t>
            </a:r>
            <a:r>
              <a:rPr lang="zh-TW" altLang="en-US" sz="1800" dirty="0"/>
              <a:t>。他們關心的只有錢。過去曾販毒的人</a:t>
            </a:r>
            <a:r>
              <a:rPr lang="zh-TW" altLang="en-US" sz="1800" dirty="0" smtClean="0"/>
              <a:t>坦承</a:t>
            </a:r>
            <a:r>
              <a:rPr lang="zh-TW" altLang="en-US" sz="1800" dirty="0" smtClean="0">
                <a:latin typeface="微軟正黑體"/>
                <a:ea typeface="微軟正黑體"/>
              </a:rPr>
              <a:t>，</a:t>
            </a:r>
            <a:r>
              <a:rPr lang="zh-TW" altLang="en-US" sz="1800" dirty="0" smtClean="0"/>
              <a:t>他們</a:t>
            </a:r>
            <a:r>
              <a:rPr lang="zh-TW" altLang="en-US" sz="1800" dirty="0"/>
              <a:t>只是把買毒品的</a:t>
            </a:r>
            <a:r>
              <a:rPr lang="zh-TW" altLang="en-US" sz="1800" dirty="0" smtClean="0"/>
              <a:t>人</a:t>
            </a:r>
            <a:r>
              <a:rPr lang="zh-TW" altLang="en-US" sz="1800" dirty="0" smtClean="0">
                <a:latin typeface="微軟正黑體"/>
                <a:ea typeface="微軟正黑體"/>
              </a:rPr>
              <a:t>，</a:t>
            </a:r>
            <a:r>
              <a:rPr lang="zh-TW" altLang="en-US" sz="1800" dirty="0" smtClean="0"/>
              <a:t>看作</a:t>
            </a:r>
            <a:r>
              <a:rPr lang="zh-TW" altLang="en-US" sz="1800" dirty="0"/>
              <a:t>是「棋盤中的小兵」。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1800" b="1" i="1" dirty="0">
                <a:solidFill>
                  <a:srgbClr val="0070C0"/>
                </a:solidFill>
              </a:rPr>
              <a:t>獲得毒品的真相</a:t>
            </a:r>
            <a:r>
              <a:rPr lang="en-US" altLang="zh-TW" sz="1800" b="1" i="1" dirty="0">
                <a:solidFill>
                  <a:srgbClr val="0070C0"/>
                </a:solidFill>
              </a:rPr>
              <a:t>~</a:t>
            </a:r>
            <a:r>
              <a:rPr lang="zh-TW" altLang="en-US" sz="1800" b="1" i="1" dirty="0">
                <a:solidFill>
                  <a:srgbClr val="0070C0"/>
                </a:solidFill>
              </a:rPr>
              <a:t>你自己做決定吧</a:t>
            </a:r>
            <a:r>
              <a:rPr lang="en-US" altLang="zh-TW" sz="1800" b="1" i="1" dirty="0">
                <a:solidFill>
                  <a:srgbClr val="0070C0"/>
                </a:solidFill>
              </a:rPr>
              <a:t>!!!!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7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/>
              <a:t>謝謝聆聽～</a:t>
            </a:r>
            <a:r>
              <a:rPr lang="zh-TW" altLang="en-US" dirty="0">
                <a:solidFill>
                  <a:srgbClr val="FF00FF"/>
                </a:solidFill>
              </a:rPr>
              <a:t/>
            </a:r>
            <a:br>
              <a:rPr lang="zh-TW" altLang="en-US" dirty="0">
                <a:solidFill>
                  <a:srgbClr val="FF00FF"/>
                </a:solidFill>
              </a:rPr>
            </a:br>
            <a:r>
              <a:rPr lang="zh-TW" altLang="en-US" b="1" dirty="0">
                <a:solidFill>
                  <a:srgbClr val="0070C0"/>
                </a:solidFill>
              </a:rPr>
              <a:t>做自己的主人吧</a:t>
            </a:r>
            <a:r>
              <a:rPr lang="en-US" altLang="zh-TW" b="1" dirty="0">
                <a:solidFill>
                  <a:srgbClr val="0070C0"/>
                </a:solidFill>
              </a:rPr>
              <a:t>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  <a:effectLst>
            <a:reflection blurRad="6350" stA="480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ln>
                  <a:solidFill>
                    <a:schemeClr val="accent6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6000">
                      <a:schemeClr val="bg1">
                        <a:lumMod val="95000"/>
                      </a:schemeClr>
                    </a:gs>
                    <a:gs pos="29000">
                      <a:schemeClr val="bg1"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effectLst>
                  <a:reflection blurRad="6350" stA="22000" endPos="37000" dist="63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結語</a:t>
            </a:r>
            <a:endParaRPr lang="en-US" altLang="zh-T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2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成癮是腦部的慢性疾病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大腦的成癮路徑</a:t>
            </a:r>
          </a:p>
          <a:p>
            <a:pPr lvl="1"/>
            <a:r>
              <a:rPr lang="zh-TW" altLang="en-US" dirty="0"/>
              <a:t>長期使用藥物，已經徹底改變了大腦的機能，甚至影響了大腦的基因表現。即使停止使用也依然存在。</a:t>
            </a:r>
          </a:p>
          <a:p>
            <a:r>
              <a:rPr lang="zh-TW" altLang="en-US" b="1" dirty="0"/>
              <a:t>藥癮還會衍生其他的慢性疾病。</a:t>
            </a:r>
          </a:p>
          <a:p>
            <a:r>
              <a:rPr lang="zh-TW" altLang="en-US" b="1" dirty="0"/>
              <a:t>藥癮很難自行戒除。</a:t>
            </a:r>
            <a:endParaRPr lang="en-US" altLang="zh-TW" b="1" dirty="0" smtClean="0"/>
          </a:p>
        </p:txBody>
      </p:sp>
      <p:sp>
        <p:nvSpPr>
          <p:cNvPr id="4" name="文字方塊 3"/>
          <p:cNvSpPr txBox="1"/>
          <p:nvPr/>
        </p:nvSpPr>
        <p:spPr>
          <a:xfrm>
            <a:off x="899592" y="5589240"/>
            <a:ext cx="2492990" cy="40011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→需要醫療的介入。</a:t>
            </a:r>
            <a:endParaRPr lang="zh-HK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4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ea typeface="微軟正黑體" pitchFamily="34" charset="-120"/>
              </a:rPr>
              <a:t>臺灣藥物濫用現況特徵</a:t>
            </a:r>
            <a:endParaRPr lang="zh-HK" altLang="en-US" dirty="0"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新興毒品之產生、形式圖樣</a:t>
            </a:r>
            <a:r>
              <a:rPr lang="zh-TW" altLang="en-US" dirty="0" smtClean="0"/>
              <a:t>多樣化</a:t>
            </a:r>
            <a:r>
              <a:rPr lang="zh-TW" altLang="en-US" dirty="0"/>
              <a:t>。</a:t>
            </a:r>
          </a:p>
          <a:p>
            <a:r>
              <a:rPr lang="zh-TW" altLang="en-US" dirty="0"/>
              <a:t>不純且無均質毒品之吸食</a:t>
            </a:r>
          </a:p>
          <a:p>
            <a:r>
              <a:rPr lang="zh-TW" altLang="en-US" dirty="0"/>
              <a:t>多重毒品之混合使用</a:t>
            </a:r>
          </a:p>
          <a:p>
            <a:r>
              <a:rPr lang="zh-TW" altLang="en-US" dirty="0"/>
              <a:t>吸食方式之多元化</a:t>
            </a:r>
          </a:p>
          <a:p>
            <a:r>
              <a:rPr lang="zh-TW" altLang="en-US" dirty="0"/>
              <a:t>合法藥品之濫用</a:t>
            </a:r>
          </a:p>
          <a:p>
            <a:r>
              <a:rPr lang="zh-TW" altLang="en-US" dirty="0"/>
              <a:t>與聲稱或標示之名稱不符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61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0" y="610885"/>
            <a:ext cx="4779630" cy="1215008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dirty="0">
                <a:ln w="19050">
                  <a:noFill/>
                </a:ln>
                <a:solidFill>
                  <a:schemeClr val="accent1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依</a:t>
            </a:r>
            <a:r>
              <a:rPr lang="zh-TW" altLang="en-US" sz="3200" dirty="0">
                <a:ln w="19050">
                  <a:noFill/>
                </a:ln>
                <a:solidFill>
                  <a:srgbClr val="C00000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成癮性</a:t>
            </a:r>
            <a:r>
              <a:rPr lang="zh-TW" altLang="en-US" sz="3200" dirty="0">
                <a:ln w="19050">
                  <a:noFill/>
                </a:ln>
                <a:solidFill>
                  <a:schemeClr val="accent1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、</a:t>
            </a:r>
            <a:r>
              <a:rPr lang="zh-TW" altLang="en-US" sz="3200" dirty="0">
                <a:ln w="19050">
                  <a:noFill/>
                </a:ln>
                <a:solidFill>
                  <a:srgbClr val="C00000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濫用性</a:t>
            </a:r>
            <a:r>
              <a:rPr lang="zh-TW" altLang="en-US" sz="3200" dirty="0">
                <a:ln w="19050">
                  <a:noFill/>
                </a:ln>
                <a:solidFill>
                  <a:schemeClr val="accent1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及</a:t>
            </a:r>
            <a:r>
              <a:rPr lang="zh-TW" altLang="en-US" sz="3200" dirty="0">
                <a:ln w="19050">
                  <a:noFill/>
                </a:ln>
                <a:solidFill>
                  <a:srgbClr val="FF00FF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/>
            </a:r>
            <a:br>
              <a:rPr lang="zh-TW" altLang="en-US" sz="3200" dirty="0">
                <a:ln w="19050">
                  <a:noFill/>
                </a:ln>
                <a:solidFill>
                  <a:srgbClr val="FF00FF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</a:br>
            <a:r>
              <a:rPr lang="zh-TW" altLang="en-US" sz="3200" dirty="0">
                <a:ln w="19050">
                  <a:noFill/>
                </a:ln>
                <a:solidFill>
                  <a:srgbClr val="C00000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對社會危害性</a:t>
            </a:r>
            <a:r>
              <a:rPr lang="zh-TW" altLang="en-US" sz="3200" dirty="0">
                <a:ln w="19050">
                  <a:noFill/>
                </a:ln>
                <a:solidFill>
                  <a:schemeClr val="accent1"/>
                </a:solidFill>
                <a:effectLst>
                  <a:reflection blurRad="6350" stA="18000" endPos="22000" dist="63500" dir="5400000" sy="-100000" algn="bl" rotWithShape="0"/>
                </a:effectLst>
                <a:ea typeface="微軟正黑體" pitchFamily="34" charset="-120"/>
              </a:rPr>
              <a:t>分為四級</a:t>
            </a:r>
            <a:endParaRPr lang="zh-HK" altLang="en-US" sz="3200" dirty="0">
              <a:ln w="19050">
                <a:noFill/>
              </a:ln>
              <a:solidFill>
                <a:schemeClr val="accent1"/>
              </a:solidFill>
              <a:effectLst>
                <a:reflection blurRad="6350" stA="18000" endPos="22000" dist="63500" dir="5400000" sy="-100000" algn="bl" rotWithShape="0"/>
              </a:effectLst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9512" y="2195572"/>
            <a:ext cx="158417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第一級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毒品</a:t>
            </a:r>
            <a:endParaRPr lang="zh-HK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79712" y="2195572"/>
            <a:ext cx="158417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第二級毒品</a:t>
            </a:r>
            <a:endParaRPr lang="zh-HK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779912" y="2195572"/>
            <a:ext cx="158417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第三級毒品</a:t>
            </a:r>
            <a:endParaRPr lang="zh-HK" altLang="en-US" b="1" dirty="0">
              <a:solidFill>
                <a:schemeClr val="accent6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652120" y="2195572"/>
            <a:ext cx="158417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第四級毒品</a:t>
            </a:r>
            <a:endParaRPr lang="zh-HK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380312" y="2195572"/>
            <a:ext cx="1611278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未列等級</a:t>
            </a:r>
            <a:endParaRPr lang="zh-HK" altLang="en-US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9512" y="2636912"/>
            <a:ext cx="1584176" cy="367240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63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海洛因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嗎啡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鴉片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古柯鹼</a:t>
            </a:r>
            <a:endParaRPr lang="zh-HK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79712" y="2636912"/>
            <a:ext cx="1584176" cy="367240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63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安非他命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丸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MDMA</a:t>
            </a:r>
            <a:r>
              <a:rPr lang="en-US" altLang="zh-TW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大麻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搖腳丸</a:t>
            </a: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(LSD)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液態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搖頭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丸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(GHB)</a:t>
            </a:r>
            <a:endParaRPr lang="en-US" altLang="zh-TW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速賜康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白板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天使塵</a:t>
            </a:r>
            <a:endParaRPr lang="zh-HK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79912" y="2636912"/>
            <a:ext cx="1584176" cy="367240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63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1.FM2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小白板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丁基原啡因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愷他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命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一粒眠 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紅中</a:t>
            </a:r>
          </a:p>
          <a:p>
            <a:pPr>
              <a:lnSpc>
                <a:spcPct val="150000"/>
              </a:lnSpc>
            </a:pP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7.2C-B(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六角</a:t>
            </a:r>
            <a:r>
              <a:rPr lang="en-US" altLang="zh-TW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8.PMMA</a:t>
            </a:r>
            <a:endParaRPr lang="zh-HK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652120" y="2636912"/>
            <a:ext cx="1584176" cy="367240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63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蝴蝶片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史蒂諾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斯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宜安眠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安定、煩寧</a:t>
            </a:r>
            <a:endParaRPr lang="zh-HK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407414" y="2636912"/>
            <a:ext cx="1584176" cy="3672408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86000">
                <a:schemeClr val="bg1">
                  <a:lumMod val="95000"/>
                </a:schemeClr>
              </a:gs>
              <a:gs pos="63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笑氣</a:t>
            </a: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強力膠</a:t>
            </a:r>
            <a:endParaRPr lang="zh-HK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綵帶 (弧形向下) 27"/>
          <p:cNvSpPr/>
          <p:nvPr/>
        </p:nvSpPr>
        <p:spPr>
          <a:xfrm>
            <a:off x="343715" y="548680"/>
            <a:ext cx="3436197" cy="1358496"/>
          </a:xfrm>
          <a:prstGeom prst="ellipseRibb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毒品的</a:t>
            </a:r>
            <a:endParaRPr lang="en-US" altLang="zh-TW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分級</a:t>
            </a:r>
            <a:endParaRPr lang="zh-HK" alt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779912" y="5724545"/>
            <a:ext cx="1584176" cy="584775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solidFill>
                  <a:schemeClr val="bg1"/>
                </a:solidFill>
              </a:rPr>
              <a:t>青少年</a:t>
            </a:r>
            <a:r>
              <a:rPr lang="zh-TW" altLang="zh-TW" sz="1600" b="1" dirty="0">
                <a:solidFill>
                  <a:schemeClr val="bg1"/>
                </a:solidFill>
              </a:rPr>
              <a:t>較</a:t>
            </a:r>
            <a:r>
              <a:rPr lang="zh-TW" altLang="zh-TW" sz="1600" b="1" dirty="0" smtClean="0">
                <a:solidFill>
                  <a:schemeClr val="bg1"/>
                </a:solidFill>
              </a:rPr>
              <a:t>常</a:t>
            </a:r>
            <a:r>
              <a:rPr lang="zh-TW" altLang="en-US" sz="1600" b="1" dirty="0" smtClean="0">
                <a:solidFill>
                  <a:schemeClr val="bg1"/>
                </a:solidFill>
              </a:rPr>
              <a:t>使用之</a:t>
            </a:r>
            <a:r>
              <a:rPr lang="zh-TW" altLang="zh-TW" sz="1600" b="1" dirty="0" smtClean="0">
                <a:solidFill>
                  <a:schemeClr val="bg1"/>
                </a:solidFill>
              </a:rPr>
              <a:t>濫用藥物</a:t>
            </a:r>
            <a:endParaRPr lang="en-US" altLang="zh-TW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07704" y="2060848"/>
            <a:ext cx="3600400" cy="4392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REFERENCE_ID" val="30fb384f-a293-47f4-b82d-f77ef442a3fa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常見濫用藥物之危害與預防&amp;quot;&quot;/&gt;&lt;property id=&quot;20307&quot; value=&quot;257&quot;/&gt;&lt;/object&gt;&lt;object type=&quot;3&quot; unique_id=&quot;10005&quot;&gt;&lt;property id=&quot;20148&quot; value=&quot;5&quot;/&gt;&lt;property id=&quot;20300&quot; value=&quot;Slide 2 - &amp;quot;課程目標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何謂藥物濫用？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毒品是什麼?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毒品危害防制條例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成癮是腦部的慢性疾病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臺灣藥物濫用現況特徵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依成癮性、濫用性及&amp;#x0D;&amp;#x0A;對社會危害性分為四級&amp;quot;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13&quot;&gt;&lt;property id=&quot;20148&quot; value=&quot;5&quot;/&gt;&lt;property id=&quot;20300&quot; value=&quot;Slide 12 - &amp;quot;常見濫用藥物&amp;quot;&quot;/&gt;&lt;property id=&quot;20307&quot; value=&quot;266&quot;/&gt;&lt;/object&gt;&lt;object type=&quot;3&quot; unique_id=&quot;10014&quot;&gt;&lt;property id=&quot;20148&quot; value=&quot;5&quot;/&gt;&lt;property id=&quot;20300&quot; value=&quot;Slide 13 - &amp;quot;毒品的介紹-中樞神經興奮劑&amp;quot;&quot;/&gt;&lt;property id=&quot;20307&quot; value=&quot;267&quot;/&gt;&lt;/object&gt;&lt;object type=&quot;3&quot; unique_id=&quot;10015&quot;&gt;&lt;property id=&quot;20148&quot; value=&quot;5&quot;/&gt;&lt;property id=&quot;20300&quot; value=&quot;Slide 14&quot;/&gt;&lt;property id=&quot;20307&quot; value=&quot;268&quot;/&gt;&lt;/object&gt;&lt;object type=&quot;3&quot; unique_id=&quot;10016&quot;&gt;&lt;property id=&quot;20148&quot; value=&quot;5&quot;/&gt;&lt;property id=&quot;20300&quot; value=&quot;Slide 15 - &amp;quot;中樞神經興奮劑-古柯鹼&amp;quot;&quot;/&gt;&lt;property id=&quot;20307&quot; value=&quot;270&quot;/&gt;&lt;/object&gt;&lt;object type=&quot;3&quot; unique_id=&quot;10019&quot;&gt;&lt;property id=&quot;20148&quot; value=&quot;5&quot;/&gt;&lt;property id=&quot;20300&quot; value=&quot;Slide 16 - &amp;quot;中樞神經興奮劑&amp;quot;&quot;/&gt;&lt;property id=&quot;20307&quot; value=&quot;273&quot;/&gt;&lt;/object&gt;&lt;object type=&quot;3&quot; unique_id=&quot;10021&quot;&gt;&lt;property id=&quot;20148&quot; value=&quot;5&quot;/&gt;&lt;property id=&quot;20300&quot; value=&quot;Slide 17 - &amp;quot;中樞神經興奮劑-安非他命、甲基安非他命&amp;quot;&quot;/&gt;&lt;property id=&quot;20307&quot; value=&quot;275&quot;/&gt;&lt;/object&gt;&lt;object type=&quot;3&quot; unique_id=&quot;10023&quot;&gt;&lt;property id=&quot;20148&quot; value=&quot;5&quot;/&gt;&lt;property id=&quot;20300&quot; value=&quot;Slide 18 - &amp;quot;中樞神經興奮劑-安非他命、甲基安非他命&amp;quot;&quot;/&gt;&lt;property id=&quot;20307&quot; value=&quot;277&quot;/&gt;&lt;/object&gt;&lt;object type=&quot;3&quot; unique_id=&quot;10024&quot;&gt;&lt;property id=&quot;20148&quot; value=&quot;5&quot;/&gt;&lt;property id=&quot;20300&quot; value=&quot;Slide 19 - &amp;quot;中樞神經興奮劑-安非他命、甲基安非他命&amp;quot;&quot;/&gt;&lt;property id=&quot;20307&quot; value=&quot;278&quot;/&gt;&lt;/object&gt;&lt;object type=&quot;3&quot; unique_id=&quot;10026&quot;&gt;&lt;property id=&quot;20148&quot; value=&quot;5&quot;/&gt;&lt;property id=&quot;20300&quot; value=&quot;Slide 20 - &amp;quot;甲基安非他命的傷害-短期影響&amp;quot;&quot;/&gt;&lt;property id=&quot;20307&quot; value=&quot;280&quot;/&gt;&lt;/object&gt;&lt;object type=&quot;3&quot; unique_id=&quot;10027&quot;&gt;&lt;property id=&quot;20148&quot; value=&quot;5&quot;/&gt;&lt;property id=&quot;20300&quot; value=&quot;Slide 21 - &amp;quot;甲基安非他命的傷害-長期影響&amp;quot;&quot;/&gt;&lt;property id=&quot;20307&quot; value=&quot;281&quot;/&gt;&lt;/object&gt;&lt;object type=&quot;3&quot; unique_id=&quot;10028&quot;&gt;&lt;property id=&quot;20148&quot; value=&quot;5&quot;/&gt;&lt;property id=&quot;20300&quot; value=&quot;Slide 22 - &amp;quot;吸食甲基安非他命之後…&amp;quot;&quot;/&gt;&lt;property id=&quot;20307&quot; value=&quot;282&quot;/&gt;&lt;/object&gt;&lt;object type=&quot;3&quot; unique_id=&quot;10029&quot;&gt;&lt;property id=&quot;20148&quot; value=&quot;5&quot;/&gt;&lt;property id=&quot;20300&quot; value=&quot;Slide 23 - &amp;quot;中樞神經興奮劑-搖頭丸&amp;quot;&quot;/&gt;&lt;property id=&quot;20307&quot; value=&quot;283&quot;/&gt;&lt;/object&gt;&lt;object type=&quot;3&quot; unique_id=&quot;10030&quot;&gt;&lt;property id=&quot;20148&quot; value=&quot;5&quot;/&gt;&lt;property id=&quot;20300&quot; value=&quot;Slide 24 - &amp;quot;中樞神經興奮劑-搖頭丸&amp;quot;&quot;/&gt;&lt;property id=&quot;20307&quot; value=&quot;284&quot;/&gt;&lt;/object&gt;&lt;object type=&quot;3&quot; unique_id=&quot;10031&quot;&gt;&lt;property id=&quot;20148&quot; value=&quot;5&quot;/&gt;&lt;property id=&quot;20300&quot; value=&quot;Slide 25 - &amp;quot;中樞神經興奮劑-MDMA(搖頭丸)&amp;quot;&quot;/&gt;&lt;property id=&quot;20307&quot; value=&quot;285&quot;/&gt;&lt;/object&gt;&lt;object type=&quot;3&quot; unique_id=&quot;10032&quot;&gt;&lt;property id=&quot;20148&quot; value=&quot;5&quot;/&gt;&lt;property id=&quot;20300&quot; value=&quot;Slide 26 - &amp;quot;中樞神經興奮劑-MDMA(搖頭丸)&amp;quot;&quot;/&gt;&lt;property id=&quot;20307&quot; value=&quot;286&quot;/&gt;&lt;/object&gt;&lt;object type=&quot;3&quot; unique_id=&quot;10033&quot;&gt;&lt;property id=&quot;20148&quot; value=&quot;5&quot;/&gt;&lt;property id=&quot;20300&quot; value=&quot;Slide 27 - &amp;quot;你真的想參加派對嗎？&amp;quot;&quot;/&gt;&lt;property id=&quot;20307&quot; value=&quot;287&quot;/&gt;&lt;/object&gt;&lt;object type=&quot;3&quot; unique_id=&quot;10034&quot;&gt;&lt;property id=&quot;20148&quot; value=&quot;5&quot;/&gt;&lt;property id=&quot;20300&quot; value=&quot;Slide 29 - &amp;quot;搖頭丸會上癮嗎？&amp;quot;&quot;/&gt;&lt;property id=&quot;20307&quot; value=&quot;288&quot;/&gt;&lt;/object&gt;&lt;object type=&quot;3&quot; unique_id=&quot;10035&quot;&gt;&lt;property id=&quot;20148&quot; value=&quot;5&quot;/&gt;&lt;property id=&quot;20300&quot; value=&quot;Slide 30 - &amp;quot;Mephedrone(喵喵、Meow、M-cat)&amp;quot;&quot;/&gt;&lt;property id=&quot;20307&quot; value=&quot;289&quot;/&gt;&lt;/object&gt;&lt;object type=&quot;3&quot; unique_id=&quot;10037&quot;&gt;&lt;property id=&quot;20148&quot; value=&quot;5&quot;/&gt;&lt;property id=&quot;20300&quot; value=&quot;Slide 31 - &amp;quot;浴鹽對大腦有何影響?&amp;quot;&quot;/&gt;&lt;property id=&quot;20307&quot; value=&quot;292&quot;/&gt;&lt;/object&gt;&lt;object type=&quot;3&quot; unique_id=&quot;10038&quot;&gt;&lt;property id=&quot;20148&quot; value=&quot;5&quot;/&gt;&lt;property id=&quot;20300&quot; value=&quot;Slide 33 - &amp;quot;毒品的介紹：中樞神經抑制劑&amp;quot;&quot;/&gt;&lt;property id=&quot;20307&quot; value=&quot;293&quot;/&gt;&lt;/object&gt;&lt;object type=&quot;3&quot; unique_id=&quot;10039&quot;&gt;&lt;property id=&quot;20148&quot; value=&quot;5&quot;/&gt;&lt;property id=&quot;20300&quot; value=&quot;Slide 34 - &amp;quot;毒品的介紹：中樞神經抑制劑&amp;quot;&quot;/&gt;&lt;property id=&quot;20307&quot; value=&quot;294&quot;/&gt;&lt;/object&gt;&lt;object type=&quot;3&quot; unique_id=&quot;10040&quot;&gt;&lt;property id=&quot;20148&quot; value=&quot;5&quot;/&gt;&lt;property id=&quot;20300&quot; value=&quot;Slide 36 - &amp;quot;中樞神經抑制劑-鴉片、嗎啡、海洛因&amp;quot;&quot;/&gt;&lt;property id=&quot;20307&quot; value=&quot;295&quot;/&gt;&lt;/object&gt;&lt;object type=&quot;3&quot; unique_id=&quot;10041&quot;&gt;&lt;property id=&quot;20148&quot; value=&quot;5&quot;/&gt;&lt;property id=&quot;20300&quot; value=&quot;Slide 37 - &amp;quot;中樞神經抑制劑(麻醉藥品類)&amp;quot;&quot;/&gt;&lt;property id=&quot;20307&quot; value=&quot;296&quot;/&gt;&lt;/object&gt;&lt;object type=&quot;3&quot; unique_id=&quot;10042&quot;&gt;&lt;property id=&quot;20148&quot; value=&quot;5&quot;/&gt;&lt;property id=&quot;20300&quot; value=&quot;Slide 39 - &amp;quot;中樞神經抑制劑(麻醉藥品類)&amp;quot;&quot;/&gt;&lt;property id=&quot;20307&quot; value=&quot;297&quot;/&gt;&lt;/object&gt;&lt;object type=&quot;3&quot; unique_id=&quot;10044&quot;&gt;&lt;property id=&quot;20148&quot; value=&quot;5&quot;/&gt;&lt;property id=&quot;20300&quot; value=&quot;Slide 40 - &amp;quot;海洛因&amp;quot;&quot;/&gt;&lt;property id=&quot;20307&quot; value=&quot;299&quot;/&gt;&lt;/object&gt;&lt;object type=&quot;3&quot; unique_id=&quot;10045&quot;&gt;&lt;property id=&quot;20148&quot; value=&quot;5&quot;/&gt;&lt;property id=&quot;20300&quot; value=&quot;Slide 38 - &amp;quot;中樞神經抑制劑(麻醉藥品類)&amp;quot;&quot;/&gt;&lt;property id=&quot;20307&quot; value=&quot;302&quot;/&gt;&lt;/object&gt;&lt;object type=&quot;3&quot; unique_id=&quot;10046&quot;&gt;&lt;property id=&quot;20148&quot; value=&quot;5&quot;/&gt;&lt;property id=&quot;20300&quot; value=&quot;Slide 41 - &amp;quot;中樞神經抑制劑-GHB&amp;quot;&quot;/&gt;&lt;property id=&quot;20307&quot; value=&quot;301&quot;/&gt;&lt;/object&gt;&lt;object type=&quot;3&quot; unique_id=&quot;10047&quot;&gt;&lt;property id=&quot;20148&quot; value=&quot;5&quot;/&gt;&lt;property id=&quot;20300&quot; value=&quot;Slide 42 - &amp;quot;中樞神經抑制劑-GHB&amp;quot;&quot;/&gt;&lt;property id=&quot;20307&quot; value=&quot;303&quot;/&gt;&lt;/object&gt;&lt;object type=&quot;3&quot; unique_id=&quot;10048&quot;&gt;&lt;property id=&quot;20148&quot; value=&quot;5&quot;/&gt;&lt;property id=&quot;20300&quot; value=&quot;Slide 43 - &amp;quot;中樞神經抑制劑-GHB&amp;quot;&quot;/&gt;&lt;property id=&quot;20307&quot; value=&quot;304&quot;/&gt;&lt;/object&gt;&lt;object type=&quot;3&quot; unique_id=&quot;10049&quot;&gt;&lt;property id=&quot;20148&quot; value=&quot;5&quot;/&gt;&lt;property id=&quot;20300&quot; value=&quot;Slide 44 - &amp;quot;中樞神經抑制劑-愷他命(Ketamine)&amp;quot;&quot;/&gt;&lt;property id=&quot;20307&quot; value=&quot;305&quot;/&gt;&lt;/object&gt;&lt;object type=&quot;3&quot; unique_id=&quot;10050&quot;&gt;&lt;property id=&quot;20148&quot; value=&quot;5&quot;/&gt;&lt;property id=&quot;20300&quot; value=&quot;Slide 45 - &amp;quot;中樞神經抑制劑-愷他命(Ketamine)&amp;quot;&quot;/&gt;&lt;property id=&quot;20307&quot; value=&quot;306&quot;/&gt;&lt;/object&gt;&lt;object type=&quot;3&quot; unique_id=&quot;10492&quot;&gt;&lt;property id=&quot;20148&quot; value=&quot;5&quot;/&gt;&lt;property id=&quot;20300&quot; value=&quot;Slide 46 - &amp;quot;拉K少女 膀胱容量萎縮剩10cc &amp;quot;&quot;/&gt;&lt;property id=&quot;20307&quot; value=&quot;307&quot;/&gt;&lt;/object&gt;&lt;object type=&quot;3&quot; unique_id=&quot;10898&quot;&gt;&lt;property id=&quot;20148&quot; value=&quot;5&quot;/&gt;&lt;property id=&quot;20300&quot; value=&quot;Slide 49 - &amp;quot;中樞神經抑制劑－安眠鎮靜類藥物&amp;quot;&quot;/&gt;&lt;property id=&quot;20307&quot; value=&quot;308&quot;/&gt;&lt;/object&gt;&lt;object type=&quot;3&quot; unique_id=&quot;10899&quot;&gt;&lt;property id=&quot;20148&quot; value=&quot;5&quot;/&gt;&lt;property id=&quot;20300&quot; value=&quot;Slide 50 - &amp;quot;中樞神經抑制劑（氟硝西泮 - FM2）&amp;quot;&quot;/&gt;&lt;property id=&quot;20307&quot; value=&quot;309&quot;/&gt;&lt;/object&gt;&lt;object type=&quot;3&quot; unique_id=&quot;11264&quot;&gt;&lt;property id=&quot;20148&quot; value=&quot;5&quot;/&gt;&lt;property id=&quot;20300&quot; value=&quot;Slide 51 - &amp;quot;中樞神經抑制劑－安眠鎮靜類藥物&amp;quot;&quot;/&gt;&lt;property id=&quot;20307&quot; value=&quot;310&quot;/&gt;&lt;/object&gt;&lt;object type=&quot;3&quot; unique_id=&quot;11424&quot;&gt;&lt;property id=&quot;20148&quot; value=&quot;5&quot;/&gt;&lt;property id=&quot;20300&quot; value=&quot;Slide 52 - &amp;quot;中樞神經抑制劑－FM2&amp;quot;&quot;/&gt;&lt;property id=&quot;20307&quot; value=&quot;311&quot;/&gt;&lt;/object&gt;&lt;object type=&quot;3&quot; unique_id=&quot;11797&quot;&gt;&lt;property id=&quot;20148&quot; value=&quot;5&quot;/&gt;&lt;property id=&quot;20300&quot; value=&quot;Slide 53 - &amp;quot;飲料被下FM2〮〮  三分鐘內快催吐&amp;quot;&quot;/&gt;&lt;property id=&quot;20307&quot; value=&quot;312&quot;/&gt;&lt;/object&gt;&lt;object type=&quot;3&quot; unique_id=&quot;13782&quot;&gt;&lt;property id=&quot;20148&quot; value=&quot;5&quot;/&gt;&lt;property id=&quot;20300&quot; value=&quot;Slide 54 - &amp;quot;中樞神經抑制劑（鎮靜安眠類）&amp;quot;&quot;/&gt;&lt;property id=&quot;20307&quot; value=&quot;318&quot;/&gt;&lt;/object&gt;&lt;object type=&quot;3&quot; unique_id=&quot;14243&quot;&gt;&lt;property id=&quot;20148&quot; value=&quot;5&quot;/&gt;&lt;property id=&quot;20300&quot; value=&quot;Slide 55&quot;/&gt;&lt;property id=&quot;20307&quot; value=&quot;319&quot;/&gt;&lt;/object&gt;&lt;object type=&quot;3&quot; unique_id=&quot;14430&quot;&gt;&lt;property id=&quot;20148&quot; value=&quot;5&quot;/&gt;&lt;property id=&quot;20300&quot; value=&quot;Slide 56 - &amp;quot;Stilnox (zolpidem)史蒂諾斯&amp;quot;&quot;/&gt;&lt;property id=&quot;20307&quot; value=&quot;320&quot;/&gt;&lt;/object&gt;&lt;object type=&quot;3&quot; unique_id=&quot;14839&quot;&gt;&lt;property id=&quot;20148&quot; value=&quot;5&quot;/&gt;&lt;property id=&quot;20300&quot; value=&quot;Slide 57 - &amp;quot;毒品的介紹—中樞神經迷幻劑&amp;quot;&quot;/&gt;&lt;property id=&quot;20307&quot; value=&quot;321&quot;/&gt;&lt;/object&gt;&lt;object type=&quot;3&quot; unique_id=&quot;15316&quot;&gt;&lt;property id=&quot;20148&quot; value=&quot;5&quot;/&gt;&lt;property id=&quot;20300&quot; value=&quot;Slide 58 - &amp;quot;中樞神經迷幻劑-大麻&amp;quot;&quot;/&gt;&lt;property id=&quot;20307&quot; value=&quot;322&quot;/&gt;&lt;/object&gt;&lt;object type=&quot;3&quot; unique_id=&quot;15317&quot;&gt;&lt;property id=&quot;20148&quot; value=&quot;5&quot;/&gt;&lt;property id=&quot;20300&quot; value=&quot;Slide 59 - &amp;quot;中樞神經迷幻劑-大麻&amp;quot;&quot;/&gt;&lt;property id=&quot;20307&quot; value=&quot;323&quot;/&gt;&lt;/object&gt;&lt;object type=&quot;3&quot; unique_id=&quot;16008&quot;&gt;&lt;property id=&quot;20148&quot; value=&quot;5&quot;/&gt;&lt;property id=&quot;20300&quot; value=&quot;Slide 60 - &amp;quot;大麻-濫用危害&amp;quot;&quot;/&gt;&lt;property id=&quot;20307&quot; value=&quot;325&quot;/&gt;&lt;/object&gt;&lt;object type=&quot;3&quot; unique_id=&quot;16009&quot;&gt;&lt;property id=&quot;20148&quot; value=&quot;5&quot;/&gt;&lt;property id=&quot;20300&quot; value=&quot;Slide 61 - &amp;quot;大麻&amp;quot;&quot;/&gt;&lt;property id=&quot;20307&quot; value=&quot;326&quot;/&gt;&lt;/object&gt;&lt;object type=&quot;3&quot; unique_id=&quot;16442&quot;&gt;&lt;property id=&quot;20148&quot; value=&quot;5&quot;/&gt;&lt;property id=&quot;20300&quot; value=&quot;Slide 62 - &amp;quot;中樞神經迷幻劑-LSD&amp;quot;&quot;/&gt;&lt;property id=&quot;20307&quot; value=&quot;327&quot;/&gt;&lt;/object&gt;&lt;object type=&quot;3&quot; unique_id=&quot;16653&quot;&gt;&lt;property id=&quot;20148&quot; value=&quot;5&quot;/&gt;&lt;property id=&quot;20300&quot; value=&quot;Slide 63 - &amp;quot;中樞神經迷幻劑-LSD (搖腳丸)&amp;quot;&quot;/&gt;&lt;property id=&quot;20307&quot; value=&quot;328&quot;/&gt;&lt;/object&gt;&lt;object type=&quot;3&quot; unique_id=&quot;17237&quot;&gt;&lt;property id=&quot;20148&quot; value=&quot;5&quot;/&gt;&lt;property id=&quot;20300&quot; value=&quot;Slide 64 - &amp;quot;中樞神經迷幻劑-天使塵&amp;quot;&quot;/&gt;&lt;property id=&quot;20307&quot; value=&quot;331&quot;/&gt;&lt;/object&gt;&lt;object type=&quot;3&quot; unique_id=&quot;17832&quot;&gt;&lt;property id=&quot;20148&quot; value=&quot;5&quot;/&gt;&lt;property id=&quot;20300&quot; value=&quot;Slide 65&quot;/&gt;&lt;property id=&quot;20307&quot; value=&quot;332&quot;/&gt;&lt;/object&gt;&lt;object type=&quot;3&quot; unique_id=&quot;17833&quot;&gt;&lt;property id=&quot;20148&quot; value=&quot;5&quot;/&gt;&lt;property id=&quot;20300&quot; value=&quot;Slide 48 - &amp;quot;吸入型濫用物質笑氣(一氧化二氮)&amp;quot;&quot;/&gt;&lt;property id=&quot;20307&quot; value=&quot;333&quot;/&gt;&lt;/object&gt;&lt;object type=&quot;3&quot; unique_id=&quot;17834&quot;&gt;&lt;property id=&quot;20148&quot; value=&quot;5&quot;/&gt;&lt;property id=&quot;20300&quot; value=&quot;Slide 47 - &amp;quot;吸入型濫用物質強力膠&amp;quot;&quot;/&gt;&lt;property id=&quot;20307&quot; value=&quot;334&quot;/&gt;&lt;/object&gt;&lt;object type=&quot;3&quot; unique_id=&quot;18063&quot;&gt;&lt;property id=&quot;20148&quot; value=&quot;5&quot;/&gt;&lt;property id=&quot;20300&quot; value=&quot;Slide 66 - &amp;quot;販毒者會告訴你的事……&amp;quot;&quot;/&gt;&lt;property id=&quot;20307&quot; value=&quot;335&quot;/&gt;&lt;/object&gt;&lt;object type=&quot;3&quot; unique_id=&quot;18295&quot;&gt;&lt;property id=&quot;20148&quot; value=&quot;5&quot;/&gt;&lt;property id=&quot;20300&quot; value=&quot;Slide 68&quot;/&gt;&lt;property id=&quot;20307&quot; value=&quot;336&quot;/&gt;&lt;/object&gt;&lt;object type=&quot;3&quot; unique_id=&quot;18296&quot;&gt;&lt;property id=&quot;20148&quot; value=&quot;5&quot;/&gt;&lt;property id=&quot;20300&quot; value=&quot;Slide 28 - &amp;quot;你真的想參加派對嗎？&amp;quot;&quot;/&gt;&lt;property id=&quot;20307&quot; value=&quot;340&quot;/&gt;&lt;/object&gt;&lt;object type=&quot;3&quot; unique_id=&quot;18297&quot;&gt;&lt;property id=&quot;20148&quot; value=&quot;5&quot;/&gt;&lt;property id=&quot;20300&quot; value=&quot;Slide 32&quot;/&gt;&lt;property id=&quot;20307&quot; value=&quot;337&quot;/&gt;&lt;/object&gt;&lt;object type=&quot;3&quot; unique_id=&quot;18298&quot;&gt;&lt;property id=&quot;20148&quot; value=&quot;5&quot;/&gt;&lt;property id=&quot;20300&quot; value=&quot;Slide 35 - &amp;quot;毒品的介紹：中樞神經抑制劑&amp;quot;&quot;/&gt;&lt;property id=&quot;20307&quot; value=&quot;341&quot;/&gt;&lt;/object&gt;&lt;object type=&quot;3&quot; unique_id=&quot;18299&quot;&gt;&lt;property id=&quot;20148&quot; value=&quot;5&quot;/&gt;&lt;property id=&quot;20300&quot; value=&quot;Slide 67 - &amp;quot;販毒者會告訴你的事……&amp;quot;&quot;/&gt;&lt;property id=&quot;20307&quot; value=&quot;342&quot;/&gt;&lt;/object&gt;&lt;object type=&quot;3&quot; unique_id=&quot;18669&quot;&gt;&lt;property id=&quot;20148&quot; value=&quot;5&quot;/&gt;&lt;property id=&quot;20300&quot; value=&quot;Slide 69&quot;/&gt;&lt;property id=&quot;20307&quot; value=&quot;344&quot;/&gt;&lt;/object&gt;&lt;object type=&quot;3&quot; unique_id=&quot;22730&quot;&gt;&lt;property id=&quot;20148&quot; value=&quot;5&quot;/&gt;&lt;property id=&quot;20300&quot; value=&quot;Slide 10&quot;/&gt;&lt;property id=&quot;20307&quot; value=&quot;345&quot;/&gt;&lt;/object&gt;&lt;object type=&quot;3&quot; unique_id=&quot;22731&quot;&gt;&lt;property id=&quot;20148&quot; value=&quot;5&quot;/&gt;&lt;property id=&quot;20300&quot; value=&quot;Slide 3 - &amp;quot;藥物濫用&amp;quot;&quot;/&gt;&lt;property id=&quot;20307&quot; value=&quot;346&quot;/&gt;&lt;/object&gt;&lt;/object&gt;&lt;/object&gt;&lt;/database&gt;"/>
  <p:tag name="SECTOMILLISECCONVERTED" val="1"/>
  <p:tag name="ARTICULATE_REFERENCE_TYPE_3" val="1"/>
  <p:tag name="ARTICULATE_REFERENCE_3" val="C:\Users\user\Dropbox\drugproject\P1_01\Final\writer.pdf"/>
  <p:tag name="ARTICULATE_REFERENCE_TITLE_3" val="教案作者簡介"/>
  <p:tag name="ARTICULATE_REFERENCE_ID_3" val="d32e0e2b-6446-4ccc-85d6-dc16a2ecc194"/>
  <p:tag name="ARTICULATE_REFERENCE_TYPE_1" val="1"/>
  <p:tag name="ARTICULATE_REFERENCE_1" val="C:\Users\user\Dropbox\drugproject\P1_01\Final\courseintro.pdf"/>
  <p:tag name="ARTICULATE_REFERENCE_TITLE_1" val="課程簡介"/>
  <p:tag name="ARTICULATE_REFERENCE_ID_1" val="1f8f1216-476f-4d11-ae86-c383d02301cd"/>
  <p:tag name="ARTICULATE_REFERENCE_TYPE_2" val="1"/>
  <p:tag name="ARTICULATE_REFERENCE_2" val="C:\Users\user\Dropbox\drugproject\P1_01\Final\writer.pdf"/>
  <p:tag name="ARTICULATE_REFERENCE_TITLE_2" val="教案作者簡介"/>
  <p:tag name="ARTICULATE_REFERENCE_ID_2" val="d32e0e2b-6446-4ccc-85d6-dc16a2ecc194"/>
  <p:tag name="ARTICULATE_REFERENCE_COUNT" val="2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SLIDE_COUNT" val="65"/>
  <p:tag name="TAG_BACKING_FORM_KEY" val="1575756-f:\drug_062215\p1_01\final\p1_01_m_final_062215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ORIGINAL_AUDIO_FILEPATH" val="C:\Users\Tom Teh\Dropbox (Evantec)\drugproject\P1_01\audio\07.wav"/>
  <p:tag name="ELAPSEDTIME" val="51.402"/>
  <p:tag name="TIMELINE" val="3.00/21.40/28.00/29.50/35.60/43.4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2"/>
  <p:tag name="ORIGINAL_AUDIO_FILEPATH" val="C:\Users\Tom Teh\Dropbox (Evantec)\drugproject\P1_01\audio\56.wav"/>
  <p:tag name="ELAPSEDTIME" val="15.392"/>
  <p:tag name="ARTICULATE_TITLE_TAG" val="中樞神經迷幻劑-大麻 -1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3"/>
  <p:tag name="ORIGINAL_AUDIO_FILEPATH" val="C:\Users\Tom Teh\Dropbox (Evantec)\drugproject\P1_01\audio\57.wav"/>
  <p:tag name="ELAPSEDTIME" val="29.472"/>
  <p:tag name="ARTICULATE_TITLE_TAG" val="中樞神經迷幻劑-大麻 -2"/>
  <p:tag name="TIMELINE" val="3.60/12.60/23.0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5"/>
  <p:tag name="ORIGINAL_AUDIO_FILEPATH" val="C:\Users\Tom Teh\Dropbox (Evantec)\drugproject\P1_01\audio\58.wav"/>
  <p:tag name="ELAPSEDTIME" val="75.542"/>
  <p:tag name="TIMELINE" val="1.40/4.60/9.80/16.70/26.30/34.40/53.50/63.50/67.7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MARGIN_1" val="0"/>
  <p:tag name="MARGIN_2" val="36"/>
  <p:tag name="MARGIN_3" val="72"/>
  <p:tag name="MARGIN_4" val="108"/>
  <p:tag name="MARGIN_5" val="144"/>
  <p:tag name="FONT_SIZE" val="1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6"/>
  <p:tag name="ORIGINAL_AUDIO_FILEPATH" val="C:\Users\Tom Teh\Dropbox (Evantec)\drugproject\P1_01\audio\59.wav"/>
  <p:tag name="ELAPSEDTIME" val="53.712"/>
  <p:tag name="TIMELINE" val="5.40/26.7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7"/>
  <p:tag name="ORIGINAL_AUDIO_FILEPATH" val="C:\Users\Tom Teh\Dropbox (Evantec)\drugproject\P1_01\audio\60.wav"/>
  <p:tag name="ELAPSEDTIME" val="13.00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ORIGINAL_AUDIO_FILEPATH" val="C:\Users\Tom Teh\Dropbox (Evantec)\drugproject\P1_01\audio\08.wav"/>
  <p:tag name="ELAPSEDTIME" val="50.882"/>
  <p:tag name="TIMELINE" val="0.60/2.20/7.20/14.40/23.30/33.30/43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8"/>
  <p:tag name="ORIGINAL_AUDIO_FILEPATH" val="C:\Users\Tom Teh\Dropbox (Evantec)\drugproject\P1_01\audio\61.wav"/>
  <p:tag name="ELAPSEDTIME" val="50.872"/>
  <p:tag name="TIMELINE" val="8.00/10.20/13.20/15.30/19.50/32.10/41.4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1"/>
  <p:tag name="ORIGINAL_AUDIO_FILEPATH" val="C:\Users\Tom Teh\Dropbox (Evantec)\drugproject\P1_01\audio\62.wav"/>
  <p:tag name="ELAPSEDTIME" val="9.682"/>
  <p:tag name="ARTICULATE_TITLE_TAG" val="中樞神經迷幻劑-天使塵 -1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2"/>
  <p:tag name="ORIGINAL_AUDIO_FILEPATH" val="C:\Users\Tom Teh\Dropbox (Evantec)\drugproject\P1_01\audio\63.wav"/>
  <p:tag name="ELAPSEDTIME" val="41.492"/>
  <p:tag name="ARTICULATE_TITLE_TAG" val="中樞神經迷幻劑-天使塵 -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5"/>
  <p:tag name="ORIGINAL_AUDIO_FILEPATH" val="C:\Users\Tom Teh\Dropbox (Evantec)\drugproject\P1_01\audio\64.wav"/>
  <p:tag name="ELAPSEDTIME" val="67.652"/>
  <p:tag name="TIMELINE" val="24.40/36.40/43.50/62.9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6"/>
  <p:tag name="ORIGINAL_AUDIO_FILEPATH" val="C:\Users\Tom Teh\Dropbox (Evantec)\drugproject\P1_01\audio\66.wav"/>
  <p:tag name="ELAPSEDTIME" val="17.972"/>
  <p:tag name="ARTICULATE_TITLE_TAG" val="結語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Tom Teh\Dropbox (Evantec)\drugproject\P1_01\audio\09.wav"/>
  <p:tag name="ELAPSEDTIME" val="26.182"/>
  <p:tag name="ARTICULATE_TITLE_TAG" val="毒品的真相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ORIGINAL_AUDIO_FILEPATH" val="C:\Users\user\Desktop\藥酒癮寫作內容\教案寫作\課程內容\成癮患者\常見濫用藥物之危害與預防\Final\audio\10.wav"/>
  <p:tag name="ELAPSEDTIME" val="21.602"/>
  <p:tag name="TIMELINE" val="3.70/8.20/9.80/12.0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ORIGINAL_AUDIO_FILEPATH" val="C:\Users\Tom Teh\Dropbox (Evantec)\drugproject\P1_01\audio\11.wav"/>
  <p:tag name="ELAPSEDTIME" val="12.572"/>
  <p:tag name="TIMELINE" val="1.40/1.90/3.80/6.0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ORIGINAL_AUDIO_FILEPATH" val="C:\Users\Tom Teh\Dropbox (Evantec)\drugproject\P1_01\audio\12.wav"/>
  <p:tag name="ELAPSEDTIME" val="11.502"/>
  <p:tag name="ARTICULATE_TITLE_TAG" val="中樞神經興奮劑-古柯鹼 -1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ORIGINAL_AUDIO_FILEPATH" val="C:\Users\Tom Teh\Dropbox (Evantec)\drugproject\P1_01\audio\13.wav"/>
  <p:tag name="ELAPSEDTIME" val="59.312"/>
  <p:tag name="ARTICULATE_TITLE_TAG" val="中樞神經興奮劑-古柯鹼 -2"/>
  <p:tag name="TIMELINE" val="0.50/4.60/5.50/13.90/29.90/49.8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ORIGINAL_AUDIO_FILEPATH" val="C:\Users\Tom Teh\Dropbox (Evantec)\drugproject\P1_01\audio\14.wav"/>
  <p:tag name="ELAPSEDTIME" val="17.092"/>
  <p:tag name="TIMELINE" val="4.9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27c1ecc5-63a6-4d49-bfa6-41e1345fc894"/>
  <p:tag name="ARTICULATE_SLIDE_PAUSE" val="0"/>
  <p:tag name="ARTICULATE_LOCK_SLIDE" val="0"/>
  <p:tag name="ARTICULATE_HIDE_SLIDE" val="0"/>
  <p:tag name="ARTICULATE_PLAYER_CONTROL_PREVIOUS" val="False"/>
  <p:tag name="ARTICULATE_PLAYER_CONTROL_NEXT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ORIGINAL_AUDIO_FILEPATH" val="C:\Users\Tom Teh\Dropbox (Evantec)\drugproject\P1_01\audio\15.wav"/>
  <p:tag name="ELAPSEDTIME" val="25.852"/>
  <p:tag name="ARTICULATE_TITLE_TAG" val="中樞神經興奮劑-安非他命、甲基安非他命 -1"/>
  <p:tag name="TIMELINE" val="2.20/5.1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7"/>
  <p:tag name="ORIGINAL_AUDIO_FILEPATH" val="C:\Users\Tom Teh\Dropbox (Evantec)\drugproject\P1_01\audio\16.wav"/>
  <p:tag name="ELAPSEDTIME" val="34.792"/>
  <p:tag name="ARTICULATE_TITLE_TAG" val="中樞神經興奮劑-安非他命、甲基安非他命 -2"/>
  <p:tag name="TIMELINE" val="13.8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ORIGINAL_AUDIO_FILEPATH" val="C:\Users\Tom Teh\Dropbox (Evantec)\drugproject\P1_01\audio\17.wav"/>
  <p:tag name="ELAPSEDTIME" val="36.092"/>
  <p:tag name="ARTICULATE_TITLE_TAG" val="中樞神經興奮劑-安非他命、甲基安非他命 -3"/>
  <p:tag name="TIMELINE" val="3.80/13.9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ORIGINAL_AUDIO_FILEPATH" val="C:\Users\Tom Teh\Dropbox (Evantec)\drugproject\P1_01\audio\18.wav"/>
  <p:tag name="ELAPSEDTIME" val="60.192"/>
  <p:tag name="TIMELINE" val="5.70/7.10/11.00/18.30/27.30/33.00/39.10/48.10/52.1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ORIGINAL_AUDIO_FILEPATH" val="C:\Users\Tom Teh\Dropbox (Evantec)\drugproject\P1_01\audio\19.wav"/>
  <p:tag name="ELAPSEDTIME" val="71.612"/>
  <p:tag name="TIMELINE" val="3.00/3.90/15.10/21.90/27.90/33.00/40.20/48.80/51.00/57.90/65.80/68.74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ELAPSEDTIME" val="4.6"/>
  <p:tag name="ARTICULATE_NAV_LEVEL" val="1"/>
  <p:tag name="ARTICULATE_SLIDE_PRESENTER_GUID" val="27c1ecc5-63a6-4d49-bfa6-41e1345fc894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2"/>
  <p:tag name="ORIGINAL_AUDIO_FILEPATH" val="C:\Users\Tom Teh\Dropbox (Evantec)\drugproject\P1_01\audio\20.wav"/>
  <p:tag name="ELAPSEDTIME" val="230.002"/>
  <p:tag name="TIMELINE" val="6.10/14.30/59.70/132.30/170.60/181.7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MARGIN_1" val="0"/>
  <p:tag name="MARGIN_2" val="36"/>
  <p:tag name="MARGIN_3" val="72"/>
  <p:tag name="MARGIN_4" val="108"/>
  <p:tag name="MARGIN_5" val="144"/>
  <p:tag name="FONT_SIZE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3"/>
  <p:tag name="ORIGINAL_AUDIO_FILEPATH" val="C:\Users\Tom Teh\Dropbox (Evantec)\drugproject\P1_01\audio\21.wav"/>
  <p:tag name="ELAPSEDTIME" val="17.362"/>
  <p:tag name="TIMELINE" val="3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MDMA"/>
  <p:tag name="AUDIO_ID" val="284"/>
  <p:tag name="ORIGINAL_AUDIO_FILEPATH" val="C:\Users\Tom Teh\Dropbox (Evantec)\drugproject\P1_01\audio\22.wav"/>
  <p:tag name="ELAPSEDTIME" val="14.50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ORIGINAL_AUDIO_FILEPATH" val="C:\Users\Tom Teh\Dropbox (Evantec)\drugproject\P1_01\audio\23.wav"/>
  <p:tag name="ELAPSEDTIME" val="58.822"/>
  <p:tag name="ARTICULATE_TITLE_TAG" val="中樞神經興奮劑-MDMA(搖頭丸) -1"/>
  <p:tag name="TIMELINE" val="6.80/16.60/45.0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6"/>
  <p:tag name="ORIGINAL_AUDIO_FILEPATH" val="C:\Users\Tom Teh\Dropbox (Evantec)\drugproject\P1_01\audio\24.wav"/>
  <p:tag name="ELAPSEDTIME" val="48.692"/>
  <p:tag name="ARTICULATE_TITLE_TAG" val="中樞神經興奮劑-MDMA(搖頭丸) -2"/>
  <p:tag name="TIMELINE" val="20.60/36.8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MARGIN_1" val="0"/>
  <p:tag name="MARGIN_2" val="36"/>
  <p:tag name="MARGIN_3" val="72"/>
  <p:tag name="MARGIN_4" val="108"/>
  <p:tag name="MARGIN_5" val="144"/>
  <p:tag name="FONT_SIZE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ORIGINAL_AUDIO_FILEPATH" val="C:\Users\Tom Teh\Dropbox (Evantec)\drugproject\P1_01\audio\25.wav"/>
  <p:tag name="ELAPSEDTIME" val="53.142"/>
  <p:tag name="TIMELINE" val="2.90/25.70/34.30/45.0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MARGIN_1" val="0"/>
  <p:tag name="MARGIN_2" val="36"/>
  <p:tag name="MARGIN_3" val="72"/>
  <p:tag name="MARGIN_4" val="108"/>
  <p:tag name="MARGIN_5" val="144"/>
  <p:tag name="FONT_SIZE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ORIGINAL_AUDIO_FILEPATH" val="C:\Users\Tom Teh\Dropbox (Evantec)\drugproject\P1_01\audio\27.wav"/>
  <p:tag name="ELAPSEDTIME" val="109.052"/>
  <p:tag name="TIMELINE" val="4.70/12.30/29.50/60.80/84.2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BULLET_11" val="8226"/>
  <p:tag name="BULLET_12" val="8226"/>
  <p:tag name="BULLET_13" val="8226"/>
  <p:tag name="BULLET_14" val="8226"/>
  <p:tag name="BULLET_15" val="8226"/>
  <p:tag name="BULLET_16" val="8226"/>
  <p:tag name="MARGIN_1" val="0"/>
  <p:tag name="MARGIN_2" val="36"/>
  <p:tag name="MARGIN_3" val="72"/>
  <p:tag name="MARGIN_4" val="108"/>
  <p:tag name="MARGIN_5" val="144"/>
  <p:tag name="FONT_SIZE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9"/>
  <p:tag name="ORIGINAL_AUDIO_FILEPATH" val="C:\Users\Tom Teh\Dropbox (Evantec)\drugproject\P1_01\audio\28.wav"/>
  <p:tag name="ELAPSEDTIME" val="71.612"/>
  <p:tag name="TIMELINE" val="14.70/16.20/18.70/23.00/29.90/41.70/56.4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ORIGINAL_AUDIO_FILEPATH" val="C:\Users\Tom Teh\Dropbox (Evantec)\drugproject\P1_01\audio\29.wav"/>
  <p:tag name="ELAPSEDTIME" val="55.672"/>
  <p:tag name="TIMELINE" val="3.60/19.70/28.80/36.9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7"/>
  <p:tag name="ORIGINAL_AUDIO_FILEPATH" val="C:\Users\Tom Teh\Dropbox (Evantec)\drugproject\P1_01\audio\30.wav"/>
  <p:tag name="ELAPSEDTIME" val="44.002"/>
  <p:tag name="ARTICULATE_TITLE_TAG" val="啃臉魔事件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_AUDIO_FILEPATH" val="C:\Users\Tom Teh\Dropbox (Evantec)\drugproject\P1_01\audio\02.wav"/>
  <p:tag name="ELAPSEDTIME" val="28.822"/>
  <p:tag name="AUDIO_ID" val="346"/>
  <p:tag name="TIMELINE" val="17.50/23.2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3"/>
  <p:tag name="ORIGINAL_AUDIO_FILEPATH" val="C:\Users\Tom Teh\Dropbox (Evantec)\drugproject\P1_01\audio\31.wav"/>
  <p:tag name="ELAPSEDTIME" val="12.002"/>
  <p:tag name="ARTICULATE_TITLE_TAG" val="毒品的介紹：中樞神經抑制劑 -1"/>
  <p:tag name="TIMELINE" val="3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ORIGINAL_AUDIO_FILEPATH" val="C:\Users\Tom Teh\Dropbox (Evantec)\drugproject\P1_01\audio\32.wav"/>
  <p:tag name="ELAPSEDTIME" val="14.062"/>
  <p:tag name="ARTICULATE_TITLE_TAG" val="毒品的介紹：中樞神經抑制劑 -2"/>
  <p:tag name="TIMELINE" val="3.1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1"/>
  <p:tag name="ORIGINAL_AUDIO_FILEPATH" val="C:\Users\Tom Teh\Dropbox (Evantec)\drugproject\P1_01\audio\33.wav"/>
  <p:tag name="ELAPSEDTIME" val="6.002"/>
  <p:tag name="ARTICULATE_TITLE_TAG" val="毒品的介紹：中樞神經抑制劑 -3"/>
  <p:tag name="TIMELINE" val="2.1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ORIGINAL_AUDIO_FILEPATH" val="C:\Users\Tom Teh\Dropbox (Evantec)\drugproject\P1_01\audio\34.wav"/>
  <p:tag name="ELAPSEDTIME" val="56.882"/>
  <p:tag name="TIMELINE" val="11.00/14.70/25.80/33.10/40.7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MARGIN_1" val="0"/>
  <p:tag name="MARGIN_2" val="36"/>
  <p:tag name="MARGIN_3" val="72"/>
  <p:tag name="MARGIN_4" val="108"/>
  <p:tag name="MARGIN_5" val="144"/>
  <p:tag name="FONT_SIZE" val="1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Tom Teh\Dropbox (Evantec)\drugproject\P1_01\audio\35.wav"/>
  <p:tag name="ELAPSEDTIME" val="10.362"/>
  <p:tag name="ARTICULATE_TITLE_TAG" val="中樞神經抑制劑(麻醉藥品類) -1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ORIGINAL_AUDIO_FILEPATH" val="C:\Users\Tom Teh\Dropbox (Evantec)\drugproject\P1_01\audio\03.wav"/>
  <p:tag name="ELAPSEDTIME" val="24.882"/>
  <p:tag name="TIMELINE" val="7.90/11.30/17.1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ORIGINAL_AUDIO_FILEPATH" val="C:\Users\Tom Teh\Dropbox (Evantec)\drugproject\P1_01\audio\36.wav"/>
  <p:tag name="ELAPSEDTIME" val="10.172"/>
  <p:tag name="ARTICULATE_TITLE_TAG" val="中樞神經抑制劑(麻醉藥品類) -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7"/>
  <p:tag name="ORIGINAL_AUDIO_FILEPATH" val="C:\Users\user\Desktop\藥酒癮寫作內容\教案寫作\課程內容\成癮患者\常見濫用藥物之危害與預防\Final\audio\37.wav"/>
  <p:tag name="ELAPSEDTIME" val="13.232"/>
  <p:tag name="ARTICULATE_TITLE_TAG" val="中樞神經抑制劑(麻醉藥品類) -3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9"/>
  <p:tag name="ORIGINAL_AUDIO_FILEPATH" val="C:\Users\Tom Teh\Dropbox (Evantec)\drugproject\P1_01\audio\38.wav"/>
  <p:tag name="ELAPSEDTIME" val="43.292"/>
  <p:tag name="TIMELINE" val="1.20/3.80/11.10/16.00/32.7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ORIGINAL_AUDIO_FILEPATH" val="C:\Users\Tom Teh\Dropbox (Evantec)\drugproject\P1_01\audio\39.wav"/>
  <p:tag name="ELAPSEDTIME" val="17.452"/>
  <p:tag name="ARTICULATE_TITLE_TAG" val="中樞神經抑制劑-GHB -1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3"/>
  <p:tag name="ORIGINAL_AUDIO_FILEPATH" val="C:\Users\Tom Teh\Dropbox (Evantec)\drugproject\P1_01\audio\40.wav"/>
  <p:tag name="ELAPSEDTIME" val="39.002"/>
  <p:tag name="ARTICULATE_TITLE_TAG" val="中樞神經抑制劑-GHB -2"/>
  <p:tag name="TIMELINE" val="1.30/12.70/34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ORIGINAL_AUDIO_FILEPATH" val="C:\Users\Tom Teh\Dropbox (Evantec)\drugproject\P1_01\audio\04.wav"/>
  <p:tag name="ELAPSEDTIME" val="34.742"/>
  <p:tag name="TIMELINE" val="3.90/10.70/18.4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MARGIN_1" val="0"/>
  <p:tag name="MARGIN_2" val="36"/>
  <p:tag name="MARGIN_3" val="72"/>
  <p:tag name="MARGIN_4" val="108"/>
  <p:tag name="MARGIN_5" val="144"/>
  <p:tag name="FONT_SIZE" val="1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4"/>
  <p:tag name="ORIGINAL_AUDIO_FILEPATH" val="C:\Users\Tom Teh\Dropbox (Evantec)\drugproject\P1_01\audio\41.wav"/>
  <p:tag name="ELAPSEDTIME" val="44.002"/>
  <p:tag name="ARTICULATE_TITLE_TAG" val="中樞神經抑制劑-GHB -3"/>
  <p:tag name="TIMELINE" val="2.80/16.30/30.4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ORIGINAL_AUDIO_FILEPATH" val="C:\Users\Tom Teh\Dropbox (Evantec)\drugproject\P1_01\audio\42.wav"/>
  <p:tag name="ELAPSEDTIME" val="18.362"/>
  <p:tag name="ARTICULATE_TITLE_TAG" val="中樞神經抑制劑-愷他命(Ketamine) -1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6"/>
  <p:tag name="ORIGINAL_AUDIO_FILEPATH" val="C:\Users\Tom Teh\Dropbox (Evantec)\drugproject\P1_01\audio\43.wav"/>
  <p:tag name="ELAPSEDTIME" val="58.942"/>
  <p:tag name="ARTICULATE_TITLE_TAG" val="中樞神經抑制劑-愷他命(Ketamine) -2"/>
  <p:tag name="TIMELINE" val="4.50/15.70/38.50/54.0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7"/>
  <p:tag name="ORIGINAL_AUDIO_FILEPATH" val="C:\Users\Tom Teh\Dropbox (Evantec)\drugproject\P1_01\audio\44.wav"/>
  <p:tag name="ELAPSEDTIME" val="49.612"/>
  <p:tag name="TIMELINE" val="23.2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4"/>
  <p:tag name="ORIGINAL_AUDIO_FILEPATH" val="C:\Users\Tom Teh\Dropbox (Evantec)\drugproject\P1_01\audio\45.wav"/>
  <p:tag name="ELAPSEDTIME" val="27.222"/>
  <p:tag name="TIMELINE" val="3.40/6.50/8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TIMELINE" val="11.30"/>
  <p:tag name="ORIGINAL_AUDIO_FILEPATH" val="C:\Users\user\Dropbox\drugproject\P1_01\Final\audio\05.wav"/>
  <p:tag name="ELAPSEDTIME" val="32.38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3"/>
  <p:tag name="ORIGINAL_AUDIO_FILEPATH" val="C:\Users\Tom Teh\Dropbox (Evantec)\drugproject\P1_01\audio\46.wav"/>
  <p:tag name="ELAPSEDTIME" val="50.222"/>
  <p:tag name="TIMELINE" val="6.20/11.20/15.50/32.7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8"/>
  <p:tag name="ORIGINAL_AUDIO_FILEPATH" val="C:\Users\Tom Teh\Dropbox (Evantec)\drugproject\P1_01\audio\47.wav"/>
  <p:tag name="ELAPSEDTIME" val="16.04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ORIGINAL_AUDIO_FILEPATH" val="C:\Users\Tom Teh\Dropbox (Evantec)\drugproject\P1_01\audio\48.wav"/>
  <p:tag name="ELAPSEDTIME" val="13.88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ORIGINAL_AUDIO_FILEPATH" val="C:\Users\Tom Teh\Dropbox (Evantec)\drugproject\P1_01\audio\49.wav"/>
  <p:tag name="ELAPSEDTIME" val="20.962"/>
  <p:tag name="TIMELINE" val="1.90/11.8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ORIGINAL_AUDIO_FILEPATH" val="C:\Users\Tom Teh\Dropbox (Evantec)\drugproject\P1_01\audio\50.wav"/>
  <p:tag name="ELAPSEDTIME" val="50.002"/>
  <p:tag name="TIMELINE" val="2.80/5.40/11.20/14.00/18.50/21.60/31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ORIGINAL_AUDIO_FILEPATH" val="C:\Users\Tom Teh\Dropbox (Evantec)\drugproject\P1_01\audio\06.wav"/>
  <p:tag name="ELAPSEDTIME" val="48.062"/>
  <p:tag name="TIMELINE" val="7.70/22.90/30.00/40.8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2"/>
  <p:tag name="ORIGINAL_AUDIO_FILEPATH" val="C:\Users\Tom Teh\Dropbox (Evantec)\drugproject\P1_01\audio\51.wav"/>
  <p:tag name="ELAPSEDTIME" val="26.682"/>
  <p:tag name="TIMELINE" val="8.5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8"/>
  <p:tag name="ORIGINAL_AUDIO_FILEPATH" val="C:\Users\Tom Teh\Dropbox (Evantec)\drugproject\P1_01\audio\52.wav"/>
  <p:tag name="ELAPSEDTIME" val="11.77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K他命五號"/>
  <p:tag name="AUDIO_ID" val="319"/>
  <p:tag name="ORIGINAL_AUDIO_FILEPATH" val="C:\Users\Tom Teh\Dropbox (Evantec)\drugproject\P1_01\audio\53.wav"/>
  <p:tag name="ELAPSEDTIME" val="16.50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MARGIN_1" val="0"/>
  <p:tag name="MARGIN_2" val="36"/>
  <p:tag name="MARGIN_3" val="72"/>
  <p:tag name="MARGIN_4" val="108"/>
  <p:tag name="MARGIN_5" val="144"/>
  <p:tag name="FONT_SIZE" val="1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0"/>
  <p:tag name="ORIGINAL_AUDIO_FILEPATH" val="C:\Users\Tom Teh\Dropbox (Evantec)\drugproject\P1_01\audio\54.wav"/>
  <p:tag name="ELAPSEDTIME" val="35.352"/>
  <p:tag name="TIMELINE" val="5.60/9.80/13.30/23.40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MARGIN_1" val="0"/>
  <p:tag name="MARGIN_2" val="36"/>
  <p:tag name="MARGIN_3" val="72"/>
  <p:tag name="MARGIN_4" val="108"/>
  <p:tag name="MARGIN_5" val="144"/>
  <p:tag name="FONT_SIZE" val="1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Users\Tom Teh\Dropbox (Evantec)\drugproject\P1_01\audio\55.wav"/>
  <p:tag name="ELAPSEDTIME" val="7.602"/>
  <p:tag name="ARTICULATE_NAV_LEVEL" val="1"/>
  <p:tag name="ARTICULATE_SLIDE_PRESENTER_GUID" val="27c1ecc5-63a6-4d49-bfa6-41e1345fc894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8597</Words>
  <Application>Microsoft Office PowerPoint</Application>
  <PresentationFormat>如螢幕大小 (4:3)</PresentationFormat>
  <Paragraphs>765</Paragraphs>
  <Slides>65</Slides>
  <Notes>65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65</vt:i4>
      </vt:variant>
    </vt:vector>
  </HeadingPairs>
  <TitlesOfParts>
    <vt:vector size="67" baseType="lpstr">
      <vt:lpstr>Office 佈景主題</vt:lpstr>
      <vt:lpstr>1_Office 佈景主題</vt:lpstr>
      <vt:lpstr>常見濫用藥物之危害與預防</vt:lpstr>
      <vt:lpstr>課程目標</vt:lpstr>
      <vt:lpstr>藥物濫用</vt:lpstr>
      <vt:lpstr>何謂藥物濫用？</vt:lpstr>
      <vt:lpstr>毒品是什麼?</vt:lpstr>
      <vt:lpstr>毒品危害防制條例</vt:lpstr>
      <vt:lpstr>成癮是腦部的慢性疾病</vt:lpstr>
      <vt:lpstr>臺灣藥物濫用現況特徵</vt:lpstr>
      <vt:lpstr>依成癮性、濫用性及 對社會危害性分為四級</vt:lpstr>
      <vt:lpstr>PowerPoint 簡報</vt:lpstr>
      <vt:lpstr>常見濫用藥物</vt:lpstr>
      <vt:lpstr>毒品的介紹-中樞神經興奮劑</vt:lpstr>
      <vt:lpstr>PowerPoint 簡報</vt:lpstr>
      <vt:lpstr>中樞神經興奮劑-古柯鹼</vt:lpstr>
      <vt:lpstr>中樞神經興奮劑</vt:lpstr>
      <vt:lpstr>中樞神經興奮劑-安非他命、甲基安非他命</vt:lpstr>
      <vt:lpstr>中樞神經興奮劑-安非他命、甲基安非他命</vt:lpstr>
      <vt:lpstr>中樞神經興奮劑-安非他命、甲基安非他命</vt:lpstr>
      <vt:lpstr>甲基安非他命的傷害-短期影響</vt:lpstr>
      <vt:lpstr>甲基安非他命的傷害-長期影響</vt:lpstr>
      <vt:lpstr>吸食甲基安非他命之後…</vt:lpstr>
      <vt:lpstr>中樞神經興奮劑-搖頭丸</vt:lpstr>
      <vt:lpstr>中樞神經興奮劑-搖頭丸</vt:lpstr>
      <vt:lpstr>中樞神經興奮劑-MDMA(搖頭丸)</vt:lpstr>
      <vt:lpstr>中樞神經興奮劑-MDMA(搖頭丸)</vt:lpstr>
      <vt:lpstr>你真的想參加派對嗎？</vt:lpstr>
      <vt:lpstr>搖頭丸會上癮嗎？</vt:lpstr>
      <vt:lpstr>Mephedrone(喵喵、Meow、M-cat)</vt:lpstr>
      <vt:lpstr>浴鹽對大腦有何影響?</vt:lpstr>
      <vt:lpstr>PowerPoint 簡報</vt:lpstr>
      <vt:lpstr>毒品的介紹：中樞神經抑制劑</vt:lpstr>
      <vt:lpstr>毒品的介紹：中樞神經抑制劑</vt:lpstr>
      <vt:lpstr>毒品的介紹：中樞神經抑制劑</vt:lpstr>
      <vt:lpstr>中樞神經抑制劑-鴉片、嗎啡、海洛因</vt:lpstr>
      <vt:lpstr>中樞神經抑制劑(麻醉藥品類)</vt:lpstr>
      <vt:lpstr>中樞神經抑制劑(麻醉藥品類)</vt:lpstr>
      <vt:lpstr>中樞神經抑制劑(麻醉藥品類)</vt:lpstr>
      <vt:lpstr>海洛因</vt:lpstr>
      <vt:lpstr>中樞神經抑制劑-GHB</vt:lpstr>
      <vt:lpstr>中樞神經抑制劑-GHB</vt:lpstr>
      <vt:lpstr>中樞神經抑制劑-GHB</vt:lpstr>
      <vt:lpstr>中樞神經抑制劑-愷他命(Ketamine)</vt:lpstr>
      <vt:lpstr>中樞神經抑制劑-愷他命(Ketamine)</vt:lpstr>
      <vt:lpstr>拉K少女 膀胱容量萎縮剩10cc </vt:lpstr>
      <vt:lpstr>吸入型濫用物質強力膠</vt:lpstr>
      <vt:lpstr>吸入型濫用物質笑氣(一氧化二氮)</vt:lpstr>
      <vt:lpstr>中樞神經抑制劑－安眠鎮靜類藥物</vt:lpstr>
      <vt:lpstr>中樞神經抑制劑（氟硝西泮 - FM2）</vt:lpstr>
      <vt:lpstr>中樞神經抑制劑－FM2</vt:lpstr>
      <vt:lpstr>中樞神經抑制劑－FM2</vt:lpstr>
      <vt:lpstr>飲料被下FM2〮〮  三分鐘內快催吐</vt:lpstr>
      <vt:lpstr>PowerPoint 簡報</vt:lpstr>
      <vt:lpstr>PowerPoint 簡報</vt:lpstr>
      <vt:lpstr>PowerPoint 簡報</vt:lpstr>
      <vt:lpstr>毒品的介紹—中樞神經迷幻劑</vt:lpstr>
      <vt:lpstr>中樞神經迷幻劑-大麻</vt:lpstr>
      <vt:lpstr>中樞神經迷幻劑-大麻</vt:lpstr>
      <vt:lpstr>大麻-濫用危害</vt:lpstr>
      <vt:lpstr>大麻</vt:lpstr>
      <vt:lpstr>中樞神經迷幻劑-LSD</vt:lpstr>
      <vt:lpstr>中樞神經迷幻劑-LSD (搖腳丸)</vt:lpstr>
      <vt:lpstr>中樞神經迷幻劑-天使塵</vt:lpstr>
      <vt:lpstr>PowerPoint 簡報</vt:lpstr>
      <vt:lpstr>販毒者會告訴你的事……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常見濫用藥物之危害與預防</dc:title>
  <dc:creator>PeTEr Lee</dc:creator>
  <cp:lastModifiedBy>user</cp:lastModifiedBy>
  <cp:revision>1140</cp:revision>
  <dcterms:created xsi:type="dcterms:W3CDTF">2014-10-20T06:22:15Z</dcterms:created>
  <dcterms:modified xsi:type="dcterms:W3CDTF">2015-07-31T09:05:23Z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_____________P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6D869044-69EB-4621-3F3F-3F3F5E3F3F3F</vt:lpwstr>
  </property>
  <property fmtid="{D5CDD505-2E9C-101B-9397-08002B2CF9AE}" pid="6" name="ArticulateProjectFull">
    <vt:lpwstr>F:\drug_062215\P1_01\Final\P1_01_m_final_062215.ppta</vt:lpwstr>
  </property>
</Properties>
</file>