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3.xml" ContentType="application/vnd.openxmlformats-officedocument.presentationml.notesSlide+xml"/>
  <Override PartName="/ppt/tags/tag41.xml" ContentType="application/vnd.openxmlformats-officedocument.presentationml.tags+xml"/>
  <Override PartName="/ppt/notesSlides/notesSlide2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7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8.xml" ContentType="application/vnd.openxmlformats-officedocument.presentationml.notesSlide+xml"/>
  <Override PartName="/ppt/tags/tag70.xml" ContentType="application/vnd.openxmlformats-officedocument.presentationml.tags+xml"/>
  <Override PartName="/ppt/notesSlides/notesSlide39.xml" ContentType="application/vnd.openxmlformats-officedocument.presentationml.notesSlide+xml"/>
  <Override PartName="/ppt/tags/tag71.xml" ContentType="application/vnd.openxmlformats-officedocument.presentationml.tags+xml"/>
  <Override PartName="/ppt/notesSlides/notesSlide40.xml" ContentType="application/vnd.openxmlformats-officedocument.presentationml.notesSlide+xml"/>
  <Override PartName="/ppt/tags/tag72.xml" ContentType="application/vnd.openxmlformats-officedocument.presentationml.tags+xml"/>
  <Override PartName="/ppt/notesSlides/notesSlide4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2.xml" ContentType="application/vnd.openxmlformats-officedocument.presentationml.notesSlide+xml"/>
  <Override PartName="/ppt/tags/tag75.xml" ContentType="application/vnd.openxmlformats-officedocument.presentationml.tags+xml"/>
  <Override PartName="/ppt/notesSlides/notesSlide43.xml" ContentType="application/vnd.openxmlformats-officedocument.presentationml.notesSlide+xml"/>
  <Override PartName="/ppt/tags/tag76.xml" ContentType="application/vnd.openxmlformats-officedocument.presentationml.tags+xml"/>
  <Override PartName="/ppt/notesSlides/notesSlide4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5.xml" ContentType="application/vnd.openxmlformats-officedocument.presentationml.notesSlide+xml"/>
  <Override PartName="/ppt/tags/tag79.xml" ContentType="application/vnd.openxmlformats-officedocument.presentationml.tags+xml"/>
  <Override PartName="/ppt/notesSlides/notesSlide46.xml" ContentType="application/vnd.openxmlformats-officedocument.presentationml.notesSlide+xml"/>
  <Override PartName="/ppt/tags/tag80.xml" ContentType="application/vnd.openxmlformats-officedocument.presentationml.tags+xml"/>
  <Override PartName="/ppt/notesSlides/notesSlide47.xml" ContentType="application/vnd.openxmlformats-officedocument.presentationml.notesSlide+xml"/>
  <Override PartName="/ppt/tags/tag81.xml" ContentType="application/vnd.openxmlformats-officedocument.presentationml.tags+xml"/>
  <Override PartName="/ppt/notesSlides/notesSlide48.xml" ContentType="application/vnd.openxmlformats-officedocument.presentationml.notesSlide+xml"/>
  <Override PartName="/ppt/tags/tag82.xml" ContentType="application/vnd.openxmlformats-officedocument.presentationml.tags+xml"/>
  <Override PartName="/ppt/notesSlides/notesSlide49.xml" ContentType="application/vnd.openxmlformats-officedocument.presentationml.notesSlide+xml"/>
  <Override PartName="/ppt/tags/tag83.xml" ContentType="application/vnd.openxmlformats-officedocument.presentationml.tags+xml"/>
  <Override PartName="/ppt/notesSlides/notesSlide50.xml" ContentType="application/vnd.openxmlformats-officedocument.presentationml.notesSlide+xml"/>
  <Override PartName="/ppt/tags/tag84.xml" ContentType="application/vnd.openxmlformats-officedocument.presentationml.tags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56" r:id="rId2"/>
    <p:sldId id="350" r:id="rId3"/>
    <p:sldId id="336" r:id="rId4"/>
    <p:sldId id="365" r:id="rId5"/>
    <p:sldId id="337" r:id="rId6"/>
    <p:sldId id="338" r:id="rId7"/>
    <p:sldId id="351" r:id="rId8"/>
    <p:sldId id="286" r:id="rId9"/>
    <p:sldId id="291" r:id="rId10"/>
    <p:sldId id="292" r:id="rId11"/>
    <p:sldId id="294" r:id="rId12"/>
    <p:sldId id="284" r:id="rId13"/>
    <p:sldId id="352" r:id="rId14"/>
    <p:sldId id="363" r:id="rId15"/>
    <p:sldId id="285" r:id="rId16"/>
    <p:sldId id="283" r:id="rId17"/>
    <p:sldId id="304" r:id="rId18"/>
    <p:sldId id="305" r:id="rId19"/>
    <p:sldId id="306" r:id="rId20"/>
    <p:sldId id="307" r:id="rId21"/>
    <p:sldId id="308" r:id="rId22"/>
    <p:sldId id="309" r:id="rId23"/>
    <p:sldId id="377" r:id="rId24"/>
    <p:sldId id="320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34" r:id="rId37"/>
    <p:sldId id="364" r:id="rId38"/>
    <p:sldId id="340" r:id="rId39"/>
    <p:sldId id="354" r:id="rId40"/>
    <p:sldId id="341" r:id="rId41"/>
    <p:sldId id="342" r:id="rId42"/>
    <p:sldId id="353" r:id="rId43"/>
    <p:sldId id="343" r:id="rId44"/>
    <p:sldId id="344" r:id="rId45"/>
    <p:sldId id="345" r:id="rId46"/>
    <p:sldId id="346" r:id="rId47"/>
    <p:sldId id="347" r:id="rId48"/>
    <p:sldId id="348" r:id="rId49"/>
    <p:sldId id="360" r:id="rId50"/>
    <p:sldId id="361" r:id="rId51"/>
    <p:sldId id="356" r:id="rId52"/>
  </p:sldIdLst>
  <p:sldSz cx="9144000" cy="6858000" type="screen4x3"/>
  <p:notesSz cx="6858000" cy="9144000"/>
  <p:custDataLst>
    <p:tags r:id="rId54"/>
  </p:custDataLst>
  <p:defaultTextStyle>
    <a:defPPr>
      <a:defRPr lang="zh-TW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2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31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8F1E"/>
    <a:srgbClr val="333300"/>
    <a:srgbClr val="336600"/>
    <a:srgbClr val="003300"/>
    <a:srgbClr val="006600"/>
    <a:srgbClr val="669900"/>
    <a:srgbClr val="D22E74"/>
    <a:srgbClr val="7C1A44"/>
    <a:srgbClr val="F959A1"/>
    <a:srgbClr val="FCA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8" autoAdjust="0"/>
    <p:restoredTop sz="77627" autoAdjust="0"/>
  </p:normalViewPr>
  <p:slideViewPr>
    <p:cSldViewPr>
      <p:cViewPr>
        <p:scale>
          <a:sx n="60" d="100"/>
          <a:sy n="60" d="100"/>
        </p:scale>
        <p:origin x="-6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B27C-FE17-489C-9546-4984091A5F75}" type="datetimeFigureOut">
              <a:rPr lang="zh-HK" altLang="en-US" smtClean="0"/>
              <a:t>4/8/2015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BD187-1BE1-4726-B649-807847E0DCB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4086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8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0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4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6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8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0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2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4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6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3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7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22754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藥物成癮的治療實務當中，可以做一些技巧上的訓練來協助個案行為上的改變。例如，教導患者學習覺察焦慮或其他情緒的表現與徵兆，進行放鬆訓練，協助其練習自我情緒管理，此外，自我肯定跟自我堅定的訓練，以及釐清復發引發點或渴藥症狀等，也是主要的重點。整個藥癮心理治療過程中，最主要的目的是，透過提升個案自我了解，釐清影響因素與情境，學習因應與預防的自我管理訓練，並期待透過此自我管理能力的提升，促進自我有能感，以及自我實現的進展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41096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藥癮的治療目標是停用，還是減害？減害療法可以視為是一個權宜的弔詭策略。為什麼呢？藥物使用成癮，是由少而多，由簡而繁地形成的，若個案可以自行控制，降低使用物質，減少物質使用對生活功能之負向影響，則可達成減害的目的，但若個案無法依照其期待，降低使用物質的量，則要協助個案覺察其「對藥物無法控制」的困難，藉以促進其作下「停用」的決定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88819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階段式藥癮心理治療的階段，依照藥癮者停藥時間、需求動機的發展階段，以及復原的發展階段來分，相關的內容整合了馬思洛的需求動機發展階段、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Dr. Miller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動機式晤談法，以及Pita的復原階段理論。階段式治療的最終目標是停藥、預防復發，並促進提升生命品質。在時間階段上，以協助個案學習自我控制，維持停藥之訓練為主，分成三個階段：第一個階段是個案進入醫療的第1至8週，每週一次的治療，協助個案學習預防再用藥的自我控制，連續8週停藥則進入第二階段。第二階段從第9週開始到停藥滿6個月為止，共4個月的時間。在這4個月當中，每2週進行一次治療，學習預防復發的技巧以及建立停藥的新生活形態。第三階段是停藥滿6個月以後，每月治療一次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0015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這張表整理了階段式藥癮心理治療的時間階段及不同理論的階段。橫軸部分是依照時間來分，第一階段是第1到第8週；第二階段是第9週到第6個月；第三階段是第7到第12個月；縱軸部分包括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Maslow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的需求理論、動機式晤談法的階段，以及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Pita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的復原階段。每一個階段都有其階段性的任務，如以時間的第一個階段來說，第1到8週是病人剛入院，或者剛接觸醫療的時候，生理安全與舒適上的需求是首要重點，此符合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Maslow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的基本身理需求及安全的需求，在動機式晤談的部分，則需釐清個案所處的改變階段，是處在懵懂期或是沉思期；又如時間的第二個階段，以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Maslow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理論來看，是歸屬感跟愛的需求及自我價值的認可，此 在身體無不適且環境或人際是安全的情形下，情感交流的可能性才能提升；而自我悅納與被他人接納感受程度提升，則有助於自我完成與自我實現的追求。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8282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sz="1100" kern="1200" dirty="0">
              <a:solidFill>
                <a:schemeClr val="bg1"/>
              </a:solidFill>
              <a:effectLst/>
              <a:latin typeface="+mn-ea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8282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Maslow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需求理論分成五個階段：第一個是最基礎的身體上的需要，包括呼吸、食物、水、性、睡覺等生理上的需求。身體上的需求滿足後，會進到安全上的需求。安全上的需求包括身體的安全以及所需的職業、家庭、健康、財富等是否可以獲得。以上這些滿足之後，一個人得以進入愛跟所屬感需求的階段，此階段包含與朋友、家人以及親密他人間的關係。接下來是自我肯定與自尊自重的需求，一個人在得到同理與尊重他人的需求上有相同的能力，就可用更具開放性地態度，去接納他人並避免偏執。最後是自我實現的階段，達此階段，一個人將具有更成熟的道德感，更豐富的創造力，更穩定的處理問題的能力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6912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馬思洛的需求理論對應藥癮治療的階段，第一個階段是生理的需求，在治療上需協助個案處理解毒期的生理不適；第二階段是安全的需求，協助個案在維持停藥的狀況下，使其身體與心理維持在一個安全的狀態；第三階段是所屬感跟愛的需求，藥癮者藉由團體治療，學習於團體中的自我定位、學習給予與接納關懷，並感受歸屬感。第四個階段是自尊需求，需協助藥癮者自我接納，個案自我接受程度愈高，愈有助於成就自我實現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79525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動機式晤談法是 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William Miller 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Stephen </a:t>
            </a:r>
            <a:r>
              <a:rPr lang="en-US" altLang="zh-TW" sz="1100" kern="1200" dirty="0" err="1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Rollnick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發展，常被用於藥癮治療的一種模式，但實際上，動機式晤談法適用於所有行為的改變，主要是協助個案在治療歷程中，提升主動性，對治療活動有更多的參與，，及避免協助者可能的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burn out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4470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機式晤談有五個基本的原則：表達同理心、創造不一致、避免跟個案發生爭辯、與抗拒纏鬥，及支持自我有能感。前四項原則的主要目的，在使整個改變的歷程能夠順利進行，以促成第五個主要原則：支持個案自我有能感。而整個歷程中，治療者所需具備的基本態度是：專注在個別的差異、以個案為中心的策略與方向，及協助個案能夠表達出他自己想要改變的地方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9369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機式晤談法分為懵懂期、沉思期、決定期、行動期、維持期，及復發期等階段。若個案有復發的狀況，則階段的探討需回到沉思期。在懵懂期的階段，個案沒有覺察到藥物的濫用可能具有的問題與影響。在沉思期時，個案會開始覺察到藥物濫用的問題，以及用與停用的差別。決定期的時候，個案會為他的行為改變，做下決定，可能會開始做一些小改變，但不一定完全停止使用藥物。行動期是行為改變的開始，通常有可能會伴隨著一連串的失誤，這些失誤提供了個案學習覺察危險情境、渴藥徵兆，以及因應方式的機會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658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此課程將包括三個部分：1.治療者需做的準備；2.階段式治療的分段及相關的理論基礎；3.每一個治療階段的任務，要完成的事項，以及完成的相關策略。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1601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到了維繫期，就有新的停藥行為與生活模式，已經較趨穩定，預防個案再復發及維持停止用藥的新生活形態，是此階段最主要的任務。至於復發期，代表個案為停藥所做的努力因故停止，又回到用藥時的生活型態，此時透過治療，再度從沈思期探索可能的因素與因應的方式，此階段可能會重複的出現，但治療的重點在協助個案透過復發經驗學習因應，並拉長復發行為出現的時間間隔。</a:t>
            </a:r>
            <a:endParaRPr lang="en-US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2907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張圖說明動機式晤談的階段進展：個案從懵懂期進入到沉思期，在沉思期覺察改變與否的落差，並進行損益的評估，準備為是否改變作決定，進而進入行動期。在行動期增加覺察與學習技巧，建立維持停藥的新生活形態，新生活形態較穩定時，則進入停藥維繫期。以一個慢性疾病的概念來看待藥癮是重要的，如同糖尿病與心臟病一般，藥癮者需終其一生持續地關照自己，讓自己維持在一個停藥的狀態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9686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一個階段的改變，治療者都具有不同的任務。在懵懂期，治療者要讓個案產生疑問，增加案主對於目前問題之危險性的認知。在個案覺察藥物依賴的影響後，治療者協助個案覺察用與停用的生活落差，提供個案選擇期待的生活方式，藉以促成行為改變，以利進入行動期。在行動期，要協助個案發現問題、擬定策略並實際執行，且進行改變的評估與檢討。維繫期的目標則在盡可能地協助個案辨識渴藥的徵兆，並擬定相關的防範措施且練習之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123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接下來介紹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Pita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的復原階段。</a:t>
            </a:r>
            <a:endParaRPr lang="en-US" sz="1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7380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Pita復原理論的第一個階段是啟動治療。啟動治療的第一要務是治療關係的建立，其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Psychological Crisis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（心理的轉折點）是信任或不信任，這是基於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Erik Erikson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發展理論的基礎。信任的治療關係，使個案在接納的環境下，得以自然表現其潛能，並產生改變的希望感。在希望跟信任感形成後，個案才有機會前往下一個階段，如果信任感未建立起來，個案可能出現退縮或恢復到過往的用藥生活模式。在治療的步驟上，治療者要邀請個案接受協助，任務是協助個案承認與接納「我對藥物和酒精的使用，是失去控制能力的」，藉此協助個案承諾接受治療，停止使用藥物的衝動，透過信任關係的建立，以及可能可以改變的希望感，個案有力量前往下個階段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6686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個案在認同也願意接受治療之後，便進入到第二個階段，學習如何停止難以控制的使用藥物衝動。這個階段的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Psychological Crisis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是自治的或者是羞恥的。治療者協助個案覺察其潛在的力量與衝動的表現，透過治療的信任關係的建立，促進其「我願意嘗試看看」的決定形成。為了促進個案改變舊有生活模式，此階段需與舊識及所愛的人稍稍保持一些距離，提供個案較多的空間自我沈澱與練習因應藥癮的技巧。</a:t>
            </a:r>
            <a:endParaRPr lang="en-US" altLang="zh-TW" sz="1100" kern="1200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此階段，個案需學習承認對藥物失去控制、決定要停止使用藥物或酒精、甚至願意參與個別或團體治療，或參與戒酒/藥無名會，尋找一個過來人（sponsor，需停酒或停藥至少兩年以上）的協助。此階段的目標是，維持以一天為一個單位，停止用酒或用藥，期待在此階段蓄積信任、希望和意志，以利進入到下一個改變的階段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6686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第三個階段是維持清醒（sober），心理轉折點是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Industry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，以及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Initiative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治療者協助個案朝向『啟始行動』發展，避免或處理其罪責或自卑的狀態，藉以促進其「我可能可以勝任」的希望感出現。此階段的治療步驟是，協助個案面對：一、我承認我有藥癮或酒癮的疾病；二、我目前的生活目的，在於維持停酒或是停藥，我要維持清醒；三、協助個案體會與了解，自己是一個有價值的人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6686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個階段的任務包括，提供心理相關教育，協助個案順利返回職場、學習支配清醒、學習並建立沒有藥物與酒精的新生活模式、學習釐清並避免病態性互依的可能性，並協助探索興趣、自我放鬆及運用閒暇時間。釐清並維持情緒狀態穩定性，以及練習避免及因應危險情境，可使個案在新生活模式中更自在且具勝任感，而此勝任感可協助個案堅定停用的決定，對改變更具希望感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6686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第四階段是專注於清醒狀態下的角色認同發展。</a:t>
            </a:r>
            <a:endParaRPr lang="en-US" altLang="zh-TW" sz="1100" kern="1200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在前一階段，個案與他的朋友或者所愛的人，會暫時的或稍微維持距離，在治療上稱為「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Social Detox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」，不是藥物的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Detox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而是個案因停止用藥，暫時減少社交活動，暫時離開過去舊有的角色扮演，並專注於目前停藥的角色。藉此，個案可致力於自我角色的釐清，並避免因舊有角色，出現恢復舊有因應事件的方式與用藥的生活型態。</a:t>
            </a:r>
            <a:endParaRPr lang="en-US" altLang="zh-TW" sz="1100" kern="1200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此階段潛在的力量是忠誠，協助個案坦承面對自我狀態，並致力於維持清醒，藉此使其經驗到自我規範的勝任感，並提升自尊自重。此外，釐清個案所屬的「更高力量」，將有利於維持停止用藥的目標，而更高的力量（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Higher power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），可能是「信仰」，也可能是個案的「理想我」。</a:t>
            </a:r>
            <a:endParaRPr lang="en-US" altLang="zh-TW" sz="1100" kern="1200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此階段的主要任務是致力於預防復發，學習坦白跟誠實，避免以往用藥狀況下，為了維持跟其他人之間的互動與關係，而有不坦白跟不誠實的表現。為了避免這些情形為個案帶來更多的壓力，協助個案學習坦白和誠實，可降低個案可能的罪咎，以及危及自我認同的部分，個案試著在復原團體中坦承自己的想法，將有助於建立真實面對與表達自己的勇氣，提升自我悅納與自尊自重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6686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案可透過團體的參與，學習在社交情境中找到自己的定位，並透過表達及互動，學習自我堅定的技巧，以及如何接納與給予支持，並在需要的時候學習如何求助，亦可藉由自助團體或學習團體的參與，轉換人際互動對象，經驗無藥或無酒的社交生活方式，協助新生活形態的建立與穩定性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668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人生五章」是人類行為改變歷程的最佳寫照。行為的改變，必須從覺察開始，在重複的犯錯後，產生覺察，有了覺察，會去確認處境，指認舊有行為發生的處境與原因，並進一步釐清新行為產生的決定，避免舊有的困境重現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1116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五階段是清醒狀態下，親密關係的發展，心理的轉折點主要是跟朋友間的親密性，包括「我如何維持跟朋友之間的界限」？治療者須協助個案，在與人相處時能夠維持合宜的界限，使其在界限掌控合宜的情形下感受被信任、接納，因而可以自然合宜地表達自我真實的感受，且試著去嘗試一些新的人際互動方式，再因新的互動方式，體驗不同的情境理解，裨益新的人際互動模式之建立與維持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6686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這個階段的主要任務是，在社會互動中覺察、了解，並放棄可能的共依存行為，即學習人際互動和社交相關的技巧。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6686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第六個階段是自我認同的發展。發展自我認同的治療步驟跟歷程，包括探索自我、了解自我和原生家庭的關聯，以及自我和目前家庭中的關聯，並透過這些探索的釐清，學習因應的方式。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66864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此階段的主要任務是，協助個案也能放棄藥癮以外的強迫性行為，例如：香菸、暴食、工作狂等會影響其生活品質的強迫式行為。在自我認同與自我有能感程度提升之餘，也開始探討與原生家庭相關的議題，以及諸此議題與其藥癮的關連性，以利更進一步處理潛在的復發危險，並促進其情緒功能的發展，使個案更趨成熟與穩定的自我狀態，提升生命品質並追求自我實現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33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66864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七個階段是親密關係。當個案自我有能感提升、情緒功能更趨成熟，且人我界限清晰下，就會自然地展現愛己、愛人的行為。這個階段的治療步驟，主要專注在從利己與利人的雙向互動中，步往成熟的親密關係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66864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因此，第七個階段在協助個案，學習以健康、並且相互滿足的方式，來愛人跟愛自己，而能否學習對人、事、物時時抱持著開放與客觀的態度，是影響此階段任務成功與否的最重點。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66864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整個復原理論的治療計畫，期待做到讓個案同意進入治療、中止強迫性用藥、開始致力於維持停藥的狀況，也就是「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Stay Sober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。協助個案探索與了解「停止使用藥物的自我」，釐清用藥與停藥生活中，自己與他人之間的關係以及互動模式的差異，並學習以自我坦承的方式，對待自己，及與人建立、維持關係，進而學習用健康的、相互滿足的方式愛己、愛人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36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48232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接下來分享實務上的狀況。每ㄧ個治療的階段，均有一些實際上要操作的事項。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37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82821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案在第一階段時，有可能是處在懵懂期、沉思期，或者是處在「要不要進入這個治療的過程當中」，個案可能會說：「酒跟藥對我來說不是問題啦，喝酒或者用藥對我來說是最好的，也是唯一可以讓我情緒放鬆的方法，而且最快。」或者會出現一些合理化的說法：「我如果沒有喝酒或沒有用藥，就沒有辦法工作，可是我必須要養家、必須要工作，所以我得繼續喝酒。」或者表達對停用欠缺能力與信心的說法：「其實我滿沒用的，我想我大概沒有辦法戒。」、「你真的認為我有辦法戒嗎？」在這個階段，我們最需要處理的議題包括：戒斷的不適及個人安全，包括：居住環境、財務的議題、身體健康的狀況、對改變拿不定主意等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38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78714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此階段的協助重點有：醫師處方處理戒斷與退藥後的情緒及睡眠相關問題、適合維持停用的居住環境，以及經濟等相關社會資源的連結、提升藥癮病識感，及協助建立對醫療協助的信任感。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39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022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類行為的改變，如同人生五章所述，人在重複經驗的過程當中，學習覺察處境，釐清所有的影響因素，並且在同樣的情境下，試著以期待中的行為結果為目標，學習改變相對應的情緒與信念，促進期待中的行為模式產生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16017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當個案開始意識到自己用藥的問題後，製造用藥與不用藥生活型態的落差，藉此創造不一致，以增加個案的動機是重要的，而行為損益表是最常被使用的方式，透過具體化用藥與停藥的好處與壞處，協助個案重新檢視目前自我狀態，並依選擇作下改變與否的決定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40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45175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除了損益表的使用，在第一個階段，也常使用開放式的問題，而非封閉式的問題，以鼓勵個案能夠做更多的表達，並且在個案表達出治療對其有協助的想法時，適時給予肯定。此外，在此階段必須教育個案，「復發跟再復發雖是不被期待的情形，但都必須被當成是ㄧ個學習的歷程。」渴藥或渴酒的自動化思考的出現，必須被客觀的看待，以協助個案專注於學習停用的策略，而非罪咎可能引起的再復發。會談過程中可能會使用到的ㄧ些微技巧，附註在</a:t>
            </a:r>
            <a:r>
              <a:rPr lang="zh-TW" altLang="en-US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後面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供參考。</a:t>
            </a:r>
          </a:p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</a:p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第一個階段的治療中，也常會給予ㄧ些返家功課，以提升個案的疾病適應及協助認知的改變。為確立停用動機，並且學習避免復發，協助個案列出停藥的理由、用藥的危險情境，以及如何拒絕藥物的方法，或者轉移用藥衝動的可能方式與資源等，都是可能的討論與練習的項目。其中可以轉移或者是替代用藥衝動的方法，如果個案平常沒有做練習，在渴藥或具用藥衝動時，便無法發揮作用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41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09658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第一個階段，還必需協助個案覺察他用藥的生活模式，為此，最常用的方式是，給個案ㄧ個功課，請他寫出：「我有用藥的時候，我一天怎麼過？」從早上起床開始，寫到晚上就寢前，任何做過的事都要寫出來，當寫出來之後，個案很容易會發現「我大概多久就必須去用ㄧ次藥」、「我大概多久就會想到用藥」、「我除了用藥以外還做了哪ㄧ些事情」。這樣的練習，可以協助個案發現，藥物其實佔據了他大部分的生活，有利於他進一步思考：「這樣的生活是我繼續要的嗎？還是，我期待過不同的生活。」及進一步做下決定。</a:t>
            </a:r>
          </a:p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</a:p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另外，也要教導個案自我管理的技巧，內觀呼吸法、肌肉放鬆訓練、視覺冥想等，均是可教導個案練習自我管理（self regulation）的方式。此外，健康的生活形態，如：規則的作息、適當的營養及運動等自我照顧的內容，亦會在此階段教導並鼓勵個案執行。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42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45798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在第二個階段，患者狀態的處理，包括跟藥物相關的殘餘症狀，是常見的治療內容，其中最常見的議題包括：睡眠品質不佳、停藥後生活模式改變的調適困擾，以及此困擾造成猶豫改變的情形。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43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7981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情境下的想法或信念，使個案出現相對應的情緒，進而有相對應的行為出現。因此，要改變行為結果，需先釐清情境下的情緒與非理性信念，並找到可取代非理性信念的合理想法，才能改變行為結果。</a:t>
            </a:r>
            <a:endParaRPr lang="en-US" altLang="zh-TW" sz="1100" kern="1200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這張投影片是協助個案釐清非理性信念的範例，需依照編號來進行。 (1)是情境，(2)是在這情境下的行為是什麼？之後從行為返回來想(3)當下的情緒是什麼？(4)當時相關的想法是什麼？接下來寫(5)相同的情境有哪些？之後是(6)同樣的情境，我期待的行為是什麼？再來往上思考(7)相關的應情緒是什麼，才有辦法有這樣的行為？最後列出(8)相關的想法，並以此想法取代此情境舊有的想法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44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15700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接下來這兩張投影片也是在治療第二階段，實務上可以介入的方式，請參考。</a:t>
            </a:r>
            <a:endParaRPr lang="en-US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45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214156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46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73688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第三個階段是自第7個月開始，此時個案對於停藥的新生活模式已較具信心，也可較穩定的自我期許，但有可能出現掉以輕心的情形，所以，可以事先跟個案做ㄧ些討論，避免其掉以輕心，而出現復發的狀況。</a:t>
            </a:r>
            <a:endParaRPr lang="en-US" altLang="zh-TW" sz="1100" kern="1200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這個階段，個案對於在關係中被對待的方式，會有更多的覺察，也會出現較多的思考，新生活模式也較固定，所以，常見要處理的主要議題是，進一步的自我認識跟自我肯定，藉以促進個案在親密關係或者家庭關係中，能有更多品質更好的雙向互動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47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0374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個階段常見的協助方式包括：協助個案比較用藥前、停藥前後（就是半年前，個案還在使用藥物時候的他，跟現在的他）有什麼不同？配合新的生活型態，覺察有沒有其他替代性的癮出現，也在這個階段，探討家庭相關的議題，包括酒癮、虐待，或是遺棄、忽略等狀況，並開始進行處理。此外，也要進行回顧與複習，期待這些已經形成的新生活方式或行為模式能較固化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48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03227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除了認知行為改變的策略外，內觀療法亦是常被使用來因應渴藥或穩定情緒的方法，使個案暫時從高危險情境，或渴藥的狀態隔離，以協助個案爭取多ㄧ點時間與空間，盡可能地作下較有利的選擇。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49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461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藥癮的形成因素眾多，並與生活的各個面向息息相關，因此階段式藥癮治療以『全人照顧』的結構進行。全人照顧的治療模式，依照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WHO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所提到的，包含了身體的、心理的、社會的、以及靈性的部份，亦即物質成癮跟先天的體質、心理的成熟度和社會適應性，以及靈性的發展階段等面向息息相關，因此，治療上需依照個案的生理狀態、情緒和心理的機轉，以及以上條件和外在環境資源的互動狀況，來提供階段性的協助。為了顧及全面性的全人模式，協助藥癮者能夠預防再復發，階段式藥癮治療結合了馬斯洛的人類基本需求階段的理論、動機式晤談法，以及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Dr. Pita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的復原發展理論。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14029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焦點式的問題解決法在協助個案進行行為改變時，相當具體並具效益。焦點式的問題解決法有七個步驟：第一是釐清及定義問題；第二要建立一個客觀且可達到的目標；第三要進行腦力激盪，在列出欲達到的可能目標並確定那個目標後，開始腦力激盪，找出ㄧ些可能解決的方法及解決的可能性；第四是針對可能性做ㄧ些損益評估，決定可能的合宜策略；第五是找到、選擇解決的方法；第六是開始找出ㄧ些相關的實施步驟，步驟內容需要具體且詳細，包含：該完成的事情、時間、頻率，以及之後評估的時間點。最後，協助個案將這些步驟以表格方式呈現，以便於事後的評估，及進行可能的調整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50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53001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課程最後，附上依照各治療階段，將需要注意的事項，及可以使用的策略等，整理成的階段式藥癮心理治療表，連同常用的微技巧，包括微技巧的定義與範例，附在後面供大家參考跟練習。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51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7220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任何型態的心理治療要具有效力，都需要透過治療的歷程，促成某種程度的神經性成長和整合。在心理治療中，強化神經性的成長和整合，需要以下的要素：首先，要建立一個安全而且信任的治療關係，惟有在安全的環境下，個案得以安心的接受新的訊息，並且有足夠的心理空間來處理新的訊息；其次，需要得到涵蓋認知、情緒，以及感受、行為的新訊息和經驗，此部分需透過心理治療歷程中，治療者與個案間的互動所產生，個案藉此整合相關的訊息，進一步釐清行為失準的狀況，並透過治療，練習新的思考及行為的歷程，促進神經網絡的整合，進而得以沉著和安全的穩定狀態，來調整壓力或者適度調整情緒的警覺度。</a:t>
            </a:r>
          </a:p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</a:p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藥物成癮是一個自我醫療的行為，其原因可能與情緒警覺敏感度有關，例如：較低的閾值(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threshold)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其情緒狀態容易受到干擾，透過穩定的治療的關係，協助個案經驗一個沉著安全的狀態，了解並調整其情緒和壓力警覺度相關的反應，並藉以提升情緒與相關身體經驗的覺知，而此覺知包括了語言所帶來的支持與滋養。除了改變的互動歷程，如何維持改變是主要重點，完成上列五項要素，可協助個案，型塑新的生活經驗方式，並以此方式體驗停止用藥的生活。透過不斷的使用新習得的行為經驗，可使個案在新的停藥生活狀態當中，持續的成長，提升自我有能感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8768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治療者的穩定度會直接影響治療的穩定度，因此，在提供治療之前，治療者應先了解自己對於藥癮患者的看法為何？會不會討厭藥癮者？釐清自己對於藥癮的看法是否具有偏見？或者對藥癮者是否具有不適合的期待？以便在治療過程中，時時自我觀照，盡可能地預防情感反轉移的產生，以避免障礙個案透過治療產生改變。此外，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Carl Rogers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「以個案為中心」的治療態度是重要的，在治療過程中，需要以下幾個要項，才能促成治療性的改變。第一，治療者與個案需要有「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psychological contact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，也就是治療者與個案必須在治療互動中有一些心理上的接觸，才能促使治療關係的建立。除此之外，個案必須經歷到自己本身「心理不和諧的狀態」，但治療者本身必須是維持在一個「心理狀態很和諧穩定的狀態」，如此才能對個案提供出具「同理的」回應，透過這樣的同理，治療者也才能傳達出「非條件式的溫暖」，如此一來，個案其實不需特別去做一些什麼，來換取治療者對他的接納與關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3458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治療者對藥癮者的治療目標包括：1.降低再復發的次數和減少嚴重度 ，提升個案對於再復發的認知；2.透過治療過程，以專業的方式，對個案傳達給預防再復發的相關知識和方式；3. 協助個案留在治療當中，以利有機會提供更全面的協助與資源；4協助個案找出影響治療的一些非理性信念，以便進行認知行為的改變，因為改變行為，必先改變想法，期待能夠延長停藥期間；5.透過治療經驗，使個案經歷成長並藉此提升自我有能感，強化自我協助之認知與技巧，並內化到其新的生活形態中。在整個歷程中，治療者與個案都必須將「復發」視為學習歷程中可能的一部份。「復發」的出現，代表未被發現與處理的議題的浮現，以學習的態度來面對「復發」或「再復發」，可以減少治療者對個案情感反轉移的產生，亦可降低個案的挫折感與自我責備，而改以積極的態度面對未被處理的議題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7316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認知行為治療是最常用的藥癮治療策略。初入醫院治療的藥癮患者，仍受精神作用物質的影響，因此，首要是協助患者因應身體症狀上的不適，除了醫囑提供戒斷症狀處方的協助外，在認知上也要協助個案指認退藥的不適症狀，以便為改變進行準備。在停藥後的清醒狀態下，協助個案釐清其用藥生活模式，包含用藥危險情境，以及相關的信念與可能的情緒問題，並協助個案進行情緒覺察與調適技巧的練習，促進無藥生活形態的建立與維持。其中協助個案了解用藥與停藥生活形態落差，最常見的方式是「典型的一天」的練習。此外，自我認識、自我肯定、人際互動技巧等，皆是治療內容的重點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D187-1BE1-4726-B649-807847E0DCBE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378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1EE7-A6DF-4508-80DE-CEBF925E0B9D}" type="datetimeFigureOut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E64-3A49-4FDA-9457-848A2D4C28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58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1EE7-A6DF-4508-80DE-CEBF925E0B9D}" type="datetimeFigureOut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E64-3A49-4FDA-9457-848A2D4C28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03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1EE7-A6DF-4508-80DE-CEBF925E0B9D}" type="datetimeFigureOut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E64-3A49-4FDA-9457-848A2D4C28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57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1EE7-A6DF-4508-80DE-CEBF925E0B9D}" type="datetimeFigureOut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E64-3A49-4FDA-9457-848A2D4C28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8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1EE7-A6DF-4508-80DE-CEBF925E0B9D}" type="datetimeFigureOut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E64-3A49-4FDA-9457-848A2D4C28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44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1EE7-A6DF-4508-80DE-CEBF925E0B9D}" type="datetimeFigureOut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E64-3A49-4FDA-9457-848A2D4C28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62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1EE7-A6DF-4508-80DE-CEBF925E0B9D}" type="datetimeFigureOut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E64-3A49-4FDA-9457-848A2D4C28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46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1EE7-A6DF-4508-80DE-CEBF925E0B9D}" type="datetimeFigureOut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E64-3A49-4FDA-9457-848A2D4C28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559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1EE7-A6DF-4508-80DE-CEBF925E0B9D}" type="datetimeFigureOut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E64-3A49-4FDA-9457-848A2D4C28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64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1EE7-A6DF-4508-80DE-CEBF925E0B9D}" type="datetimeFigureOut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E64-3A49-4FDA-9457-848A2D4C28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46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1EE7-A6DF-4508-80DE-CEBF925E0B9D}" type="datetimeFigureOut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E64-3A49-4FDA-9457-848A2D4C28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91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61EE7-A6DF-4508-80DE-CEBF925E0B9D}" type="datetimeFigureOut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8CE64-3A49-4FDA-9457-848A2D4C28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73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1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tags" Target="../tags/tag31.xml"/><Relationship Id="rId16" Type="http://schemas.openxmlformats.org/officeDocument/2006/relationships/slide" Target="slide16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5.png"/><Relationship Id="rId5" Type="http://schemas.openxmlformats.org/officeDocument/2006/relationships/tags" Target="../tags/tag34.xml"/><Relationship Id="rId15" Type="http://schemas.openxmlformats.org/officeDocument/2006/relationships/slide" Target="slide17.xml"/><Relationship Id="rId10" Type="http://schemas.openxmlformats.org/officeDocument/2006/relationships/image" Target="../media/image3.jpg"/><Relationship Id="rId4" Type="http://schemas.openxmlformats.org/officeDocument/2006/relationships/tags" Target="../tags/tag33.xml"/><Relationship Id="rId9" Type="http://schemas.openxmlformats.org/officeDocument/2006/relationships/notesSlide" Target="../notesSlides/notesSlide21.xml"/><Relationship Id="rId1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7.xml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hyperlink" Target="&#24773;&#32210;&#31649;&#29702;&#19977;&#37096;&#26354;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HK" altLang="zh-HK" sz="5000" b="1" spc="600" dirty="0">
                <a:ln w="254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階段式藥癮心理治療</a:t>
            </a:r>
            <a:endParaRPr kumimoji="1" lang="zh-TW" altLang="en-US" sz="5000" b="1" spc="600" dirty="0">
              <a:ln w="254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247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1" lang="en-US" altLang="zh-TW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Skill training and Behavioral procedure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Relaxation training for anxiety (recognizing anxiety, ways of relaxation, mindfulness training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Assertiveness training</a:t>
            </a:r>
          </a:p>
          <a:p>
            <a:pPr lvl="1">
              <a:lnSpc>
                <a:spcPct val="15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Cue exposure: 1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elapse 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triggers; 2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Craving 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symptoms; </a:t>
            </a:r>
          </a:p>
          <a:p>
            <a:pPr lvl="1">
              <a:lnSpc>
                <a:spcPct val="15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Self regulation training: time management, new life style shaping.</a:t>
            </a:r>
          </a:p>
          <a:p>
            <a:endParaRPr lang="en-US" altLang="zh-TW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7981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停用（</a:t>
            </a:r>
            <a:r>
              <a:rPr kumimoji="1" lang="en-US" altLang="zh-TW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Abstinence </a:t>
            </a:r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）或減害（</a:t>
            </a:r>
            <a:r>
              <a:rPr kumimoji="1" lang="en-US" altLang="zh-TW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Harm Reduction</a:t>
            </a:r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）</a:t>
            </a:r>
            <a:r>
              <a:rPr kumimoji="1" lang="en-US" altLang="zh-TW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00200"/>
            <a:ext cx="7704856" cy="4525963"/>
          </a:xfrm>
        </p:spPr>
        <p:txBody>
          <a:bodyPr>
            <a:normAutofit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權宜之計</a:t>
            </a:r>
            <a:r>
              <a:rPr kumimoji="1" lang="en-US" altLang="zh-TW" sz="2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追求更佳生活品質的一個連續性療程階段</a:t>
            </a:r>
            <a:r>
              <a:rPr kumimoji="1" lang="en-US" altLang="zh-TW" sz="2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治療的</a:t>
            </a:r>
            <a:r>
              <a:rPr kumimoji="1" lang="en-US" altLang="zh-TW" sz="2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paradoxical approach</a:t>
            </a:r>
            <a:r>
              <a:rPr kumimoji="1" lang="zh-TW" altLang="en-US" sz="2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：尊重個案決定</a:t>
            </a:r>
            <a:r>
              <a:rPr kumimoji="1" lang="en-US" altLang="zh-TW" sz="2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2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停用</a:t>
            </a:r>
            <a:r>
              <a:rPr kumimoji="1" lang="en-US" altLang="zh-TW" sz="2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2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kumimoji="1" lang="en-US" altLang="zh-TW" sz="2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2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減量</a:t>
            </a:r>
            <a:r>
              <a:rPr kumimoji="1" lang="en-US" altLang="zh-TW" sz="2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2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的決定，並以之訂定治療的目標，並透過計畫性的控制使用提升生活功能，或因無法「控制性地使用」，促進必須停用的覺知。</a:t>
            </a:r>
            <a:endParaRPr kumimoji="1" lang="en-US" altLang="zh-TW" sz="26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</a:pPr>
            <a:endParaRPr lang="en-US" altLang="zh-TW" sz="4000" b="1" dirty="0"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治療階段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767808"/>
          </a:xfrm>
        </p:spPr>
        <p:txBody>
          <a:bodyPr>
            <a:noAutofit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階段式治療的最終目標是停藥與預防復發。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時間的階段：依藥癮者停藥時間以及控制維持停藥的表現而定：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第一階段：進入醫療第一週至第八週，每週一次治療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第二階段：持續八週均停用後，第九週起至停藥滿六個月止，共四個月，每二週一次治療。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第三階段：停藥滿六個月後，一個月一次治療。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以需求動機發展的階段：馬思洛需求動機的理論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改變的動機階段：動機式晤談法（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William Miller &amp; Stephen </a:t>
            </a:r>
            <a:r>
              <a:rPr kumimoji="1" lang="en-US" altLang="zh-TW" sz="2200" b="1" dirty="0" err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Rollnick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依心理社會發展為軸的復原階段：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Doyle Pita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的復原治療階段</a:t>
            </a:r>
            <a:endParaRPr kumimoji="1" lang="zh-HK" altLang="en-US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8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85238"/>
              </p:ext>
            </p:extLst>
          </p:nvPr>
        </p:nvGraphicFramePr>
        <p:xfrm>
          <a:off x="395536" y="980728"/>
          <a:ext cx="8352928" cy="57778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82451"/>
                <a:gridCol w="2261965"/>
                <a:gridCol w="2160240"/>
                <a:gridCol w="2448272"/>
              </a:tblGrid>
              <a:tr h="962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門診追蹤治療</a:t>
                      </a:r>
                    </a:p>
                  </a:txBody>
                  <a:tcPr marL="68580" marR="68580" marT="0" marB="0">
                    <a:solidFill>
                      <a:srgbClr val="738F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第一階段治療 </a:t>
                      </a: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1-8</a:t>
                      </a:r>
                      <a:r>
                        <a:rPr lang="en-US" sz="1800" kern="10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week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38F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第二階段治療 </a:t>
                      </a: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800" kern="10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week-6</a:t>
                      </a:r>
                      <a:r>
                        <a:rPr lang="en-US" sz="1800" kern="10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month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38F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第三階段治療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kern="10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en-US" sz="1800" kern="10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month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38F1E"/>
                    </a:solidFill>
                  </a:tcPr>
                </a:tc>
              </a:tr>
              <a:tr h="621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Maslow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38F1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基本生理需求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安全需求</a:t>
                      </a:r>
                    </a:p>
                  </a:txBody>
                  <a:tcPr marL="68580" marR="68580" marT="0" marB="0">
                    <a:solidFill>
                      <a:srgbClr val="738F1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歸屬感與愛的需求自我價值認可（自我接受）</a:t>
                      </a:r>
                    </a:p>
                  </a:txBody>
                  <a:tcPr marL="68580" marR="68580" marT="0" marB="0">
                    <a:solidFill>
                      <a:srgbClr val="738F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自我完成自我實現</a:t>
                      </a:r>
                    </a:p>
                  </a:txBody>
                  <a:tcPr marL="68580" marR="68580" marT="0" marB="0">
                    <a:solidFill>
                      <a:srgbClr val="738F1E"/>
                    </a:solidFill>
                  </a:tcPr>
                </a:tc>
              </a:tr>
              <a:tr h="792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動機式晤談</a:t>
                      </a:r>
                    </a:p>
                  </a:txBody>
                  <a:tcPr marL="68580" marR="68580" marT="0" marB="0">
                    <a:solidFill>
                      <a:srgbClr val="738F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懵懂期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沉思期</a:t>
                      </a:r>
                    </a:p>
                  </a:txBody>
                  <a:tcPr marL="68580" marR="68580" marT="0" marB="0">
                    <a:solidFill>
                      <a:srgbClr val="738F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決定期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行動期</a:t>
                      </a:r>
                    </a:p>
                  </a:txBody>
                  <a:tcPr marL="68580" marR="68580" marT="0" marB="0">
                    <a:solidFill>
                      <a:srgbClr val="738F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維繫期</a:t>
                      </a:r>
                    </a:p>
                  </a:txBody>
                  <a:tcPr marL="68580" marR="68580" marT="0" marB="0">
                    <a:solidFill>
                      <a:srgbClr val="738F1E"/>
                    </a:solidFill>
                  </a:tcPr>
                </a:tc>
              </a:tr>
              <a:tr h="2487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Pita’s recovery stage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38F1E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en-US" sz="2000" b="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Initiating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2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treatment </a:t>
                      </a:r>
                      <a:r>
                        <a:rPr lang="en-US" sz="20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agreement </a:t>
                      </a:r>
                      <a:r>
                        <a:rPr lang="en-US" sz="2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goal</a:t>
                      </a:r>
                      <a:endParaRPr lang="en-US" sz="20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2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   Stop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2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compulsion</a:t>
                      </a:r>
                      <a:endParaRPr lang="en-US" sz="20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2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   Learning </a:t>
                      </a:r>
                      <a:r>
                        <a:rPr lang="en-US" sz="20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to work &amp; play sober</a:t>
                      </a:r>
                      <a:r>
                        <a:rPr lang="zh-TW" sz="20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0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trusting relationship building</a:t>
                      </a:r>
                      <a:endParaRPr lang="zh-TW" sz="20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38F1E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en-US" sz="1800" b="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228600" algn="l"/>
                        </a:tabLst>
                      </a:pPr>
                      <a:r>
                        <a:rPr lang="en-US" sz="2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Identify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2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development</a:t>
                      </a:r>
                      <a:r>
                        <a:rPr lang="en-US" sz="20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b="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2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Admit </a:t>
                      </a:r>
                      <a:r>
                        <a:rPr lang="en-US" sz="20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and accept “I am an addict”; Identify a spiritual </a:t>
                      </a:r>
                      <a:r>
                        <a:rPr lang="en-US" sz="2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self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2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  </a:t>
                      </a:r>
                      <a:r>
                        <a:rPr lang="en-US" sz="20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Intimacy development: gain socialization &amp;  relationship skills</a:t>
                      </a:r>
                      <a:endParaRPr lang="zh-TW" sz="20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38F1E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en-US" sz="1800" b="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8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 Identify </a:t>
                      </a:r>
                      <a:r>
                        <a:rPr lang="en-US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development :to discover who I am now</a:t>
                      </a:r>
                      <a:r>
                        <a:rPr lang="zh-TW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how I am different from before</a:t>
                      </a:r>
                      <a:r>
                        <a:rPr lang="zh-TW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;my strength &amp;</a:t>
                      </a:r>
                      <a:r>
                        <a:rPr lang="en-US" sz="18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needs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endParaRPr lang="zh-TW" sz="18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8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 Intimacy </a:t>
                      </a:r>
                      <a:r>
                        <a:rPr lang="en-US" sz="18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 love relationships: to be able to love in a healthy mutually satisfying way.</a:t>
                      </a:r>
                      <a:endParaRPr lang="zh-TW" sz="18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38F1E"/>
                    </a:solidFill>
                  </a:tcPr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6480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藥癮治療的階段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06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305800" cy="6480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TW" altLang="en-US" sz="40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治療</a:t>
            </a:r>
            <a:r>
              <a:rPr kumimoji="1" lang="zh-TW" altLang="en-US" sz="40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階段</a:t>
            </a:r>
            <a:r>
              <a:rPr kumimoji="1" lang="zh-TW" altLang="en-US" sz="40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的理論</a:t>
            </a:r>
            <a:endParaRPr kumimoji="1" lang="zh-HK" altLang="en-US" sz="40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6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HK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Maslow's hierarchy of needs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http://www.simplypsychology.org/maslow.html</a:t>
            </a:r>
            <a:endParaRPr lang="zh-TW" altLang="en-US"/>
          </a:p>
        </p:txBody>
      </p:sp>
      <p:pic>
        <p:nvPicPr>
          <p:cNvPr id="6" name="圖片 5" descr="http://upload.wikimedia.org/wikipedia/commons/thumb/5/58/Maslow%27s_hierarchy_of_needs.svg/1024px-Maslow%27s_hierarchy_of_needs.svg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704856" cy="532859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11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1" lang="en-US" altLang="zh-TW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Matching Maslow’s Motivation Stages and Treatment issues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556792"/>
            <a:ext cx="3810000" cy="4648200"/>
          </a:xfrm>
        </p:spPr>
        <p:txBody>
          <a:bodyPr>
            <a:normAutofit lnSpcReduction="10000"/>
          </a:bodyPr>
          <a:lstStyle/>
          <a:p>
            <a:pPr lvl="1"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Human desires(motives)</a:t>
            </a:r>
          </a:p>
          <a:p>
            <a:pPr lvl="1"/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Basic physiological </a:t>
            </a:r>
            <a:endParaRPr kumimoji="1" lang="en-US" altLang="zh-TW" sz="22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needs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Safety 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needs</a:t>
            </a:r>
          </a:p>
          <a:p>
            <a:pPr lvl="1"/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Belongingness 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</a:t>
            </a:r>
            <a:endParaRPr kumimoji="1" lang="en-US" altLang="zh-TW" sz="22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love 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needs</a:t>
            </a:r>
          </a:p>
          <a:p>
            <a:pPr lvl="1"/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Self-esteem 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needs</a:t>
            </a:r>
          </a:p>
          <a:p>
            <a:pPr lvl="1"/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Self-actualization  </a:t>
            </a:r>
          </a:p>
          <a:p>
            <a:pPr marL="457200" lvl="1" indent="0">
              <a:buNone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needs 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 the need </a:t>
            </a:r>
            <a:endParaRPr kumimoji="1" lang="en-US" altLang="zh-TW" sz="22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for 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personal 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pPr marL="457200" lvl="1" indent="0">
              <a:buNone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fulfillment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556792"/>
            <a:ext cx="3956248" cy="4648200"/>
          </a:xfrm>
        </p:spPr>
        <p:txBody>
          <a:bodyPr>
            <a:normAutofit lnSpcReduction="10000"/>
          </a:bodyPr>
          <a:lstStyle/>
          <a:p>
            <a:pPr lvl="1"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Treatment 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issues</a:t>
            </a:r>
          </a:p>
          <a:p>
            <a:pPr marL="457200" lvl="1" indent="0">
              <a:buClr>
                <a:srgbClr val="E21E85"/>
              </a:buClr>
              <a:buNone/>
            </a:pP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Detoxification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Abstinence</a:t>
            </a:r>
          </a:p>
          <a:p>
            <a:pPr lvl="1"/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Belongingness 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457200" lvl="1" indent="0">
              <a:buNone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love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group 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457200" lvl="1" indent="0">
              <a:buNone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identification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Self-acceptance 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 </a:t>
            </a:r>
            <a:endParaRPr kumimoji="1" lang="en-US" altLang="zh-TW" sz="22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sobriety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Personal 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fulfillment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4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1" lang="en-US" altLang="zh-TW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Motivational Interviewing</a:t>
            </a:r>
            <a:r>
              <a:rPr kumimoji="1" lang="en-US" altLang="zh-TW" sz="3200" b="1" dirty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/>
            </a:r>
            <a:br>
              <a:rPr kumimoji="1" lang="en-US" altLang="zh-TW" sz="3200" b="1" dirty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</a:br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動機式晤談法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556792"/>
            <a:ext cx="7704856" cy="4767808"/>
          </a:xfrm>
        </p:spPr>
        <p:txBody>
          <a:bodyPr>
            <a:noAutofit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Idea: William Miller</a:t>
            </a: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Development: William Miller &amp; Stephen </a:t>
            </a:r>
            <a:r>
              <a:rPr kumimoji="1" lang="en-US" altLang="zh-TW" sz="2200" b="1" dirty="0" err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Rollnick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Powerful in addiction treatment</a:t>
            </a: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Primarily applied in alcoholism, now were applied in many other types of addictions; also used in treatment of domestic violence</a:t>
            </a: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Why motivational interviewing?</a:t>
            </a:r>
          </a:p>
          <a:p>
            <a:pPr marL="0" indent="0">
              <a:buClr>
                <a:srgbClr val="E21E85"/>
              </a:buClr>
              <a:buNone/>
            </a:pPr>
            <a:r>
              <a:rPr kumimoji="1"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-helps clients to think more for themselves</a:t>
            </a:r>
          </a:p>
          <a:p>
            <a:pPr marL="0" indent="0">
              <a:buClr>
                <a:srgbClr val="E21E85"/>
              </a:buClr>
              <a:buNone/>
            </a:pPr>
            <a:r>
              <a:rPr kumimoji="1"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-less burning out for professionals</a:t>
            </a:r>
          </a:p>
          <a:p>
            <a:pPr marL="0" indent="0">
              <a:buClr>
                <a:srgbClr val="E21E85"/>
              </a:buClr>
              <a:buNone/>
            </a:pPr>
            <a:r>
              <a:rPr kumimoji="1"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-easier to get into the core of people=&gt;produces </a:t>
            </a:r>
            <a:endParaRPr kumimoji="1" lang="en-US" altLang="zh-TW" sz="22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E21E85"/>
              </a:buClr>
              <a:buNone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less frustration  </a:t>
            </a:r>
            <a:r>
              <a:rPr kumimoji="1"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0386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動機式晤談法五種基本原則：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00200"/>
            <a:ext cx="7704856" cy="4525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表達同理心</a:t>
            </a: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創造不一致</a:t>
            </a: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避免發生爭辯</a:t>
            </a: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與抗拒纏鬥</a:t>
            </a: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支持自我有能感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(self-efficacy) </a:t>
            </a: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HK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Basic </a:t>
            </a:r>
            <a:r>
              <a:rPr kumimoji="1" lang="en-US" altLang="zh-HK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attitude</a:t>
            </a:r>
            <a:r>
              <a:rPr kumimoji="1" lang="en-US" altLang="zh-HK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  </a:t>
            </a:r>
            <a:r>
              <a:rPr kumimoji="1" lang="en-US" altLang="zh-HK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 Aims individuality</a:t>
            </a:r>
            <a:endParaRPr kumimoji="1" lang="zh-HK" altLang="zh-HK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E21E85"/>
              </a:buClr>
              <a:buNone/>
            </a:pPr>
            <a:r>
              <a:rPr kumimoji="1" lang="en-US" altLang="zh-HK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kumimoji="1" lang="en-US" altLang="zh-HK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kumimoji="1" lang="en-US" altLang="zh-HK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en-US" altLang="zh-HK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Client Center approach + direction</a:t>
            </a:r>
            <a:endParaRPr kumimoji="1" lang="zh-HK" altLang="zh-HK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E21E85"/>
              </a:buClr>
              <a:buNone/>
            </a:pPr>
            <a:r>
              <a:rPr kumimoji="1" lang="en-US" altLang="zh-HK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kumimoji="1" lang="en-US" altLang="zh-HK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kumimoji="1" lang="en-US" altLang="zh-HK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HK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3) Help client to verbalize their needs </a:t>
            </a:r>
            <a:r>
              <a:rPr kumimoji="1" lang="en-US" altLang="zh-HK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		</a:t>
            </a:r>
            <a:r>
              <a:rPr kumimoji="1" lang="en-US" altLang="zh-HK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  change </a:t>
            </a:r>
            <a:endParaRPr kumimoji="1" lang="zh-HK" altLang="zh-HK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2627784" y="4797152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8699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28600"/>
            <a:ext cx="8229600" cy="10401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動機式晤談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600200"/>
            <a:ext cx="7704856" cy="44958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rgbClr val="E21E85"/>
              </a:buClr>
              <a:buFont typeface="+mj-lt"/>
              <a:buAutoNum type="arabicPeriod"/>
            </a:pP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懵懂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成癮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者未覺察藥物濫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用之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問題，或對於使用藥物模式無意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Clr>
                <a:srgbClr val="E21E85"/>
              </a:buClr>
              <a:buFont typeface="+mj-lt"/>
              <a:buAutoNum type="arabicPeriod"/>
            </a:pP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沉思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開始覺察到藥物濫用之問題，但同時持有繼續濫用藥物以及停藥的矛盾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心情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Clr>
                <a:srgbClr val="E21E85"/>
              </a:buClr>
              <a:buFont typeface="+mj-lt"/>
              <a:buAutoNum type="arabicPeriod"/>
            </a:pP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爲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行為改變做下決定，可能開始出現一些小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343150" lvl="4" indent="-514350">
              <a:buClr>
                <a:srgbClr val="E21E85"/>
              </a:buClr>
              <a:buFont typeface="+mj-lt"/>
              <a:buAutoNum type="arabicPeriod"/>
            </a:pPr>
            <a:endParaRPr lang="en-US" altLang="zh-TW" sz="3200" dirty="0">
              <a:ea typeface="標楷體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417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84303" y="332656"/>
            <a:ext cx="3775393" cy="861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課程目標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0"/>
            <a:ext cx="7704856" cy="4525963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zh-TW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聆聽本課程的學員應學習到：</a:t>
            </a:r>
          </a:p>
          <a:p>
            <a:pPr lvl="0">
              <a:lnSpc>
                <a:spcPts val="2200"/>
              </a:lnSpc>
            </a:pPr>
            <a:r>
              <a:rPr lang="zh-TW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以全人模式看待心理與動機發展的階段，瞭解個案身體、心理、社會與靈性等不同階段之需求，階段內涵包括馬思洛的階段需求理論、動機式晤談階段、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Pita</a:t>
            </a:r>
            <a:r>
              <a:rPr lang="zh-TW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發展理論治療階段、階段式治療時間結構等，以整合諸此結構的階段，瞭解個案各階段之需求。</a:t>
            </a:r>
          </a:p>
          <a:p>
            <a:pPr lvl="0">
              <a:lnSpc>
                <a:spcPts val="2200"/>
              </a:lnSpc>
            </a:pPr>
            <a:r>
              <a:rPr lang="zh-TW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各發展階段需完成的任務，以及可能出現的症狀、議題。</a:t>
            </a:r>
          </a:p>
          <a:p>
            <a:pPr lvl="0">
              <a:lnSpc>
                <a:spcPts val="2200"/>
              </a:lnSpc>
            </a:pPr>
            <a:r>
              <a:rPr lang="zh-TW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各治療階段處理原則與相應策略</a:t>
            </a:r>
          </a:p>
          <a:p>
            <a:pPr lvl="0">
              <a:lnSpc>
                <a:spcPts val="2200"/>
              </a:lnSpc>
            </a:pPr>
            <a:r>
              <a:rPr lang="zh-TW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式藥癮治療著重在依照個案身體症狀與情緒心理發展狀態，提供相對應之協助。主要使用方法為認知行為治療、焦點式問題解決法。個案在階段間可能出現往返的表現，需針對返回舊有狀態之相關情境釐清影響因素，並依所處階段提供相應策略處理。</a:t>
            </a:r>
          </a:p>
          <a:p>
            <a:pPr>
              <a:lnSpc>
                <a:spcPts val="2200"/>
              </a:lnSpc>
            </a:pPr>
            <a:r>
              <a:rPr lang="zh-TW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學習者需透過課程內容及練習，熟悉不同階段中個案行為表現，熟用微技巧、認知行為療法與焦點式問題解決法。</a:t>
            </a:r>
            <a:endParaRPr kumimoji="1" lang="zh-HK" altLang="en-US" sz="16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00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00200"/>
            <a:ext cx="7632848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150000"/>
              </a:lnSpc>
              <a:buClr>
                <a:srgbClr val="E21E85"/>
              </a:buClr>
              <a:buFont typeface="+mj-lt"/>
              <a:buAutoNum type="arabicPeriod" startAt="4"/>
            </a:pP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 Action ): 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改變開始，伴隨一連串的失誤及再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復發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Clr>
                <a:srgbClr val="E21E85"/>
              </a:buClr>
              <a:buFont typeface="+mj-lt"/>
              <a:buAutoNum type="arabicPeriod" startAt="4"/>
            </a:pP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維繫期（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Maintenance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行為模式已較穩定，預防再復發的技巧，協助個案維持改變的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Clr>
                <a:srgbClr val="E21E85"/>
              </a:buClr>
              <a:buFont typeface="+mj-lt"/>
              <a:buAutoNum type="arabicPeriod" startAt="4"/>
            </a:pP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復發（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Relapse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爲改變而做的努力因故遭放棄，此週期可能一再重複，直到新行為模式穩定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為止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228600"/>
            <a:ext cx="8229600" cy="10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動機式晤談</a:t>
            </a:r>
            <a:endParaRPr kumimoji="1" lang="zh-TW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287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1043608" y="3462874"/>
            <a:ext cx="1366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spc="300" dirty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永久出口</a:t>
            </a: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H="1" flipV="1">
            <a:off x="827584" y="3894921"/>
            <a:ext cx="201622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摘自</a:t>
            </a:r>
            <a:r>
              <a:rPr lang="en-US" altLang="zh-TW" smtClean="0"/>
              <a:t>Motivational interviewing by Miller, William R.&amp; Rollnick, Stephen</a:t>
            </a:r>
            <a:endParaRPr lang="zh-TW" altLang="en-US"/>
          </a:p>
        </p:txBody>
      </p:sp>
      <p:pic>
        <p:nvPicPr>
          <p:cNvPr id="24" name="Picture 2" descr="D:\Tammy品味傳播\2014\bg\blue_img0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30626"/>
            <a:ext cx="4574639" cy="45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>
            <a:hlinkClick r:id="rId12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227620" y="1772815"/>
            <a:ext cx="722402" cy="30777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7030A0"/>
                </a:solidFill>
                <a:effectLst>
                  <a:glow rad="101600">
                    <a:srgbClr val="FFFFCC">
                      <a:alpha val="40000"/>
                    </a:srgbClr>
                  </a:glo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懵懂期</a:t>
            </a:r>
            <a:endParaRPr lang="zh-TW" altLang="en-US" sz="1400" dirty="0">
              <a:solidFill>
                <a:srgbClr val="7030A0"/>
              </a:solidFill>
              <a:effectLst>
                <a:glow rad="101600">
                  <a:srgbClr val="FFFFCC">
                    <a:alpha val="40000"/>
                  </a:srgbClr>
                </a:glow>
              </a:effectLst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6" name="矩形 25">
            <a:hlinkClick r:id="rId13" action="ppaction://hlinksldjump"/>
          </p:cNvPr>
          <p:cNvSpPr/>
          <p:nvPr>
            <p:custDataLst>
              <p:tags r:id="rId3"/>
            </p:custDataLst>
          </p:nvPr>
        </p:nvSpPr>
        <p:spPr>
          <a:xfrm rot="3628977">
            <a:off x="5565089" y="2511869"/>
            <a:ext cx="801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沈思期</a:t>
            </a:r>
          </a:p>
        </p:txBody>
      </p:sp>
      <p:sp>
        <p:nvSpPr>
          <p:cNvPr id="27" name="矩形 26">
            <a:hlinkClick r:id="rId14" action="ppaction://hlinksldjump"/>
          </p:cNvPr>
          <p:cNvSpPr/>
          <p:nvPr>
            <p:custDataLst>
              <p:tags r:id="rId4"/>
            </p:custDataLst>
          </p:nvPr>
        </p:nvSpPr>
        <p:spPr>
          <a:xfrm rot="7155248">
            <a:off x="5610154" y="4078467"/>
            <a:ext cx="742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決定期</a:t>
            </a:r>
          </a:p>
        </p:txBody>
      </p:sp>
      <p:sp>
        <p:nvSpPr>
          <p:cNvPr id="28" name="矩形 27">
            <a:hlinkClick r:id="rId15" action="ppaction://hlinksldjump"/>
          </p:cNvPr>
          <p:cNvSpPr/>
          <p:nvPr>
            <p:custDataLst>
              <p:tags r:id="rId5"/>
            </p:custDataLst>
          </p:nvPr>
        </p:nvSpPr>
        <p:spPr>
          <a:xfrm rot="17960385">
            <a:off x="2843722" y="2496876"/>
            <a:ext cx="8357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復發期</a:t>
            </a:r>
          </a:p>
        </p:txBody>
      </p:sp>
      <p:sp>
        <p:nvSpPr>
          <p:cNvPr id="29" name="矩形 28">
            <a:hlinkClick r:id="rId16" action="ppaction://hlinksldjump"/>
          </p:cNvPr>
          <p:cNvSpPr/>
          <p:nvPr>
            <p:custDataLst>
              <p:tags r:id="rId6"/>
            </p:custDataLst>
          </p:nvPr>
        </p:nvSpPr>
        <p:spPr>
          <a:xfrm rot="14304157">
            <a:off x="2865969" y="4057328"/>
            <a:ext cx="789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維繫期</a:t>
            </a:r>
          </a:p>
        </p:txBody>
      </p:sp>
      <p:sp>
        <p:nvSpPr>
          <p:cNvPr id="30" name="矩形 29">
            <a:hlinkClick r:id="rId17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4227620" y="4832036"/>
            <a:ext cx="7935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行動期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67544" y="228600"/>
            <a:ext cx="8229600" cy="10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Wheel of Change</a:t>
            </a:r>
            <a:endParaRPr kumimoji="1" lang="zh-TW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3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階段改變與治療者的任務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00200"/>
            <a:ext cx="7632848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懵懂期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案主產生疑問，增加案主對目前問題及危險性的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認知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沉思期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促使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思考利於改變，比較需要改變的理由與不改變的風險，強化案主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信心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決定期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案主決定最合適的行動策略</a:t>
            </a:r>
          </a:p>
          <a:p>
            <a:pPr>
              <a:lnSpc>
                <a:spcPct val="12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行動期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案主採取步驟邁向改變</a:t>
            </a:r>
          </a:p>
          <a:p>
            <a:pPr>
              <a:lnSpc>
                <a:spcPct val="12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維繫期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案主辨識復發的跡象並採取防範措施</a:t>
            </a:r>
          </a:p>
          <a:p>
            <a:pPr>
              <a:lnSpc>
                <a:spcPct val="12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復發期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案主重新開始，再一次了解並接受再復發的可能性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(so as the therapist) 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484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305800" cy="6480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en-US" altLang="zh-TW" sz="36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Doyle </a:t>
            </a:r>
            <a:r>
              <a:rPr kumimoji="1" lang="en-US" altLang="zh-TW" sz="36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Pita's recovery </a:t>
            </a:r>
            <a:r>
              <a:rPr kumimoji="1" lang="en-US" altLang="zh-TW" sz="36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stage</a:t>
            </a:r>
            <a:endParaRPr kumimoji="1" lang="zh-HK" altLang="en-US" sz="36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44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I. </a:t>
            </a:r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啟動治療</a:t>
            </a:r>
            <a:endParaRPr kumimoji="1" lang="en-US" altLang="zh-TW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7704856" cy="4767808"/>
          </a:xfrm>
        </p:spPr>
        <p:txBody>
          <a:bodyPr>
            <a:normAutofit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啟動治療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endParaRPr kumimoji="1" lang="en-US" altLang="zh-TW" sz="2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心理轉折點（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psychological crisis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信任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vs.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不信任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潛在的力量（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potential strength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希望與信任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vs.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退縮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治療步驟（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therapeutic process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邀請個案接受協助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任務（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Task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承認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我對酒精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藥物的使用失去控制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目標（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Goal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同意接受治療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;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停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止使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用的衝動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通往下個階段的力量（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Strength for moving toward next stage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信任與希望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None/>
            </a:pP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665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II. </a:t>
            </a:r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停止難以控制的衝動</a:t>
            </a:r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</a:t>
            </a:r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/>
            </a:r>
            <a:br>
              <a:rPr kumimoji="1" lang="en-US" altLang="zh-TW" sz="3200" b="1" dirty="0" smtClean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</a:br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(stopping the compulsion)</a:t>
            </a:r>
            <a:endParaRPr kumimoji="1" lang="en-US" altLang="zh-TW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988840"/>
            <a:ext cx="7704856" cy="4104456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E21E85"/>
              </a:buClr>
              <a:buNone/>
            </a:pP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心理轉折點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自治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vs.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羞恥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、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懷疑的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。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潛在的力量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意志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vs.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衝動性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治療步驟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我願意去嘗試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』; 『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我信任你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任務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跟隨治療計畫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;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與目前交往中的朋友與愛的人分開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執行步驟一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承認失去了控制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我將停止使用藥物或酒精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我將參與個別與團體治療，以及戒酒無名會</a:t>
            </a: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 。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我會找一個贊助人（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sponsor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目標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維持以一天為單位來停酒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藥</a:t>
            </a:r>
            <a:endParaRPr lang="en-US" altLang="zh-TW" sz="22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通往下個階段的力量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信任、希望和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意志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。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5161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III. </a:t>
            </a:r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為維持清醒努力 </a:t>
            </a:r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/>
            </a:r>
            <a:br>
              <a:rPr kumimoji="1" lang="en-US" altLang="zh-TW" sz="3200" b="1" dirty="0" smtClean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</a:br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(working and playing sober)</a:t>
            </a:r>
            <a:endParaRPr kumimoji="1" lang="en-US" altLang="zh-TW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132856"/>
            <a:ext cx="7704856" cy="36724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心理轉折點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起始行動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vs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罪咎（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initiative vs. guilt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勤勉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vs.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自卑（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industry vs. inferiority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潛在的力量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意圖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vs.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抑制（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purpose vs. inhibition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 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勝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任的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vs.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遲鈍懶惰的（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competence vs. inertia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治療步驟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 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承認我有藥癮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酒癮的疾病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 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的目的在於維持停藥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酒的清醒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 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是一個有價值的人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7250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III. </a:t>
            </a:r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為維持清醒努力 </a:t>
            </a:r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- 1</a:t>
            </a:r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</a:t>
            </a:r>
            <a:endParaRPr kumimoji="1" lang="en-US" altLang="zh-TW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844824"/>
            <a:ext cx="7704856" cy="3672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任務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心理教育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致力於前三項步驟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以一個痊癒中的角色重返職場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學習支配清醒，並避免病態性的互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。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學習新的活動、享受閒暇時間、放鬆、讓自己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開心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。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目標</a:t>
            </a: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維持清醒及掌握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清醒</a:t>
            </a:r>
            <a:endParaRPr lang="en-US" altLang="zh-TW" sz="22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通往下個階段的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力量 </a:t>
            </a: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信任、希望、意志、目標、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能力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。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410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688" y="260648"/>
            <a:ext cx="86868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IV. 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專注於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超圓體"/>
                <a:ea typeface="華康超圓體"/>
                <a:cs typeface="+mn-cs"/>
              </a:rPr>
              <a:t>「</a:t>
            </a:r>
            <a:r>
              <a:rPr kumimoji="1" lang="zh-TW" altLang="en-US" sz="28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清醒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超圓體"/>
                <a:ea typeface="華康超圓體"/>
                <a:cs typeface="+mn-cs"/>
              </a:rPr>
              <a:t>」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時的角色認同發展 </a:t>
            </a:r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/>
            </a:r>
            <a:br>
              <a:rPr kumimoji="1" lang="en-US" altLang="zh-TW" sz="2800" b="1" dirty="0" smtClean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</a:br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(Identity development specific to sobriety)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</a:t>
            </a:r>
            <a:endParaRPr kumimoji="1" lang="en-US" altLang="zh-TW" sz="28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82908" y="1916832"/>
            <a:ext cx="4464496" cy="3672408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buFont typeface="Wingdings" pitchFamily="2" charset="2"/>
              <a:buNone/>
            </a:pP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心理轉折點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認同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角色混淆</a:t>
            </a:r>
          </a:p>
          <a:p>
            <a:pPr>
              <a:lnSpc>
                <a:spcPts val="2400"/>
              </a:lnSpc>
              <a:buFont typeface="Wingdings" pitchFamily="2" charset="2"/>
              <a:buNone/>
            </a:pP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潛在的力量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忠誠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拒絕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承認關係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2400"/>
              </a:lnSpc>
              <a:buFont typeface="Wingdings" pitchFamily="2" charset="2"/>
              <a:buNone/>
            </a:pPr>
            <a:endParaRPr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buFont typeface="Wingdings" pitchFamily="2" charset="2"/>
              <a:buNone/>
            </a:pP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治療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 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endParaRPr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對復原的信心</a:t>
            </a:r>
            <a:endParaRPr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對「清醒」的自己的信心</a:t>
            </a:r>
            <a:endParaRPr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對更高力量的信心</a:t>
            </a:r>
            <a:endParaRPr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-”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我是值得信賴的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-”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我是值得被尊重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148064" y="3356992"/>
            <a:ext cx="324036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buFont typeface="Wingdings" pitchFamily="2" charset="2"/>
              <a:buNone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任務 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2400"/>
              </a:lnSpc>
              <a:buFont typeface="Wingdings" pitchFamily="2" charset="2"/>
              <a:buNone/>
            </a:pPr>
            <a:r>
              <a:rPr lang="en-US" altLang="zh-TW" sz="20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致力於預防復發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buFont typeface="Wingdings" pitchFamily="2" charset="2"/>
              <a:buNone/>
            </a:pPr>
            <a:r>
              <a:rPr lang="en-US" altLang="zh-TW" sz="20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學習坦白誠實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buFont typeface="Wingdings" pitchFamily="2" charset="2"/>
              <a:buNone/>
            </a:pPr>
            <a:r>
              <a:rPr lang="en-US" altLang="zh-TW" sz="20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參與自助團體</a:t>
            </a:r>
            <a:endParaRPr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4711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688" y="260648"/>
            <a:ext cx="86868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IV. 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專注於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超圓體"/>
                <a:ea typeface="華康超圓體"/>
                <a:cs typeface="+mn-cs"/>
              </a:rPr>
              <a:t>「</a:t>
            </a:r>
            <a:r>
              <a:rPr kumimoji="1" lang="zh-TW" altLang="en-US" sz="28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清醒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超圓體"/>
                <a:ea typeface="華康超圓體"/>
                <a:cs typeface="+mn-cs"/>
              </a:rPr>
              <a:t>」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時的角色認同發展 </a:t>
            </a:r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- 1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 </a:t>
            </a:r>
            <a:endParaRPr kumimoji="1" lang="en-US" altLang="zh-TW" sz="28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916832"/>
            <a:ext cx="7704856" cy="367240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參與階段性的團體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在團體中表達自己的感受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學習要求協助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學習自我堅定的技巧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與「清醒」的人為友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與家人親戚、朋友有社會互動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覺察並放棄共依存的行為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目標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承認我是酒癮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藥癮者；開始確認靈性的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自我</a:t>
            </a:r>
            <a:endParaRPr lang="en-US" altLang="zh-TW" sz="22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通往下個階段的力量</a:t>
            </a: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信任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、希望、意志、目標、能力、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信心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。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65048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56384" y="70467"/>
            <a:ext cx="3736921" cy="15696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人生五章</a:t>
            </a:r>
            <a:r>
              <a:rPr kumimoji="1" lang="en-US" altLang="zh-TW" sz="3200" b="1" dirty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/>
            </a:r>
            <a:br>
              <a:rPr kumimoji="1" lang="en-US" altLang="zh-TW" sz="3200" b="1" dirty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</a:br>
            <a:r>
              <a:rPr kumimoji="1" lang="en-US" altLang="zh-TW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by Portia Nelson</a:t>
            </a:r>
            <a:r>
              <a:rPr kumimoji="1" lang="en-US" altLang="zh-TW" sz="3200" b="1" dirty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/>
            </a:r>
            <a:br>
              <a:rPr kumimoji="1" lang="en-US" altLang="zh-TW" sz="3200" b="1" dirty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</a:br>
            <a:endParaRPr kumimoji="1" lang="en-US" altLang="zh-TW" sz="3200" b="1" dirty="0">
              <a:ln w="25400" cmpd="sng">
                <a:noFill/>
                <a:prstDash val="solid"/>
              </a:ln>
              <a:gradFill flip="none" rotWithShape="1">
                <a:gsLst>
                  <a:gs pos="42000">
                    <a:srgbClr val="FF00FF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  <a:tileRect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5576" y="1412776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TW" altLang="en-US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第一章</a:t>
            </a:r>
            <a:r>
              <a:rPr kumimoji="1" lang="en-US" altLang="zh-TW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我走上街，人行道上有一個深洞，我掉了下去。</a:t>
            </a: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我迷失了</a:t>
            </a:r>
            <a:r>
              <a:rPr kumimoji="1" lang="en-US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......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我絕望了。</a:t>
            </a: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這不是我的錯，費了好大的勁才爬出來。</a:t>
            </a:r>
            <a:endParaRPr kumimoji="1" lang="en-US" altLang="zh-TW" sz="16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2393504"/>
            <a:ext cx="6048672" cy="125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第二章 </a:t>
            </a: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我走上同一條街。人行道上有一個深洞，</a:t>
            </a: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kumimoji="1" lang="zh-TW" altLang="en-US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視而不見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 還是掉了進去。</a:t>
            </a: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我不能相信我居然會掉在同樣的地方。</a:t>
            </a: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但這不是我的錯，還是花了很長的時間才爬出來。</a:t>
            </a:r>
            <a:endParaRPr kumimoji="1" lang="en-US" altLang="zh-TW" sz="16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576" y="3600000"/>
            <a:ext cx="5724128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 </a:t>
            </a: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我走上同一條街。人行道上有一個深洞，</a:t>
            </a: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我看到它在那兒，但還是掉了進去</a:t>
            </a:r>
            <a:r>
              <a:rPr kumimoji="1" lang="en-US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......</a:t>
            </a: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這是一種習氣。</a:t>
            </a: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我的眼睛張開著，</a:t>
            </a: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我知道我在那兒。 這是我的錯。</a:t>
            </a: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我立刻爬了出來。</a:t>
            </a:r>
            <a:endParaRPr kumimoji="1" lang="en-US" altLang="zh-TW" sz="16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5301208"/>
            <a:ext cx="554461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我走上同一條街，人行道上有一個深洞，</a:t>
            </a: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我繞道而過。</a:t>
            </a:r>
            <a:endParaRPr kumimoji="1" lang="en-US" altLang="zh-TW" sz="16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55576" y="6021288"/>
            <a:ext cx="4068960" cy="490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</a:t>
            </a:r>
            <a:r>
              <a:rPr kumimoji="1" lang="en-US" altLang="zh-HK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HK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我走上另一條街。 </a:t>
            </a:r>
            <a:endParaRPr kumimoji="1" lang="en-US" altLang="zh-TW" sz="16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5051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688" y="260648"/>
            <a:ext cx="86868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V. 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維持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超圓體"/>
                <a:ea typeface="華康超圓體"/>
                <a:cs typeface="+mn-cs"/>
              </a:rPr>
              <a:t>「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清醒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超圓體"/>
                <a:ea typeface="華康超圓體"/>
                <a:cs typeface="+mn-cs"/>
              </a:rPr>
              <a:t>」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時的親密關係發展 </a:t>
            </a:r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/>
            </a:r>
            <a:br>
              <a:rPr kumimoji="1" lang="en-US" altLang="zh-TW" sz="2800" b="1" dirty="0" smtClean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</a:br>
            <a:r>
              <a:rPr kumimoji="1" lang="en-US" altLang="zh-TW" sz="24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(intimacy Development Specific to Sobriety)</a:t>
            </a:r>
            <a:r>
              <a:rPr kumimoji="1" lang="zh-TW" altLang="en-US" sz="24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 </a:t>
            </a:r>
            <a:endParaRPr kumimoji="1" lang="en-US" altLang="zh-TW" sz="24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988840"/>
            <a:ext cx="7704856" cy="36724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心理轉折點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與朋友的親密性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vs.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隔離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潛在的力量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「清醒」時的愛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vs.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排除他人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(exclusivity)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執行步驟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人際關係的維持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誠實與值得被信任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對他人表達感受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勇於挑戰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(taking risks)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給予並獲得需求上的滿足（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giving and getting needs </a:t>
            </a:r>
            <a:endParaRPr lang="en-US" altLang="zh-TW" sz="22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met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32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688" y="260648"/>
            <a:ext cx="86868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V. 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維持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超圓體"/>
                <a:ea typeface="華康超圓體"/>
                <a:cs typeface="+mn-cs"/>
              </a:rPr>
              <a:t>「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清醒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超圓體"/>
                <a:ea typeface="華康超圓體"/>
                <a:cs typeface="+mn-cs"/>
              </a:rPr>
              <a:t>」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時的親密關係發展 </a:t>
            </a:r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- 1</a:t>
            </a:r>
            <a:endParaRPr kumimoji="1" lang="en-US" altLang="zh-TW" sz="28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556792"/>
            <a:ext cx="7704856" cy="46805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任務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致力於預防復發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日愈誠實（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getting honest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參與自助團體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參與階段性的團體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在團體中表達自己的感受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學習要求協助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學習自我堅定的技巧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與「清醒」的人為友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與家人親戚、朋友有社會互動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覺察並放棄共依存的行為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目標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習得人際與社交相關的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技巧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通往下個階段的力量</a:t>
            </a: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信任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、希望、意志、目標、能力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endParaRPr lang="en-US" altLang="zh-TW" sz="22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信心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愛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。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3854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688" y="260648"/>
            <a:ext cx="86868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VI. 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自我認同的發展 </a:t>
            </a:r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/>
            </a:r>
            <a:br>
              <a:rPr kumimoji="1" lang="en-US" altLang="zh-TW" sz="2800" b="1" dirty="0" smtClean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</a:br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(identity Development)</a:t>
            </a:r>
            <a:endParaRPr kumimoji="1" lang="en-US" altLang="zh-TW" sz="28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916832"/>
            <a:ext cx="7848872" cy="46805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心理轉折點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自我認同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vs.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自我認同混淆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潛在的力量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自我認同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(sense of self) &amp;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（忠貞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fidelity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vs.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拋棄（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repudiation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治療步驟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探索自我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自我與原生家庭間的關連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自我與目前家庭間的關連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目前自我認同關連的角色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探索與適應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6191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688" y="260648"/>
            <a:ext cx="86868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VI. 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自我認同的發展 </a:t>
            </a:r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- 1</a:t>
            </a:r>
            <a:endParaRPr kumimoji="1" lang="en-US" altLang="zh-TW" sz="28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16832"/>
            <a:ext cx="7416824" cy="46805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任務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放棄其他強迫型行為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食物、香菸、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工作狂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。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確認與原生家庭相關的議題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酒癮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、性虐待、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遺棄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。</a:t>
            </a:r>
            <a:endParaRPr lang="en-US" altLang="zh-TW" sz="22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確認與兒時議題相關的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感受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。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放棄舊有的家庭角色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例如：代罪羔羊、家庭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英雄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。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確認與職涯相關的優勢與議題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進階的職涯相關教育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目標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了解現在的我，以及我的強項與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需求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。 </a:t>
            </a: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通往下個階段的力量</a:t>
            </a: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信任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、希望、意志、目標、能力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endParaRPr lang="en-US" altLang="zh-TW" sz="22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信心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、愛、自我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認同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。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1886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688" y="260648"/>
            <a:ext cx="86868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VII. 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親密關係 </a:t>
            </a:r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/>
            </a:r>
            <a:br>
              <a:rPr kumimoji="1" lang="en-US" altLang="zh-TW" sz="2800" b="1" dirty="0" smtClean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</a:br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(Intimacy in love relationship)</a:t>
            </a:r>
            <a:endParaRPr kumimoji="1" lang="en-US" altLang="zh-TW" sz="28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916832"/>
            <a:ext cx="7848872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心理轉折點</a:t>
            </a: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親密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vs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隔離孤立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潛在的力量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成熟的愛 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vs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角色限定下的愛</a:t>
            </a: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治療步驟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從利己的角度步往成熟的親密關係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807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688" y="260648"/>
            <a:ext cx="86868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VII. </a:t>
            </a:r>
            <a:r>
              <a:rPr kumimoji="1" lang="zh-TW" altLang="en-US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親密關係 </a:t>
            </a:r>
            <a:r>
              <a:rPr kumimoji="1" lang="en-US" altLang="zh-TW" sz="28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- 1</a:t>
            </a:r>
            <a:endParaRPr kumimoji="1" lang="en-US" altLang="zh-TW" sz="28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844824"/>
            <a:ext cx="7848872" cy="46805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任務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預防替代型的成癮：菸癮、暴食、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</a:t>
            </a:r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。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目前親密關係的新看法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放棄不健康的親密關係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選擇健康的親密關係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滿足需求並提供愛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接納伴侶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處理與伴侶間共依存的情形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學習對事有不同的洞察與看法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=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學習減少自我中心的狀態（開放性與客觀性）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目標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學習以健康的相互滿足的方式愛人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558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772400" cy="838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1" lang="en-US" altLang="zh-TW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Doyle Pita’s Recovery Treatment Plan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93912"/>
            <a:ext cx="7772400" cy="43434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Initiating treatment: Agreement on treatment goal: stopping compulsion</a:t>
            </a:r>
          </a:p>
          <a:p>
            <a:pPr>
              <a:lnSpc>
                <a:spcPct val="8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Stopping the compulsion: to stay sober one day at a time</a:t>
            </a:r>
          </a:p>
          <a:p>
            <a:pPr>
              <a:lnSpc>
                <a:spcPct val="8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Working and playing sober: learning to work and play sober</a:t>
            </a:r>
          </a:p>
          <a:p>
            <a:pPr>
              <a:lnSpc>
                <a:spcPct val="8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Identity development specific to sobriety: to admit and accept “I am an addict” and to begin to identify a spiritual self</a:t>
            </a:r>
          </a:p>
          <a:p>
            <a:pPr>
              <a:lnSpc>
                <a:spcPct val="8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Intimacy development specific to sobriety: to gain socialization and relationship skills</a:t>
            </a:r>
          </a:p>
          <a:p>
            <a:pPr>
              <a:lnSpc>
                <a:spcPct val="8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Identity development: to discover who I am now, my strength and needs</a:t>
            </a:r>
          </a:p>
          <a:p>
            <a:pPr>
              <a:lnSpc>
                <a:spcPct val="8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Intimacy in love relationships: to be able to love in a health mutually satisfying way</a:t>
            </a:r>
          </a:p>
          <a:p>
            <a:pPr>
              <a:lnSpc>
                <a:spcPct val="8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endParaRPr kumimoji="1" lang="en-US" altLang="zh-TW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49216" cy="365125"/>
          </a:xfrm>
        </p:spPr>
        <p:txBody>
          <a:bodyPr/>
          <a:lstStyle/>
          <a:p>
            <a:r>
              <a:rPr lang="en-US" altLang="zh-TW" dirty="0" smtClean="0"/>
              <a:t>Adapted from 『Addiction </a:t>
            </a:r>
            <a:r>
              <a:rPr lang="en-US" altLang="zh-TW" dirty="0" err="1" smtClean="0"/>
              <a:t>Counseling』by</a:t>
            </a:r>
            <a:r>
              <a:rPr lang="en-US" altLang="zh-TW" dirty="0" smtClean="0"/>
              <a:t> Doyle Pita.</a:t>
            </a: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64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305800" cy="6480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TW" altLang="en-US" sz="40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治療階段實務</a:t>
            </a:r>
            <a:endParaRPr kumimoji="1" lang="zh-HK" altLang="en-US" sz="40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58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第一階段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85528"/>
            <a:ext cx="7632848" cy="4767808"/>
          </a:xfrm>
        </p:spPr>
        <p:txBody>
          <a:bodyPr>
            <a:normAutofit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常見患者狀態：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</a:t>
            </a:r>
            <a:r>
              <a:rPr kumimoji="1"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藥對我來說不是個問題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</a:t>
            </a:r>
            <a:r>
              <a:rPr kumimoji="1"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藥對我來說，是最好，也是唯一能使我的情緒放鬆的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不喝酒，我沒辦法工作，但是我必須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養家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沒有用安沒辦法工作，但是用了又沒辦法好好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做事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我很沒用，我有辦法戒嗎？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不自覺地使用其他藥品或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飲料</a:t>
            </a:r>
            <a:endParaRPr kumimoji="1"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待處理議題：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戒斷不適、個人安全（居住環境）、財務議題、身體健康狀況、意志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薄弱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HK" altLang="en-US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7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711349"/>
            <a:ext cx="7704856" cy="4525963"/>
          </a:xfrm>
        </p:spPr>
        <p:txBody>
          <a:bodyPr/>
          <a:lstStyle/>
          <a:p>
            <a:pPr marL="393163" lvl="1" indent="0">
              <a:buNone/>
            </a:pP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協助方式：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醫師處方協助戒斷不適與殘餘症狀如：睡眠與情緒問題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社會資源連結：協助安置與持續接受醫療的環境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增加目前問題的認知：藥酒癮相關衛教與個案相關連的問題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信任的治療關係建立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第一階段 </a:t>
            </a:r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-1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04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84303" y="332656"/>
            <a:ext cx="3775393" cy="861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行為的改變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0"/>
            <a:ext cx="770485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人類行為的改變，如同人生五章所述，在重複的受苦或挫折時，學習覺察處境、釐清影響因素、在同樣的情境下試著處理，最終型塑、選擇使自己不掉入同樣情境的行為模式。</a:t>
            </a:r>
            <a:endParaRPr kumimoji="1" lang="zh-HK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44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8398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協助方式：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3163" lvl="1" indent="0">
              <a:buNone/>
            </a:pP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創造不一致，以增加動機：損益表的運用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3163" lvl="1" indent="0">
              <a:buNone/>
            </a:pP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3163" lvl="1" indent="0">
              <a:buNone/>
            </a:pP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3163" lvl="1" indent="0">
              <a:buNone/>
            </a:pP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3163" lvl="1" indent="0">
              <a:buNone/>
            </a:pP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3163" lvl="1" indent="0">
              <a:buNone/>
            </a:pP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3163" lvl="1" indent="0">
              <a:buNone/>
            </a:pPr>
            <a:endParaRPr kumimoji="1" lang="en-US" altLang="zh-HK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435945"/>
              </p:ext>
            </p:extLst>
          </p:nvPr>
        </p:nvGraphicFramePr>
        <p:xfrm>
          <a:off x="899592" y="2420888"/>
          <a:ext cx="7416825" cy="372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5704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horzOverflow="overflow">
                    <a:solidFill>
                      <a:srgbClr val="738F1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好處</a:t>
                      </a:r>
                    </a:p>
                  </a:txBody>
                  <a:tcPr horzOverflow="overflow">
                    <a:solidFill>
                      <a:srgbClr val="738F1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壞處</a:t>
                      </a:r>
                    </a:p>
                  </a:txBody>
                  <a:tcPr horzOverflow="overflow">
                    <a:solidFill>
                      <a:srgbClr val="738F1E"/>
                    </a:solidFill>
                  </a:tcPr>
                </a:tc>
              </a:tr>
              <a:tr h="1778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繼續用藥</a:t>
                      </a: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放鬆、逃離現實和壓力、有朋友陪</a:t>
                      </a:r>
                      <a:r>
                        <a:rPr kumimoji="1" lang="zh-TW" alt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/>
                          <a:ea typeface="微軟正黑體"/>
                          <a:cs typeface="+mn-cs"/>
                        </a:rPr>
                        <a:t>。</a:t>
                      </a:r>
                      <a:endParaRPr kumimoji="1" lang="zh-TW" altLang="en-US" sz="20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1" lang="zh-TW" altLang="en-US" sz="20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可能失去婚姻、失去子女的尊重、失去健康與工作、法律問題</a:t>
                      </a:r>
                      <a:endParaRPr kumimoji="1" lang="en-US" altLang="zh-TW" sz="20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、被人瞧不起、常要追藥</a:t>
                      </a:r>
                      <a:r>
                        <a:rPr kumimoji="1" lang="zh-TW" alt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/>
                          <a:ea typeface="微軟正黑體"/>
                          <a:cs typeface="+mn-cs"/>
                        </a:rPr>
                        <a:t>。</a:t>
                      </a:r>
                      <a:endParaRPr kumimoji="1" lang="zh-TW" altLang="en-US" sz="20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514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停藥或減量</a:t>
                      </a: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家庭較和諧、較有自尊、較被信任、身體較好、可以規則工作</a:t>
                      </a:r>
                      <a:endParaRPr kumimoji="1" lang="en-US" altLang="zh-TW" sz="20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/>
                          <a:ea typeface="微軟正黑體"/>
                          <a:cs typeface="+mn-cs"/>
                        </a:rPr>
                        <a:t>。</a:t>
                      </a:r>
                      <a:endParaRPr kumimoji="1" lang="zh-TW" altLang="en-US" sz="20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沒有讓我放鬆的方法</a:t>
                      </a:r>
                      <a:endParaRPr kumimoji="1" lang="en-US" altLang="zh-TW" sz="20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、痛苦、朋友沒了</a:t>
                      </a:r>
                      <a:r>
                        <a:rPr kumimoji="1" lang="zh-TW" alt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/>
                          <a:ea typeface="微軟正黑體"/>
                          <a:cs typeface="+mn-cs"/>
                        </a:rPr>
                        <a:t>。</a:t>
                      </a:r>
                      <a:endParaRPr kumimoji="1" lang="zh-TW" altLang="en-US" sz="20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第一階段 </a:t>
            </a:r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- 2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6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757536"/>
            <a:ext cx="7704856" cy="4839816"/>
          </a:xfrm>
        </p:spPr>
        <p:txBody>
          <a:bodyPr>
            <a:normAutofit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協助方式：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使用開放式的問題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給予肯定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復發及再復發均需被視為一種學習的歷程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使用微技巧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給予功課：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kumimoji="1" lang="en-US" altLang="zh-HK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列出</a:t>
            </a:r>
            <a:r>
              <a:rPr kumimoji="1" lang="en-US" altLang="zh-HK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個或以上停止用藥的理由;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kumimoji="1" lang="en-US" altLang="zh-HK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kumimoji="1" lang="en-US" altLang="zh-HK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kumimoji="1" lang="en-US" altLang="zh-HK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個或以上高危險情境</a:t>
            </a:r>
            <a:r>
              <a:rPr kumimoji="1" lang="en-US" altLang="zh-HK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</a:p>
          <a:p>
            <a:pPr lvl="2"/>
            <a:r>
              <a:rPr kumimoji="1"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kumimoji="1"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kumimoji="1" lang="en-US" altLang="zh-HK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個或以上說</a:t>
            </a:r>
            <a:r>
              <a:rPr kumimoji="1"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kumimoji="1"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</a:t>
            </a:r>
            <a:r>
              <a:rPr kumimoji="1" lang="en-US" altLang="zh-HK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</a:p>
          <a:p>
            <a:pPr lvl="2"/>
            <a:r>
              <a:rPr kumimoji="1"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kumimoji="1"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kumimoji="1" lang="zh-TW" altLang="zh-HK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</a:t>
            </a:r>
            <a:r>
              <a:rPr kumimoji="1" lang="zh-TW" altLang="zh-HK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kumimoji="1" lang="en-US" altLang="zh-HK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1" lang="zh-TW" altLang="zh-HK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個或以上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可以轉移或替代用藥衝動的方法</a:t>
            </a:r>
            <a:r>
              <a:rPr kumimoji="1" lang="en-US" altLang="zh-HK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</a:p>
          <a:p>
            <a:pPr lvl="2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尋找更高的力量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第一階段 </a:t>
            </a:r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- 3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56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829544"/>
            <a:ext cx="7704856" cy="4767808"/>
          </a:xfrm>
        </p:spPr>
        <p:txBody>
          <a:bodyPr>
            <a:normAutofit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覺察用藥生活模式：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用藥的一天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自我管理技巧教導：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放鬆訓練：肌肉放鬆、視覺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冥想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內觀呼吸法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生活形態相關衛教：飲食、睡眠、運動相關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衛教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kumimoji="1" lang="zh-HK" altLang="en-US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第一階段 </a:t>
            </a:r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- 4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5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85528"/>
            <a:ext cx="7776864" cy="4839816"/>
          </a:xfrm>
        </p:spPr>
        <p:txBody>
          <a:bodyPr>
            <a:normAutofit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常見患者狀態：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藥物相關殘餘症狀處理之協助，如睡眠品質不佳。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出現停藥生活模式調適上的困擾，</a:t>
            </a:r>
            <a:r>
              <a:rPr kumimoji="1"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幹嘛這麼麻煩？為了要停藥，有太多要做的事了</a:t>
            </a:r>
            <a:r>
              <a:rPr kumimoji="1"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出現近似退藥的症狀，非理性信念出現</a:t>
            </a:r>
            <a:r>
              <a:rPr kumimoji="1"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再用一下就會好了</a:t>
            </a:r>
            <a:r>
              <a:rPr kumimoji="1"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開始覺察更多自己的現實狀態，包含所失去的例如：家人、能力感、自我行為與思考模式、人我互動的是非對錯、對自我價值思索。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待處理議題：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瞭解並接受</a:t>
            </a:r>
            <a:r>
              <a:rPr kumimoji="1"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我是一個成癮者</a:t>
            </a:r>
            <a:r>
              <a:rPr kumimoji="1"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瞭解自我思考與行為模式，依期待的改變訂定調整的目標。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學習自我悅納，探討與改善自我與人我間的關係模式。</a:t>
            </a:r>
            <a:endParaRPr kumimoji="1" lang="zh-HK" altLang="en-US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第</a:t>
            </a:r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二</a:t>
            </a:r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階段 </a:t>
            </a:r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- 1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6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4749160"/>
          </a:xfrm>
        </p:spPr>
        <p:txBody>
          <a:bodyPr>
            <a:normAutofit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協助方式：</a:t>
            </a:r>
            <a:endParaRPr kumimoji="1" lang="en-US" altLang="zh-TW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行為模式改變：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HK" altLang="en-US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025635"/>
              </p:ext>
            </p:extLst>
          </p:nvPr>
        </p:nvGraphicFramePr>
        <p:xfrm>
          <a:off x="1043607" y="2276872"/>
          <a:ext cx="7128793" cy="3938409"/>
        </p:xfrm>
        <a:graphic>
          <a:graphicData uri="http://schemas.openxmlformats.org/drawingml/2006/table">
            <a:tbl>
              <a:tblPr/>
              <a:tblGrid>
                <a:gridCol w="2375980"/>
                <a:gridCol w="2375980"/>
                <a:gridCol w="2376833"/>
              </a:tblGrid>
              <a:tr h="233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範例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練習</a:t>
                      </a:r>
                      <a:endParaRPr lang="zh-TW" sz="120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改變</a:t>
                      </a:r>
                      <a:endParaRPr lang="zh-TW" sz="120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7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情境：發生什麼事？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孩子在吵，太太責備我為何不去看</a:t>
                      </a:r>
                      <a:r>
                        <a:rPr lang="zh-TW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小孩</a:t>
                      </a:r>
                      <a:r>
                        <a:rPr lang="zh-TW" altLang="en-US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</a:rPr>
                        <a:t>。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r>
                        <a:rPr lang="en-US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5  </a:t>
                      </a:r>
                      <a:r>
                        <a:rPr lang="zh-TW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相同</a:t>
                      </a:r>
                      <a:r>
                        <a:rPr lang="zh-TW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情境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6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想法：這時候我在想什麼？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為什麼你不去帶？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感到受</a:t>
                      </a:r>
                      <a:r>
                        <a:rPr lang="zh-TW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指責</a:t>
                      </a:r>
                      <a:endParaRPr lang="en-US" altLang="zh-TW" sz="1200" kern="1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感到</a:t>
                      </a:r>
                      <a:r>
                        <a:rPr lang="zh-TW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不受尊重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r>
                        <a:rPr lang="en-US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4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8.  </a:t>
                      </a:r>
                      <a:r>
                        <a:rPr lang="zh-TW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想法</a:t>
                      </a:r>
                      <a:r>
                        <a:rPr lang="en-US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: </a:t>
                      </a:r>
                      <a:r>
                        <a:rPr lang="zh-TW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我</a:t>
                      </a:r>
                      <a:r>
                        <a:rPr lang="zh-TW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可以有何其他想法</a:t>
                      </a:r>
                      <a:r>
                        <a:rPr lang="en-US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?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情緒：我感覺到</a:t>
                      </a:r>
                      <a:r>
                        <a:rPr lang="en-US" sz="1400" b="1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….</a:t>
                      </a:r>
                      <a:endParaRPr lang="zh-TW" sz="120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生氣（負面情緒）</a:t>
                      </a:r>
                      <a:endParaRPr lang="zh-TW" sz="120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無價值感</a:t>
                      </a:r>
                      <a:endParaRPr lang="zh-TW" sz="120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r>
                        <a:rPr lang="en-US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7.  </a:t>
                      </a:r>
                      <a:r>
                        <a:rPr lang="zh-TW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情緒</a:t>
                      </a:r>
                      <a:r>
                        <a:rPr lang="en-US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: </a:t>
                      </a:r>
                      <a:r>
                        <a:rPr lang="zh-TW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我</a:t>
                      </a:r>
                      <a:r>
                        <a:rPr lang="zh-TW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期待感受到的情緒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8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行為：我做了什麼？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罵太太，與太太</a:t>
                      </a:r>
                      <a:r>
                        <a:rPr lang="zh-TW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吵架</a:t>
                      </a:r>
                      <a:r>
                        <a:rPr lang="zh-TW" altLang="en-US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微軟正黑體"/>
                        </a:rPr>
                        <a:t>。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跑出去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喝酒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r>
                        <a:rPr lang="en-US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6.   </a:t>
                      </a:r>
                      <a:r>
                        <a:rPr lang="zh-TW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同樣</a:t>
                      </a:r>
                      <a:r>
                        <a:rPr lang="zh-TW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情境我期待的行為</a:t>
                      </a:r>
                      <a:r>
                        <a:rPr lang="zh-TW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結果</a:t>
                      </a:r>
                      <a:r>
                        <a:rPr lang="en-US" altLang="zh-TW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 </a:t>
                      </a:r>
                      <a:r>
                        <a:rPr lang="en-US" sz="1200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: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標楷體"/>
                        </a:rPr>
                        <a:t> </a:t>
                      </a:r>
                      <a:endParaRPr lang="zh-TW" sz="12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標題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第</a:t>
            </a:r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二</a:t>
            </a:r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階段 </a:t>
            </a:r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- 2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4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752528"/>
          </a:xfrm>
        </p:spPr>
        <p:txBody>
          <a:bodyPr>
            <a:noAutofit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協助方式：</a:t>
            </a:r>
            <a:endParaRPr kumimoji="1" lang="en-US" altLang="zh-TW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親密關係與人我互動的探討，含真正的情感需求與界限的釐清（尋找矛盾的人際互動解讀：例如：</a:t>
            </a:r>
            <a:r>
              <a:rPr kumimoji="1" lang="en-US" altLang="zh-TW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我的同事處理事情的能力還好，她很被動，他是我的好朋友，我很慶幸她不會繼續留下來和我一起工作</a:t>
            </a:r>
            <a:r>
              <a:rPr kumimoji="1" lang="en-US" altLang="zh-TW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）（親密輪的使用</a:t>
            </a:r>
            <a:r>
              <a:rPr kumimoji="1"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kumimoji="1"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辨識高危險情境：</a:t>
            </a:r>
            <a:endParaRPr kumimoji="1" lang="en-US" altLang="zh-TW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練習渴癮徵兆的覺察：</a:t>
            </a:r>
            <a:endParaRPr kumimoji="1" lang="en-US" altLang="zh-TW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留心無源由的行為想法，例如：</a:t>
            </a:r>
            <a:r>
              <a:rPr kumimoji="1" lang="en-US" altLang="zh-TW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最近我的精神一直不是很好，我回家後看到要整理的房間就快崩潰了，我喜歡乾淨的環境，然後，我就開始放音樂，想跳舞</a:t>
            </a:r>
            <a:r>
              <a:rPr kumimoji="1" lang="en-US" altLang="zh-TW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。「以前你也有過這樣的經驗嗎？」</a:t>
            </a:r>
            <a:r>
              <a:rPr kumimoji="1" lang="en-US" altLang="zh-TW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有啊，以前我整理家裡時會喝點酒，一面跳舞一面整理家裡想讓自己放鬆一些，</a:t>
            </a:r>
            <a:r>
              <a:rPr kumimoji="1"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 。</a:t>
            </a:r>
            <a:endParaRPr kumimoji="1" lang="en-US" altLang="zh-TW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想參加一向有參加的游泳池派對，我不喝酒就好了，現場大家都在喝，有人笑我一定戒不了，我還是沒喝，但是我抽了煙斗，隔天一直吐，我心裡想</a:t>
            </a:r>
            <a:r>
              <a:rPr kumimoji="1" lang="en-US" altLang="zh-TW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如果我還有喝酒，就不會這樣了</a:t>
            </a:r>
            <a:r>
              <a:rPr kumimoji="1" lang="en-US" altLang="zh-TW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第</a:t>
            </a:r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二</a:t>
            </a:r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階段 </a:t>
            </a:r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- 3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80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76780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協助方式：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討論藥物對我的影響（含成癮相關衛教）</a:t>
            </a:r>
            <a:r>
              <a:rPr kumimoji="1" lang="en-US" altLang="zh-HK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找出渴癮徵兆及可能的誘因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練習與習慣我是一位藥</a:t>
            </a:r>
            <a:r>
              <a:rPr kumimoji="1"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酒癮者（以疾病模式與個案討論）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調整生活模式，學習妥善照顧自己的身體健康，包含：適合的飲食、運動、睡眠衛生、工作模式（依個案狀況進行調整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學習照顧自己的情緒，誠實面對自己，使自己覺得值得被尊重，例如：去派對時，幾個知道我在戒酒的朋友跟我說</a:t>
            </a:r>
            <a:r>
              <a:rPr kumimoji="1"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看你能稱多久啊，我覺得被潑冷水，或許我該和一些正向一點並且會支持我的人在一起，而不再是這群人了</a:t>
            </a:r>
            <a:r>
              <a:rPr kumimoji="1"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 。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學習表達自己真實的情緒（情境與角色扮演）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自我管理的練習，一次一項，例如：時間管理或生活模式調整（焦點式問題解決法之應用），以透過經驗強化自我有能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發覺與培養興趣</a:t>
            </a: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複習戒癮的理由，使之為維持新生活模式的主要支持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信念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zh-HK" altLang="en-US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第</a:t>
            </a:r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二</a:t>
            </a:r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階段 </a:t>
            </a:r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- 4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6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685528"/>
            <a:ext cx="7704856" cy="476780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常見患者狀態：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對停藥新生活模式較具有信心，較穩定的自我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期許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可能出現掉以輕心的情形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對關係中被對待的方式，有較多的覺察，並出現較多的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較瞭解自我需求及優弱勢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新生活模式與家庭角色的調整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待處理議題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進一步的自我認識與自我肯定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雙向且合宜的親密與家庭關係</a:t>
            </a:r>
            <a:endParaRPr kumimoji="1" lang="zh-HK" altLang="en-US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第三階段 </a:t>
            </a:r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- 1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2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685528"/>
            <a:ext cx="7704856" cy="48398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協助方式：</a:t>
            </a:r>
            <a:endParaRPr kumimoji="1" lang="en-US" altLang="zh-HK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停藥前後的我之比較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配合新的停藥生活模式，找出其他可能的強迫式行為，例如：暴食、菸癮、工作狂等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探討原生家庭相關的議題，例如：酒癮、虐待、遺棄、忽略等，並進行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放棄舊有的家庭角色，例如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、英雄、代罪羔羊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探討職業相關之優弱勢，並擬定職涯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瞭解自我需求，並適時自我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滿足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中長期未來計畫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回顧與複習相關改變及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技巧</a:t>
            </a:r>
            <a:endParaRPr kumimoji="1" lang="zh-TW" altLang="zh-HK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第三階段 </a:t>
            </a:r>
            <a:r>
              <a:rPr kumimoji="1" lang="en-US" altLang="zh-TW" sz="3200" b="1" dirty="0" smtClean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- 2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64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心理治療使用策略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855365"/>
            <a:ext cx="7704856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file"/>
              </a:rPr>
              <a:t>CBT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Mindfulness training : dealing with craving, high risk 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situation.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Solution based problem solving: for step by step recovering goals. </a:t>
            </a:r>
          </a:p>
          <a:p>
            <a:pPr marL="0" indent="0">
              <a:buClr>
                <a:srgbClr val="E21E85"/>
              </a:buClr>
              <a:buNone/>
            </a:pPr>
            <a:r>
              <a:rPr kumimoji="1"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endParaRPr kumimoji="1" lang="zh-TW" altLang="en-US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2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全人的照顧與階段式藥癮治療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55576" y="3645025"/>
            <a:ext cx="7848872" cy="1872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為顧及上述全人模式的面向，協助藥癮者預防復發，在時間的治療結構下，結合馬思洛的人類基本需求階段理論、動機式晤談法以及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Dianne Doyle Pita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的復原發展理論，成為階段式藥癮心理治療模式。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755576" y="1772817"/>
            <a:ext cx="7848872" cy="18722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全人的模式：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</a:pP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物質成癮與先天體質、心理成熟度、社會適應性與靈性的發展階段息息相關。治療上，需依個案生理狀態、情緒與心理機轉、環境資源與互動等，提供階段性的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3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焦點解決治療七步驟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783357"/>
            <a:ext cx="7704856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釐清與定義問題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建立一個客觀可達到的目標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腦力激盪：尋找解決的可能性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針對可能性作損益的評估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選擇解決的方法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問題解決實施的步驟，詳列達成相關步驟需完成的事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kumimoji="1" lang="en-US" altLang="zh-TW" sz="22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E21E85"/>
              </a:buClr>
              <a:buNone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頻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率或完成時間、評估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評估結果</a:t>
            </a: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(0-10)</a:t>
            </a:r>
          </a:p>
          <a:p>
            <a:pPr>
              <a:buClr>
                <a:srgbClr val="E21E85"/>
              </a:buClr>
              <a:buFont typeface="Wingdings" panose="05000000000000000000" pitchFamily="2" charset="2"/>
              <a:buChar char="l"/>
            </a:pPr>
            <a:endParaRPr kumimoji="1" lang="zh-TW" altLang="en-US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7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附錄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783357"/>
            <a:ext cx="7704856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階段式藥癮心理治療表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常用微技巧與範例</a:t>
            </a:r>
            <a:endParaRPr kumimoji="1" lang="zh-HK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19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成功的心理治療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48398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rgbClr val="E21E85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任何型態的心理治療若要成功，都會需要透過治療促成某程度的神經性成長與整合。而心理治療中強化神經性成長與整合需要以下要素：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建立一個安全且信任的治療關係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得到涵蓋了認知、情緒、感受以及行為的新訊息與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轉化整合失準或欠缺整合的神經網絡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以沈著與安全的狀態調整壓力或情緒警覺度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透過敘事與治療者共同建立整合情緒與身體經驗的覺知（語言、支持、滋養、改變、維持）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發展出一個處理與整理新經驗的方式，以利成長與整合可在治療外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延續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Adapted from "The neuroscience of psychotherapy" by Louis Cozolino.</a:t>
            </a:r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14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治療者的自我準備</a:t>
            </a:r>
            <a:endParaRPr kumimoji="1" lang="zh-HK" altLang="en-US" sz="3200" b="1" dirty="0">
              <a:ln w="25400" cmpd="sng">
                <a:noFill/>
                <a:prstDash val="solid"/>
              </a:ln>
              <a:gradFill>
                <a:gsLst>
                  <a:gs pos="42000">
                    <a:schemeClr val="bg1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483981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治療者自身的穩定狀態，對治療的歷程影響深刻。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瞭解治療者本身對藥癮患者的看法，以時時關注並預防情感反轉移（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counter transference)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所致之阻礙。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以個案為中心的治療方式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Carl Rogers-</a:t>
            </a:r>
            <a:r>
              <a:rPr kumimoji="1" lang="en-US" altLang="zh-TW" sz="2400" b="1" dirty="0">
                <a:solidFill>
                  <a:srgbClr val="D22E7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Necessary and sufficient conditions for therapeutic </a:t>
            </a:r>
            <a:r>
              <a:rPr kumimoji="1" lang="en-US" altLang="zh-TW" sz="2400" b="1" dirty="0" smtClean="0">
                <a:solidFill>
                  <a:srgbClr val="D22E7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change 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en-US" altLang="zh-TW" sz="24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=psychological contact</a:t>
            </a: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en-US" altLang="zh-TW" sz="24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=client incongruence</a:t>
            </a: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en-US" altLang="zh-TW" sz="24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=counselor congruence</a:t>
            </a: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en-US" altLang="zh-TW" sz="24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=counselor empathic understanding</a:t>
            </a: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en-US" altLang="zh-TW" sz="24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=unconditional positive regard</a:t>
            </a: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endParaRPr kumimoji="1" lang="zh-HK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0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治療者的目標</a:t>
            </a:r>
            <a:r>
              <a:rPr kumimoji="1" lang="en-US" altLang="zh-TW" sz="3200" b="1" dirty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/>
            </a:r>
            <a:br>
              <a:rPr kumimoji="1" lang="en-US" altLang="zh-TW" sz="3200" b="1" dirty="0">
                <a:ln w="25400" cmpd="sng">
                  <a:noFill/>
                  <a:prstDash val="solid"/>
                </a:ln>
                <a:gradFill flip="none" rotWithShape="1">
                  <a:gsLst>
                    <a:gs pos="42000">
                      <a:srgbClr val="FF00FF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</a:br>
            <a:endParaRPr kumimoji="1" lang="zh-HK" altLang="en-US" sz="3200" b="1" dirty="0">
              <a:ln w="25400" cmpd="sng">
                <a:noFill/>
                <a:prstDash val="solid"/>
              </a:ln>
              <a:gradFill flip="none" rotWithShape="1">
                <a:gsLst>
                  <a:gs pos="42000">
                    <a:srgbClr val="FF00FF"/>
                  </a:gs>
                  <a:gs pos="76000">
                    <a:srgbClr val="FCA6CD"/>
                  </a:gs>
                  <a:gs pos="93000">
                    <a:srgbClr val="980687"/>
                  </a:gs>
                </a:gsLst>
                <a:lin ang="5400000" scaled="0"/>
                <a:tileRect/>
              </a:gradFill>
              <a:effectLst>
                <a:glow rad="38100">
                  <a:schemeClr val="accent2">
                    <a:lumMod val="50000"/>
                  </a:schemeClr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zh-TW" altLang="en-US" dirty="0" smtClean="0"/>
              <a:t>摘自</a:t>
            </a:r>
            <a:r>
              <a:rPr lang="en-US" altLang="zh-TW" dirty="0" smtClean="0"/>
              <a:t>『</a:t>
            </a:r>
            <a:r>
              <a:rPr lang="zh-TW" altLang="en-US" dirty="0" smtClean="0"/>
              <a:t>動機式晤談法</a:t>
            </a:r>
            <a:r>
              <a:rPr lang="en-US" altLang="zh-TW" dirty="0" smtClean="0"/>
              <a:t>』</a:t>
            </a:r>
            <a:r>
              <a:rPr lang="zh-TW" altLang="en-US" dirty="0" smtClean="0"/>
              <a:t>，楊筱華譯。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576" y="1628800"/>
            <a:ext cx="7704856" cy="46958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降低再復發的次數及嚴重度，並增加對再復發的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認知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以專業的方式，傳達預防再復發的相關知識及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協助個案參與，並留在治療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找出影響治療的非理性信念，並進行認知行為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透過治療經驗，使個案經歷成長與自我有能感，使之更具自我協助的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以「學習」的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態度面對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再復發的預防，使復發或再復，發成為一種正向的學習的經驗，裨益個案持續地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endParaRPr kumimoji="1"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D22E74"/>
              </a:buClr>
              <a:buFont typeface="Wingdings" panose="05000000000000000000" pitchFamily="2" charset="2"/>
              <a:buChar char="l"/>
            </a:pPr>
            <a:endParaRPr kumimoji="1" lang="zh-HK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8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ln w="25400" cmpd="sng">
                  <a:noFill/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rgbClr val="FCA6CD"/>
                    </a:gs>
                    <a:gs pos="93000">
                      <a:srgbClr val="980687"/>
                    </a:gs>
                  </a:gsLst>
                  <a:lin ang="5400000" scaled="0"/>
                </a:gradFill>
                <a:effectLst>
                  <a:glow rad="38100">
                    <a:schemeClr val="accent2">
                      <a:lumMod val="50000"/>
                    </a:schemeClr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藥物成癮治療實務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 lvl="1"/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Cognitive strategies (situation, belief, emotion, and behavior/response) </a:t>
            </a:r>
          </a:p>
          <a:p>
            <a:pPr lvl="1"/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Recognizing addictive behaviors</a:t>
            </a:r>
          </a:p>
          <a:p>
            <a:pPr lvl="1"/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Recognizing high-risk situation (HRS)</a:t>
            </a:r>
          </a:p>
          <a:p>
            <a:pPr lvl="1"/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Life style interventions: (a typical day)</a:t>
            </a:r>
          </a:p>
          <a:p>
            <a:pPr lvl="1"/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Skill training (self regulation, self assertiveness, interpersonal relationships, vocational, spiritual)</a:t>
            </a:r>
          </a:p>
          <a:p>
            <a:pPr lvl="1"/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Evaluation of therapy (client and therapist)</a:t>
            </a:r>
          </a:p>
          <a:p>
            <a:endParaRPr lang="en-US" altLang="zh-TW" sz="2800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5829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ARTICULATE_REFERENCE_ID" val="04a2039d-6777-43b7-90be-7ff7a2356f88"/>
  <p:tag name="MMPROD_UIDATA" val="&lt;database version=&quot;7.0&quot;&gt;&lt;object type=&quot;1&quot; unique_id=&quot;10001&quot;&gt;&lt;object type=&quot;2&quot; unique_id=&quot;16046&quot;&gt;&lt;object type=&quot;3&quot; unique_id=&quot;16047&quot;&gt;&lt;property id=&quot;20148&quot; value=&quot;5&quot;/&gt;&lt;property id=&quot;20300&quot; value=&quot;Slide 1 - &amp;quot;階段式藥癮心理治療&amp;quot;&quot;/&gt;&lt;property id=&quot;20307&quot; value=&quot;256&quot;/&gt;&lt;/object&gt;&lt;object type=&quot;3&quot; unique_id=&quot;16048&quot;&gt;&lt;property id=&quot;20148&quot; value=&quot;5&quot;/&gt;&lt;property id=&quot;20300&quot; value=&quot;Slide 3 - &amp;quot;人生五章&amp;#x0D;&amp;#x0A;by Portia Nelson&amp;#x0D;&amp;#x0A;&amp;quot;&quot;/&gt;&lt;property id=&quot;20307&quot; value=&quot;336&quot;/&gt;&lt;/object&gt;&lt;object type=&quot;3&quot; unique_id=&quot;16049&quot;&gt;&lt;property id=&quot;20148&quot; value=&quot;5&quot;/&gt;&lt;property id=&quot;20300&quot; value=&quot;Slide 2 - &amp;quot;課程目標&amp;quot;&quot;/&gt;&lt;property id=&quot;20307&quot; value=&quot;350&quot;/&gt;&lt;/object&gt;&lt;object type=&quot;3&quot; unique_id=&quot;16050&quot;&gt;&lt;property id=&quot;20148&quot; value=&quot;5&quot;/&gt;&lt;property id=&quot;20300&quot; value=&quot;Slide 5 - &amp;quot;全人的照顧與階段式藥癮治療&amp;quot;&quot;/&gt;&lt;property id=&quot;20307&quot; value=&quot;337&quot;/&gt;&lt;/object&gt;&lt;object type=&quot;3&quot; unique_id=&quot;16051&quot;&gt;&lt;property id=&quot;20148&quot; value=&quot;5&quot;/&gt;&lt;property id=&quot;20300&quot; value=&quot;Slide 6 - &amp;quot;成功的心理治療&amp;quot;&quot;/&gt;&lt;property id=&quot;20307&quot; value=&quot;338&quot;/&gt;&lt;/object&gt;&lt;object type=&quot;3&quot; unique_id=&quot;16052&quot;&gt;&lt;property id=&quot;20148&quot; value=&quot;5&quot;/&gt;&lt;property id=&quot;20300&quot; value=&quot;Slide 7 - &amp;quot;治療者的自我準備&amp;quot;&quot;/&gt;&lt;property id=&quot;20307&quot; value=&quot;351&quot;/&gt;&lt;/object&gt;&lt;object type=&quot;3&quot; unique_id=&quot;16053&quot;&gt;&lt;property id=&quot;20148&quot; value=&quot;5&quot;/&gt;&lt;property id=&quot;20300&quot; value=&quot;Slide 8 - &amp;quot;治療者的目標&amp;#x0D;&amp;#x0A;&amp;quot;&quot;/&gt;&lt;property id=&quot;20307&quot; value=&quot;286&quot;/&gt;&lt;/object&gt;&lt;object type=&quot;3&quot; unique_id=&quot;16054&quot;&gt;&lt;property id=&quot;20148&quot; value=&quot;5&quot;/&gt;&lt;property id=&quot;20300&quot; value=&quot;Slide 9 - &amp;quot;藥物成癮治療實務&amp;quot;&quot;/&gt;&lt;property id=&quot;20307&quot; value=&quot;291&quot;/&gt;&lt;/object&gt;&lt;object type=&quot;3&quot; unique_id=&quot;16055&quot;&gt;&lt;property id=&quot;20148&quot; value=&quot;5&quot;/&gt;&lt;property id=&quot;20300&quot; value=&quot;Slide 10 - &amp;quot;Skill training and Behavioral procedure&amp;quot;&quot;/&gt;&lt;property id=&quot;20307&quot; value=&quot;292&quot;/&gt;&lt;/object&gt;&lt;object type=&quot;3&quot; unique_id=&quot;16056&quot;&gt;&lt;property id=&quot;20148&quot; value=&quot;5&quot;/&gt;&lt;property id=&quot;20300&quot; value=&quot;Slide 11 - &amp;quot;停用（Abstinence ）或減害（ Harm Reduction）?&amp;quot;&quot;/&gt;&lt;property id=&quot;20307&quot; value=&quot;294&quot;/&gt;&lt;/object&gt;&lt;object type=&quot;3&quot; unique_id=&quot;16057&quot;&gt;&lt;property id=&quot;20148&quot; value=&quot;5&quot;/&gt;&lt;property id=&quot;20300&quot; value=&quot;Slide 12 - &amp;quot;治療階段&amp;quot;&quot;/&gt;&lt;property id=&quot;20307&quot; value=&quot;284&quot;/&gt;&lt;/object&gt;&lt;object type=&quot;3&quot; unique_id=&quot;16058&quot;&gt;&lt;property id=&quot;20148&quot; value=&quot;5&quot;/&gt;&lt;property id=&quot;20300&quot; value=&quot;Slide 13 - &amp;quot;藥癮治療的階段&amp;quot;&quot;/&gt;&lt;property id=&quot;20307&quot; value=&quot;352&quot;/&gt;&lt;/object&gt;&lt;object type=&quot;3&quot; unique_id=&quot;16060&quot;&gt;&lt;property id=&quot;20148&quot; value=&quot;5&quot;/&gt;&lt;property id=&quot;20300&quot; value=&quot;Slide 15 - &amp;quot;Maslow's hierarchy of needs&amp;quot;&quot;/&gt;&lt;property id=&quot;20307&quot; value=&quot;285&quot;/&gt;&lt;/object&gt;&lt;object type=&quot;3&quot; unique_id=&quot;16061&quot;&gt;&lt;property id=&quot;20148&quot; value=&quot;5&quot;/&gt;&lt;property id=&quot;20300&quot; value=&quot;Slide 16 - &amp;quot;Matching Maslow’s Motivation Stages and Treatment issues&amp;quot;&quot;/&gt;&lt;property id=&quot;20307&quot; value=&quot;283&quot;/&gt;&lt;/object&gt;&lt;object type=&quot;3&quot; unique_id=&quot;16062&quot;&gt;&lt;property id=&quot;20148&quot; value=&quot;5&quot;/&gt;&lt;property id=&quot;20300&quot; value=&quot;Slide 17 - &amp;quot;Motivational Interviewing&amp;#x0D;&amp;#x0A;動機式晤談法&amp;quot;&quot;/&gt;&lt;property id=&quot;20307&quot; value=&quot;304&quot;/&gt;&lt;/object&gt;&lt;object type=&quot;3&quot; unique_id=&quot;16063&quot;&gt;&lt;property id=&quot;20148&quot; value=&quot;5&quot;/&gt;&lt;property id=&quot;20300&quot; value=&quot;Slide 18 - &amp;quot;動機式晤談法五種基本原則： &amp;quot;&quot;/&gt;&lt;property id=&quot;20307&quot; value=&quot;305&quot;/&gt;&lt;/object&gt;&lt;object type=&quot;3&quot; unique_id=&quot;16064&quot;&gt;&lt;property id=&quot;20148&quot; value=&quot;5&quot;/&gt;&lt;property id=&quot;20300&quot; value=&quot;Slide 19 - &amp;quot;動機式晤談&amp;quot;&quot;/&gt;&lt;property id=&quot;20307&quot; value=&quot;306&quot;/&gt;&lt;/object&gt;&lt;object type=&quot;3&quot; unique_id=&quot;16065&quot;&gt;&lt;property id=&quot;20148&quot; value=&quot;5&quot;/&gt;&lt;property id=&quot;20300&quot; value=&quot;Slide 20&quot;/&gt;&lt;property id=&quot;20307&quot; value=&quot;307&quot;/&gt;&lt;/object&gt;&lt;object type=&quot;3&quot; unique_id=&quot;16066&quot;&gt;&lt;property id=&quot;20148&quot; value=&quot;5&quot;/&gt;&lt;property id=&quot;20300&quot; value=&quot;Slide 21&quot;/&gt;&lt;property id=&quot;20307&quot; value=&quot;308&quot;/&gt;&lt;/object&gt;&lt;object type=&quot;3&quot; unique_id=&quot;16067&quot;&gt;&lt;property id=&quot;20148&quot; value=&quot;5&quot;/&gt;&lt;property id=&quot;20300&quot; value=&quot;Slide 22 - &amp;quot;階段改變與治療者的任務 &amp;quot;&quot;/&gt;&lt;property id=&quot;20307&quot; value=&quot;309&quot;/&gt;&lt;/object&gt;&lt;object type=&quot;3&quot; unique_id=&quot;16068&quot;&gt;&lt;property id=&quot;20148&quot; value=&quot;5&quot;/&gt;&lt;property id=&quot;20300&quot; value=&quot;Slide 24 - &amp;quot;I. 啟動治療&amp;quot;&quot;/&gt;&lt;property id=&quot;20307&quot; value=&quot;320&quot;/&gt;&lt;/object&gt;&lt;object type=&quot;3&quot; unique_id=&quot;16080&quot;&gt;&lt;property id=&quot;20148&quot; value=&quot;5&quot;/&gt;&lt;property id=&quot;20300&quot; value=&quot;Slide 36 - &amp;quot;Doyle Pita’s Recovery Treatment Plan&amp;quot;&quot;/&gt;&lt;property id=&quot;20307&quot; value=&quot;334&quot;/&gt;&lt;/object&gt;&lt;object type=&quot;3&quot; unique_id=&quot;16082&quot;&gt;&lt;property id=&quot;20148&quot; value=&quot;5&quot;/&gt;&lt;property id=&quot;20300&quot; value=&quot;Slide 38 - &amp;quot;第一階段&amp;quot;&quot;/&gt;&lt;property id=&quot;20307&quot; value=&quot;340&quot;/&gt;&lt;/object&gt;&lt;object type=&quot;3&quot; unique_id=&quot;16083&quot;&gt;&lt;property id=&quot;20148&quot; value=&quot;5&quot;/&gt;&lt;property id=&quot;20300&quot; value=&quot;Slide 39&quot;/&gt;&lt;property id=&quot;20307&quot; value=&quot;354&quot;/&gt;&lt;/object&gt;&lt;object type=&quot;3&quot; unique_id=&quot;16084&quot;&gt;&lt;property id=&quot;20148&quot; value=&quot;5&quot;/&gt;&lt;property id=&quot;20300&quot; value=&quot;Slide 40&quot;/&gt;&lt;property id=&quot;20307&quot; value=&quot;341&quot;/&gt;&lt;/object&gt;&lt;object type=&quot;3&quot; unique_id=&quot;16085&quot;&gt;&lt;property id=&quot;20148&quot; value=&quot;5&quot;/&gt;&lt;property id=&quot;20300&quot; value=&quot;Slide 41&quot;/&gt;&lt;property id=&quot;20307&quot; value=&quot;342&quot;/&gt;&lt;/object&gt;&lt;object type=&quot;3&quot; unique_id=&quot;16086&quot;&gt;&lt;property id=&quot;20148&quot; value=&quot;5&quot;/&gt;&lt;property id=&quot;20300&quot; value=&quot;Slide 42 - &amp;quot;第一階段 - 4&amp;quot;&quot;/&gt;&lt;property id=&quot;20307&quot; value=&quot;353&quot;/&gt;&lt;/object&gt;&lt;object type=&quot;3&quot; unique_id=&quot;16087&quot;&gt;&lt;property id=&quot;20148&quot; value=&quot;5&quot;/&gt;&lt;property id=&quot;20300&quot; value=&quot;Slide 43 - &amp;quot;第二階段 - 1&amp;quot;&quot;/&gt;&lt;property id=&quot;20307&quot; value=&quot;343&quot;/&gt;&lt;/object&gt;&lt;object type=&quot;3&quot; unique_id=&quot;16088&quot;&gt;&lt;property id=&quot;20148&quot; value=&quot;5&quot;/&gt;&lt;property id=&quot;20300&quot; value=&quot;Slide 44 - &amp;quot;第二階段 - 2&amp;quot;&quot;/&gt;&lt;property id=&quot;20307&quot; value=&quot;344&quot;/&gt;&lt;/object&gt;&lt;object type=&quot;3&quot; unique_id=&quot;16089&quot;&gt;&lt;property id=&quot;20148&quot; value=&quot;5&quot;/&gt;&lt;property id=&quot;20300&quot; value=&quot;Slide 45 - &amp;quot;第二階段 - 3&amp;quot;&quot;/&gt;&lt;property id=&quot;20307&quot; value=&quot;345&quot;/&gt;&lt;/object&gt;&lt;object type=&quot;3&quot; unique_id=&quot;16090&quot;&gt;&lt;property id=&quot;20148&quot; value=&quot;5&quot;/&gt;&lt;property id=&quot;20300&quot; value=&quot;Slide 46 - &amp;quot;第二階段 - 4&amp;quot;&quot;/&gt;&lt;property id=&quot;20307&quot; value=&quot;346&quot;/&gt;&lt;/object&gt;&lt;object type=&quot;3&quot; unique_id=&quot;16091&quot;&gt;&lt;property id=&quot;20148&quot; value=&quot;5&quot;/&gt;&lt;property id=&quot;20300&quot; value=&quot;Slide 47 - &amp;quot;第三階段 - 1&amp;quot;&quot;/&gt;&lt;property id=&quot;20307&quot; value=&quot;347&quot;/&gt;&lt;/object&gt;&lt;object type=&quot;3&quot; unique_id=&quot;16092&quot;&gt;&lt;property id=&quot;20148&quot; value=&quot;5&quot;/&gt;&lt;property id=&quot;20300&quot; value=&quot;Slide 48 - &amp;quot;第三階段 - 2&amp;quot;&quot;/&gt;&lt;property id=&quot;20307&quot; value=&quot;348&quot;/&gt;&lt;/object&gt;&lt;object type=&quot;3&quot; unique_id=&quot;16093&quot;&gt;&lt;property id=&quot;20148&quot; value=&quot;5&quot;/&gt;&lt;property id=&quot;20300&quot; value=&quot;Slide 49 - &amp;quot;心理治療使用策略&amp;quot;&quot;/&gt;&lt;property id=&quot;20307&quot; value=&quot;360&quot;/&gt;&lt;/object&gt;&lt;object type=&quot;3&quot; unique_id=&quot;16094&quot;&gt;&lt;property id=&quot;20148&quot; value=&quot;5&quot;/&gt;&lt;property id=&quot;20300&quot; value=&quot;Slide 50 - &amp;quot;焦點解決治療七步驟&amp;quot;&quot;/&gt;&lt;property id=&quot;20307&quot; value=&quot;361&quot;/&gt;&lt;/object&gt;&lt;object type=&quot;3&quot; unique_id=&quot;16095&quot;&gt;&lt;property id=&quot;20148&quot; value=&quot;5&quot;/&gt;&lt;property id=&quot;20300&quot; value=&quot;Slide 51 - &amp;quot;附錄&amp;quot;&quot;/&gt;&lt;property id=&quot;20307&quot; value=&quot;356&quot;/&gt;&lt;/object&gt;&lt;object type=&quot;3&quot; unique_id=&quot;16167&quot;&gt;&lt;property id=&quot;20148&quot; value=&quot;5&quot;/&gt;&lt;property id=&quot;20300&quot; value=&quot;Slide 4 - &amp;quot;行為的改變&amp;quot;&quot;/&gt;&lt;property id=&quot;20307&quot; value=&quot;365&quot;/&gt;&lt;/object&gt;&lt;object type=&quot;3&quot; unique_id=&quot;16168&quot;&gt;&lt;property id=&quot;20148&quot; value=&quot;5&quot;/&gt;&lt;property id=&quot;20300&quot; value=&quot;Slide 14 - &amp;quot;治療階段的理論&amp;quot;&quot;/&gt;&lt;property id=&quot;20307&quot; value=&quot;363&quot;/&gt;&lt;/object&gt;&lt;object type=&quot;3&quot; unique_id=&quot;16169&quot;&gt;&lt;property id=&quot;20148&quot; value=&quot;5&quot;/&gt;&lt;property id=&quot;20300&quot; value=&quot;Slide 23 - &amp;quot;Doyle Pita's recovery stage&amp;quot;&quot;/&gt;&lt;property id=&quot;20307&quot; value=&quot;377&quot;/&gt;&lt;/object&gt;&lt;object type=&quot;3&quot; unique_id=&quot;16170&quot;&gt;&lt;property id=&quot;20148&quot; value=&quot;5&quot;/&gt;&lt;property id=&quot;20300&quot; value=&quot;Slide 25 - &amp;quot;II. 停止難以控制的衝動 &amp;#x0D;&amp;#x0A;(stopping the compulsion)&amp;quot;&quot;/&gt;&lt;property id=&quot;20307&quot; value=&quot;366&quot;/&gt;&lt;/object&gt;&lt;object type=&quot;3&quot; unique_id=&quot;16171&quot;&gt;&lt;property id=&quot;20148&quot; value=&quot;5&quot;/&gt;&lt;property id=&quot;20300&quot; value=&quot;Slide 26 - &amp;quot;III. 為維持清醒努力 &amp;#x0D;&amp;#x0A;(working and playing sober)&amp;quot;&quot;/&gt;&lt;property id=&quot;20307&quot; value=&quot;367&quot;/&gt;&lt;/object&gt;&lt;object type=&quot;3&quot; unique_id=&quot;16172&quot;&gt;&lt;property id=&quot;20148&quot; value=&quot;5&quot;/&gt;&lt;property id=&quot;20300&quot; value=&quot;Slide 27 - &amp;quot;III. 為維持清醒努力 - 1 &amp;quot;&quot;/&gt;&lt;property id=&quot;20307&quot; value=&quot;368&quot;/&gt;&lt;/object&gt;&lt;object type=&quot;3&quot; unique_id=&quot;16173&quot;&gt;&lt;property id=&quot;20148&quot; value=&quot;5&quot;/&gt;&lt;property id=&quot;20300&quot; value=&quot;Slide 28 - &amp;quot;IV. 專注於「清醒」時的角色認同發展 &amp;#x0D;&amp;#x0A;(Identity development specific to sobriety) &amp;quot;&quot;/&gt;&lt;property id=&quot;20307&quot; value=&quot;369&quot;/&gt;&lt;/object&gt;&lt;object type=&quot;3&quot; unique_id=&quot;16174&quot;&gt;&lt;property id=&quot;20148&quot; value=&quot;5&quot;/&gt;&lt;property id=&quot;20300&quot; value=&quot;Slide 29 - &amp;quot;IV. 專注於「清醒」時的角色認同發展 - 1  &amp;quot;&quot;/&gt;&lt;property id=&quot;20307&quot; value=&quot;370&quot;/&gt;&lt;/object&gt;&lt;object type=&quot;3&quot; unique_id=&quot;16175&quot;&gt;&lt;property id=&quot;20148&quot; value=&quot;5&quot;/&gt;&lt;property id=&quot;20300&quot; value=&quot;Slide 30 - &amp;quot;V. 維持「清醒」時的親密關係發展 &amp;#x0D;&amp;#x0A;(intimacy Development Specific to Sobriety)  &amp;quot;&quot;/&gt;&lt;property id=&quot;20307&quot; value=&quot;371&quot;/&gt;&lt;/object&gt;&lt;object type=&quot;3&quot; unique_id=&quot;16176&quot;&gt;&lt;property id=&quot;20148&quot; value=&quot;5&quot;/&gt;&lt;property id=&quot;20300&quot; value=&quot;Slide 31 - &amp;quot;V. 維持「清醒」時的親密關係發展 - 1&amp;quot;&quot;/&gt;&lt;property id=&quot;20307&quot; value=&quot;372&quot;/&gt;&lt;/object&gt;&lt;object type=&quot;3&quot; unique_id=&quot;16177&quot;&gt;&lt;property id=&quot;20148&quot; value=&quot;5&quot;/&gt;&lt;property id=&quot;20300&quot; value=&quot;Slide 32 - &amp;quot;VI. 自我認同的發展 &amp;#x0D;&amp;#x0A;(identity Development)&amp;quot;&quot;/&gt;&lt;property id=&quot;20307&quot; value=&quot;373&quot;/&gt;&lt;/object&gt;&lt;object type=&quot;3&quot; unique_id=&quot;16178&quot;&gt;&lt;property id=&quot;20148&quot; value=&quot;5&quot;/&gt;&lt;property id=&quot;20300&quot; value=&quot;Slide 33 - &amp;quot;VI. 自我認同的發展 - 1&amp;quot;&quot;/&gt;&lt;property id=&quot;20307&quot; value=&quot;374&quot;/&gt;&lt;/object&gt;&lt;object type=&quot;3&quot; unique_id=&quot;16179&quot;&gt;&lt;property id=&quot;20148&quot; value=&quot;5&quot;/&gt;&lt;property id=&quot;20300&quot; value=&quot;Slide 34 - &amp;quot;VII. 親密關係 &amp;#x0D;&amp;#x0A;(Intimacy in love relationship)&amp;quot;&quot;/&gt;&lt;property id=&quot;20307&quot; value=&quot;375&quot;/&gt;&lt;/object&gt;&lt;object type=&quot;3&quot; unique_id=&quot;16180&quot;&gt;&lt;property id=&quot;20148&quot; value=&quot;5&quot;/&gt;&lt;property id=&quot;20300&quot; value=&quot;Slide 35 - &amp;quot;VII. 親密關係 - 1&amp;quot;&quot;/&gt;&lt;property id=&quot;20307&quot; value=&quot;376&quot;/&gt;&lt;/object&gt;&lt;object type=&quot;3&quot; unique_id=&quot;16181&quot;&gt;&lt;property id=&quot;20148&quot; value=&quot;5&quot;/&gt;&lt;property id=&quot;20300&quot; value=&quot;Slide 37 - &amp;quot;治療階段實務&amp;quot;&quot;/&gt;&lt;property id=&quot;20307&quot; value=&quot;364&quot;/&gt;&lt;/object&gt;&lt;object type=&quot;3&quot; unique_id=&quot;16182&quot;&gt;&lt;property id=&quot;20148&quot; value=&quot;5&quot;/&gt;&lt;property id=&quot;20300&quot; value=&quot;Slide 53&quot;/&gt;&lt;property id=&quot;20307&quot; value=&quot;362&quot;/&gt;&lt;/object&gt;&lt;object type=&quot;3&quot; unique_id=&quot;30764&quot;&gt;&lt;property id=&quot;20148&quot; value=&quot;5&quot;/&gt;&lt;property id=&quot;20300&quot; value=&quot;Slide 52&quot;/&gt;&lt;property id=&quot;20307&quot; value=&quot;378&quot;/&gt;&lt;/object&gt;&lt;/object&gt;&lt;object type=&quot;8&quot; unique_id=&quot;16166&quot;&gt;&lt;/object&gt;&lt;/object&gt;&lt;/database&gt;"/>
  <p:tag name="SECTOMILLISECCONVERTED" val="1"/>
  <p:tag name="ARTICULATE_REFERENCE_TYPE_5" val="1"/>
  <p:tag name="ARTICULATE_REFERENCE_5" val="C:\Users\user\Desktop\藥癮修改_072115\P2_19\Final\階段式藥癮心理治療表.pdf"/>
  <p:tag name="ARTICULATE_REFERENCE_TITLE_5" val="階段式藥癮心理治療表"/>
  <p:tag name="ARTICULATE_REFERENCE_ID_5" val="b022a527-3a4c-48a7-b5b6-123ccb71ea72"/>
  <p:tag name="ARTICULATE_SLIDE_COUNT" val="51"/>
  <p:tag name="ARTICULATE_PROJECT_OPEN" val="1"/>
  <p:tag name="ARTICULATE_REFERENCE_TYPE_1" val="1"/>
  <p:tag name="ARTICULATE_REFERENCE_1" val="C:\Users\user\Dropbox\drugproject\P2_19\Final\courseintro.pdf"/>
  <p:tag name="ARTICULATE_REFERENCE_TITLE_1" val="課程簡介"/>
  <p:tag name="ARTICULATE_REFERENCE_ID_1" val="12b0e753-22f7-4059-a0cf-466baeaf605f"/>
  <p:tag name="ARTICULATE_REFERENCE_TYPE_2" val="1"/>
  <p:tag name="ARTICULATE_REFERENCE_2" val="C:\Users\user\Dropbox\drugproject\P2_19\Final\writer.pdf"/>
  <p:tag name="ARTICULATE_REFERENCE_TITLE_2" val="教案作者簡介"/>
  <p:tag name="ARTICULATE_REFERENCE_ID_2" val="f9c838ba-f93d-4d17-b62f-3a51686818c2"/>
  <p:tag name="ARTICULATE_REFERENCE_TYPE_3" val="1"/>
  <p:tag name="ARTICULATE_REFERENCE_3" val="C:\Users\user\Desktop\藥癮修改_072115\P2_19\Final\常用諮商微技巧-VIII.pdf"/>
  <p:tag name="ARTICULATE_REFERENCE_TITLE_3" val="常用諮商微技巧-VIII"/>
  <p:tag name="ARTICULATE_REFERENCE_ID_3" val="1f832ad9-7fb2-4da0-9c9e-418e08f75e08"/>
  <p:tag name="ARTICULATE_REFERENCE_TYPE_4" val="1"/>
  <p:tag name="ARTICULATE_REFERENCE_4" val="C:\Users\user\Desktop\藥癮修改_072115\P2_19\Final\階段式藥癮心理治療表.pdf"/>
  <p:tag name="ARTICULATE_REFERENCE_TITLE_4" val="階段式藥癮心理治療表"/>
  <p:tag name="ARTICULATE_REFERENCE_ID_4" val="b022a527-3a4c-48a7-b5b6-123ccb71ea72"/>
  <p:tag name="ARTICULATE_REFERENCE_COUNT" val="4"/>
  <p:tag name="ARTICULATE_REFERENCE_DESCRIPTION" val="請點選下列參考文件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558118-c:\users\user\desktop\藥癮修改_072115\p2_19\final\p2_19_m_final_080415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8"/>
  <p:tag name="ORIGINAL_AUDIO_FILEPATH" val="C:\Users\Tom Teh\Dropbox (Evantec)\drugproject\P2_19\Final\audio\6.wav"/>
  <p:tag name="ELAPSEDTIME" val="154.022"/>
  <p:tag name="TIMELINE" val="4.50/18.60/32.70/43.10/63.40/86.20/117.7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1"/>
  <p:tag name="ORIGINAL_AUDIO_FILEPATH" val="C:\Users\Tom Teh\Dropbox (Evantec)\drugproject\P2_19\Final\audio\7.wav"/>
  <p:tag name="ELAPSEDTIME" val="130.132"/>
  <p:tag name="TIMELINE" val="4.80/14.20/63.50/73.80/78.80/94.60/100.30/111.70/118.0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ORIGINAL_AUDIO_FILEPATH" val="C:\Users\Tom Teh\Dropbox (Evantec)\drugproject\P2_19\Final\audio\8.wav"/>
  <p:tag name="ELAPSEDTIME" val="210.242"/>
  <p:tag name="TIMELINE" val="8.40/22.20/34.30/44.20/70.90/105.9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ORIGINAL_AUDIO_FILEPATH" val="C:\Users\Tom Teh\Dropbox (Evantec)\drugproject\P2_19\Final\audio\9.wav"/>
  <p:tag name="ELAPSEDTIME" val="153.882"/>
  <p:tag name="TIMELINE" val="6.00/51.00/63.00/81.01/104.68/139.8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ORIGINAL_AUDIO_FILEPATH" val="C:\Users\Tom Teh\Dropbox (Evantec)\drugproject\P2_19\Final\audio\10.wav"/>
  <p:tag name="ELAPSEDTIME" val="205.032"/>
  <p:tag name="TIMELINE" val="12.00/55.10/78.40/187.5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ORIGINAL_AUDIO_FILEPATH" val="C:\Users\Tom Teh\Dropbox (Evantec)\drugproject\P2_19\Final\audio\11.wav"/>
  <p:tag name="ELAPSEDTIME" val="197.762"/>
  <p:tag name="TIMELINE" val="20.70/24.30/54.5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ORIGINAL_AUDIO_FILEPATH" val="C:\Users\Tom Teh\Dropbox (Evantec)\drugproject\P2_19\Final\audio\12.wav"/>
  <p:tag name="ELAPSEDTIME" val="102.402"/>
  <p:tag name="TIMELINE" val="1.70/5.30/8.60/16.00/22.8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2"/>
  <p:tag name="ORIGINAL_AUDIO_FILEPATH" val="C:\Users\Tom Teh\Dropbox (Evantec)\drugproject\P2_19\Final\audio\13.wav"/>
  <p:tag name="ELAPSEDTIME" val="159.852"/>
  <p:tag name="TIMELINE" val="2.6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13.5"/>
  <p:tag name="MARGIN_2" val="36"/>
  <p:tag name="MARGIN_3" val="72"/>
  <p:tag name="MARGIN_4" val="108"/>
  <p:tag name="MARGIN_5" val="144"/>
  <p:tag name="FONT_SIZE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TITLE_TAG" val="課程內容： 階段式藥癮心理治療"/>
  <p:tag name="ARTICULATE_NAV_LEVEL" val="1"/>
  <p:tag name="ARTICULATE_SLIDE_PRESENTER_GUID" val="d7da1d7a-a03f-46b8-9994-aba8fcfa4348"/>
  <p:tag name="ARTICULATE_SLIDE_PAUSE" val="0"/>
  <p:tag name="ARTICULATE_LOCK_SLIDE" val="0"/>
  <p:tag name="ARTICULATE_HIDE_SLIDE" val="0"/>
  <p:tag name="ARTICULATE_PLAYER_CONTROL_PREVIOUS" val="False"/>
  <p:tag name="ARTICULATE_PLAYER_CONTROL_NEXT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3"/>
  <p:tag name="ORIGINAL_AUDIO_FILEPATH" val="C:\Users\Tom Teh\Dropbox (Evantec)\drugproject\P2_19\Final\audio\14.wav"/>
  <p:tag name="ELAPSEDTIME" val="10.412"/>
  <p:tag name="ARTICULATE_NAV_LEVEL" val="2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13.5"/>
  <p:tag name="MARGIN_2" val="36"/>
  <p:tag name="MARGIN_3" val="72"/>
  <p:tag name="MARGIN_4" val="108"/>
  <p:tag name="MARGIN_5" val="144"/>
  <p:tag name="FONT_SIZE" val="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ORIGINAL_AUDIO_FILEPATH" val="C:\Users\Tom Teh\Dropbox (Evantec)\drugproject\P2_19\Final\audio\15.wav"/>
  <p:tag name="ELAPSEDTIME" val="167.032"/>
  <p:tag name="TIMELINE" val="2.5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13.5"/>
  <p:tag name="MARGIN_2" val="36"/>
  <p:tag name="MARGIN_3" val="72"/>
  <p:tag name="MARGIN_4" val="108"/>
  <p:tag name="MARGIN_5" val="144"/>
  <p:tag name="FONT_SIZE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ORIGINAL_AUDIO_FILEPATH" val="C:\Users\Tom Teh\Dropbox (Evantec)\drugproject\P2_19\Final\audio\16.wav"/>
  <p:tag name="ELAPSEDTIME" val="112.842"/>
  <p:tag name="TIMELINE" val="8.00/9.4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4"/>
  <p:tag name="ORIGINAL_AUDIO_FILEPATH" val="C:\Users\Tom Teh\Dropbox (Evantec)\drugproject\P2_19\Final\audio\17.wav"/>
  <p:tag name="ELAPSEDTIME" val="91.322"/>
  <p:tag name="TIMELINE" val="3.70/7.50/14.20/28.60/50.60/54.80/72.30/79.20/83.9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ORIGINAL_AUDIO_FILEPATH" val="C:\Users\Tom Teh\Dropbox (Evantec)\drugproject\P2_19\Final\audio\18.wav"/>
  <p:tag name="ELAPSEDTIME" val="80.282"/>
  <p:tag name="TIMELINE" val="3.90/6.20/7.70/12.50/22.00/27.8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ORIGINAL_AUDIO_FILEPATH" val="C:\Users\Tom Teh\Dropbox (Evantec)\drugproject\P2_19\Final\audio\19.wav"/>
  <p:tag name="ELAPSEDTIME" val="51.952"/>
  <p:tag name="ARTICULATE_TITLE_TAG" val="動機式晤談 -1"/>
  <p:tag name="TIMELINE" val="3.70/5.20/6.2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ORIGINAL_AUDIO_FILEPATH" val="C:\Users\Tom Teh\Dropbox (Evantec)\drugproject\P2_19\Final\audio\20.wav"/>
  <p:tag name="ELAPSEDTIME" val="67.702"/>
  <p:tag name="ARTICULATE_TITLE_TAG" val="動機式晤談 -2"/>
  <p:tag name="TIMELINE" val="0.50/23.20/39.2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0"/>
  <p:tag name="ORIGINAL_AUDIO_FILEPATH" val="C:\Users\Tom Teh\Dropbox (Evantec)\drugproject\P2_19\Final\audio\2.wav"/>
  <p:tag name="ELAPSEDTIME" val="34.132"/>
  <p:tag name="TIMELINE" val="6.90/11.00/20.80/26.00/30.50/32.35"/>
  <p:tag name="ARTICULATE_NAV_LEVEL" val="2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Wheel of Change"/>
  <p:tag name="AUDIO_ID" val="308"/>
  <p:tag name="ORIGINAL_AUDIO_FILEPATH" val="C:\Users\Tom Teh\Dropbox (Evantec)\drugproject\P2_19\Final\audio\21.wav"/>
  <p:tag name="ELAPSEDTIME" val="113.212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b2991251f444b9aa275d4bd75c8916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b2991251f444b9aa275d4bd75c8916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b2991251f444b9aa275d4bd75c8916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b2991251f444b9aa275d4bd75c8916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b2991251f444b9aa275d4bd75c8916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b2991251f444b9aa275d4bd75c891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9"/>
  <p:tag name="ORIGINAL_AUDIO_FILEPATH" val="C:\Users\Tom Teh\Dropbox (Evantec)\drugproject\P2_19\Final\audio\22.wav"/>
  <p:tag name="ELAPSEDTIME" val="194.922"/>
  <p:tag name="TIMELINE" val="7.40/31.20/56.79/75.00/96.51/139.39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13.5"/>
  <p:tag name="MARGIN_2" val="36"/>
  <p:tag name="MARGIN_3" val="72"/>
  <p:tag name="MARGIN_4" val="108"/>
  <p:tag name="MARGIN_5" val="144"/>
  <p:tag name="FONT_SIZE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13.5"/>
  <p:tag name="MARGIN_2" val="36"/>
  <p:tag name="MARGIN_3" val="72"/>
  <p:tag name="MARGIN_4" val="108"/>
  <p:tag name="MARGIN_5" val="144"/>
  <p:tag name="FONT_SIZE" val="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7"/>
  <p:tag name="ORIGINAL_AUDIO_FILEPATH" val="C:\Users\Tom Teh\Dropbox (Evantec)\drugproject\P2_19\Final\audio\23.wav"/>
  <p:tag name="ELAPSEDTIME" val="4.002"/>
  <p:tag name="ARTICULATE_NAV_LEVEL" val="2"/>
  <p:tag name="ARTICULATE_SLIDE_PRESENTER_GUID" val="d7da1d7a-a03f-46b8-9994-aba8fcfa434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0"/>
  <p:tag name="ORIGINAL_AUDIO_FILEPATH" val="C:\Users\Tom Teh\Dropbox (Evantec)\drugproject\P2_19\Final\audio\24.wav"/>
  <p:tag name="ELAPSEDTIME" val="107.542"/>
  <p:tag name="TIMELINE" val="7.50/16.70/36.60/66.40/71.20/79.60/98.6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6"/>
  <p:tag name="ORIGINAL_AUDIO_FILEPATH" val="C:\Users\Tom Teh\Dropbox (Evantec)\drugproject\P2_19\Final\audio\25.wav"/>
  <p:tag name="ELAPSEDTIME" val="165.962"/>
  <p:tag name="TIMELINE" val="16.60/23.64/34.30/44.56/75.92/99.20/151.88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7"/>
  <p:tag name="ORIGINAL_AUDIO_FILEPATH" val="C:\Users\Tom Teh\Dropbox (Evantec)\drugproject\P2_19\Final\audio\26.wav"/>
  <p:tag name="ELAPSEDTIME" val="110.272"/>
  <p:tag name="TIMELINE" val="7.40/35.40/47.0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8"/>
  <p:tag name="ORIGINAL_AUDIO_FILEPATH" val="C:\Users\Tom Teh\Dropbox (Evantec)\drugproject\P2_19\Final\audio\27.wav"/>
  <p:tag name="ELAPSEDTIME" val="92.192"/>
  <p:tag name="TIMELINE" val="3.80/65.80/70.5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9"/>
  <p:tag name="TIMELINE" val="6.90/75.90/117.50"/>
  <p:tag name="ORIGINAL_AUDIO_FILEPATH" val="C:\Users\user\Dropbox\drugproject\P2_19\Final\audio\28.wav"/>
  <p:tag name="ELAPSEDTIME" val="149.692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6"/>
  <p:tag name="ORIGINAL_AUDIO_FILEPATH" val="C:\Users\Tom Teh\Dropbox (Evantec)\drugproject\P2_19\Final\audio\3.wav"/>
  <p:tag name="ELAPSEDTIME" val="29.262"/>
  <p:tag name="TIMELINE" val="2.50/11.70/16.30/20.70/23.50"/>
  <p:tag name="ARTICULATE_NAV_LEVEL" val="2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0"/>
  <p:tag name="TIMELINE" val="11.30/65.70/72.90"/>
  <p:tag name="ORIGINAL_AUDIO_FILEPATH" val="C:\Users\user\Dropbox\drugproject\P2_19\Final\audio\29.wav"/>
  <p:tag name="ELAPSEDTIME" val="84.182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1"/>
  <p:tag name="ORIGINAL_AUDIO_FILEPATH" val="C:\Users\Tom Teh\Dropbox (Evantec)\drugproject\P2_19\Final\audio\30.wav"/>
  <p:tag name="ELAPSEDTIME" val="90.052"/>
  <p:tag name="TIMELINE" val="17.70/48.30/57.4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2"/>
  <p:tag name="ORIGINAL_AUDIO_FILEPATH" val="C:\Users\Tom Teh\Dropbox (Evantec)\drugproject\P2_19\Final\audio\31.wav"/>
  <p:tag name="ELAPSEDTIME" val="29.492"/>
  <p:tag name="TIMELINE" val="7.5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3"/>
  <p:tag name="ORIGINAL_AUDIO_FILEPATH" val="C:\Users\Tom Teh\Dropbox (Evantec)\drugproject\P2_19\Final\audio\32.wav"/>
  <p:tag name="ELAPSEDTIME" val="42.872"/>
  <p:tag name="TIMELINE" val="5.4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4"/>
  <p:tag name="ORIGINAL_AUDIO_FILEPATH" val="C:\Users\Tom Teh\Dropbox (Evantec)\drugproject\P2_19\Final\audio\33.wav"/>
  <p:tag name="ELAPSEDTIME" val="276.902"/>
  <p:tag name="TIMELINE" val="6.70/62.90/85.59/130.10/204.35/237.30/247.16/259.79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108"/>
  <p:tag name="BULLET_4" val="108"/>
  <p:tag name="MARGIN_1" val="-2.147484E+09"/>
  <p:tag name="MARGIN_2" val="36"/>
  <p:tag name="MARGIN_3" val="72"/>
  <p:tag name="MARGIN_4" val="108"/>
  <p:tag name="MARGIN_5" val="144"/>
  <p:tag name="FONT_SIZE" val="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5"/>
  <p:tag name="ORIGINAL_AUDIO_FILEPATH" val="C:\Users\Tom Teh\Dropbox (Evantec)\drugproject\P2_19\Final\audio\34.wav"/>
  <p:tag name="ELAPSEDTIME" val="73.002"/>
  <p:tag name="TIMELINE" val="22.80/54.40/61.8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6"/>
  <p:tag name="ORIGINAL_AUDIO_FILEPATH" val="C:\Users\Tom Teh\Dropbox (Evantec)\drugproject\P2_19\Final\audio\35.wav"/>
  <p:tag name="ELAPSEDTIME" val="252.152"/>
  <p:tag name="TIMELINE" val="3.80/13.40/59.90/129.30/143.70/165.10/181.60/201.80/241.90/248.9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4"/>
  <p:tag name="ORIGINAL_AUDIO_FILEPATH" val="C:\Users\Tom Teh\Dropbox (Evantec)\drugproject\P2_19\Final\audio\36.wav"/>
  <p:tag name="ELAPSEDTIME" val="57.822"/>
  <p:tag name="TIMELINE" val="6.10/10.20/13.90/22.20/33.50/47.50/53.3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BULLET_14" val="8226"/>
  <p:tag name="BULLET_15" val="8226"/>
  <p:tag name="BULLET_16" val="8226"/>
  <p:tag name="BULLET_17" val="8226"/>
  <p:tag name="MARGIN_1" val="-2.147484E+09"/>
  <p:tag name="MARGIN_2" val="36"/>
  <p:tag name="MARGIN_3" val="72"/>
  <p:tag name="MARGIN_4" val="108"/>
  <p:tag name="MARGIN_5" val="144"/>
  <p:tag name="FONT_SIZE" val="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4"/>
  <p:tag name="ORIGINAL_AUDIO_FILEPATH" val="C:\Users\Tom Teh\Dropbox (Evantec)\drugproject\P2_19\Final\audio\37.wav"/>
  <p:tag name="ELAPSEDTIME" val="10.442"/>
  <p:tag name="ARTICULATE_NAV_LEVEL" val="2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13.5"/>
  <p:tag name="MARGIN_2" val="36"/>
  <p:tag name="MARGIN_3" val="72"/>
  <p:tag name="MARGIN_4" val="108"/>
  <p:tag name="MARGIN_5" val="144"/>
  <p:tag name="FONT_SIZE" val="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0"/>
  <p:tag name="ORIGINAL_AUDIO_FILEPATH" val="C:\Users\Tom Teh\Dropbox (Evantec)\drugproject\P2_19\Final\audio\38.wav"/>
  <p:tag name="ELAPSEDTIME" val="94.222"/>
  <p:tag name="ARTICULATE_TITLE_TAG" val="第一階段 - 1"/>
  <p:tag name="TIMELINE" val="1.80/71.8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5"/>
  <p:tag name="ORIGINAL_AUDIO_FILEPATH" val="C:\Users\Tom Teh\Dropbox (Evantec)\drugproject\P2_19\Final\audio\4.wav"/>
  <p:tag name="ELAPSEDTIME" val="29.862"/>
  <p:tag name="TIMELINE" val="0.90"/>
  <p:tag name="ARTICULATE_NAV_LEVEL" val="2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4"/>
  <p:tag name="ORIGINAL_AUDIO_FILEPATH" val="C:\Users\Tom Teh\Dropbox (Evantec)\drugproject\P2_19\Final\audio\39.wav"/>
  <p:tag name="ELAPSEDTIME" val="106.432"/>
  <p:tag name="ARTICULATE_TITLE_TAG" val="第一階段 - 2"/>
  <p:tag name="TIMELINE" val="0.7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1"/>
  <p:tag name="ORIGINAL_AUDIO_FILEPATH" val="C:\Users\Tom Teh\Dropbox (Evantec)\drugproject\P2_19\Final\audio\40.wav"/>
  <p:tag name="ELAPSEDTIME" val="61.862"/>
  <p:tag name="ARTICULATE_TITLE_TAG" val="第一階段 - 3"/>
  <p:tag name="TIMELINE" val="2.10/22.1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2"/>
  <p:tag name="ORIGINAL_AUDIO_FILEPATH" val="C:\Users\Tom Teh\Dropbox (Evantec)\drugproject\P2_19\Final\audio\41.wav"/>
  <p:tag name="ELAPSEDTIME" val="283.012"/>
  <p:tag name="ARTICULATE_TITLE_TAG" val="第一階段 - 4"/>
  <p:tag name="TIMELINE" val="6.10/37.00/49.20/80.50/95.4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3"/>
  <p:tag name="ORIGINAL_AUDIO_FILEPATH" val="C:\Users\Tom Teh\Dropbox (Evantec)\drugproject\P2_19\Final\audio\42.wav"/>
  <p:tag name="ELAPSEDTIME" val="83.312"/>
  <p:tag name="ARTICULATE_TITLE_TAG" val="第一階段 - 5"/>
  <p:tag name="TIMELINE" val="2.10/47.5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3"/>
  <p:tag name="ORIGINAL_AUDIO_FILEPATH" val="C:\Users\Tom Teh\Dropbox (Evantec)\drugproject\P2_19\Final\audio\43.wav"/>
  <p:tag name="ELAPSEDTIME" val="166.292"/>
  <p:tag name="TIMELINE" val="1.90/137.0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4"/>
  <p:tag name="ORIGINAL_AUDIO_FILEPATH" val="C:\Users\Tom Teh\Dropbox (Evantec)\drugproject\P2_19\Final\audio\44.wav"/>
  <p:tag name="ELAPSEDTIME" val="171.802"/>
  <p:tag name="TIMELINE" val="1.80/7.6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5"/>
  <p:tag name="ORIGINAL_AUDIO_FILEPATH" val="C:\Users\Tom Teh\Dropbox (Evantec)\drugproject\P2_19\Final\audio\45.wav"/>
  <p:tag name="ELAPSEDTIME" val="124.592"/>
  <p:tag name="TIMELINE" val="2.30/65.10/99.1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6"/>
  <p:tag name="ORIGINAL_AUDIO_FILEPATH" val="C:\Users\Tom Teh\Dropbox (Evantec)\drugproject\P2_19\Final\audio\46.wav"/>
  <p:tag name="ELAPSEDTIME" val="135.262"/>
  <p:tag name="TIMELINE" val="1.5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13.5"/>
  <p:tag name="MARGIN_2" val="36"/>
  <p:tag name="MARGIN_3" val="72"/>
  <p:tag name="MARGIN_4" val="108"/>
  <p:tag name="MARGIN_5" val="144"/>
  <p:tag name="FONT_SIZE" val="1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7"/>
  <p:tag name="ORIGINAL_AUDIO_FILEPATH" val="C:\Users\Tom Teh\Dropbox (Evantec)\drugproject\P2_19\Final\audio\47.wav"/>
  <p:tag name="ELAPSEDTIME" val="82.342"/>
  <p:tag name="TIMELINE" val="1.40/61.3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8"/>
  <p:tag name="ORIGINAL_AUDIO_FILEPATH" val="C:\Users\Tom Teh\Dropbox (Evantec)\drugproject\P2_19\Final\audio\48.wav"/>
  <p:tag name="ELAPSEDTIME" val="89.522"/>
  <p:tag name="TIMELINE" val="1.80"/>
  <p:tag name="ARTICULATE_NAV_LEVEL" val="3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ORIGINAL_AUDIO_FILEPATH" val="C:\Users\Tom Teh\Dropbox (Evantec)\drugproject\P2_19\Final\audio\49.wav"/>
  <p:tag name="ELAPSEDTIME" val="66.232"/>
  <p:tag name="TIMELINE" val="7.50/33.30/53.60/58.60"/>
  <p:tag name="ARTICULATE_NAV_LEVEL" val="2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1"/>
  <p:tag name="ORIGINAL_AUDIO_FILEPATH" val="C:\Users\Tom Teh\Dropbox (Evantec)\drugproject\P2_19\Final\audio\50.wav"/>
  <p:tag name="ELAPSEDTIME" val="90.192"/>
  <p:tag name="TIMELINE" val="2.20"/>
  <p:tag name="ARTICULATE_NAV_LEVEL" val="2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6"/>
  <p:tag name="ORIGINAL_AUDIO_FILEPATH" val="C:\Users\Tom Teh\Dropbox (Evantec)\drugproject\P2_19\Final\audio\51.wav"/>
  <p:tag name="ELAPSEDTIME" val="48.582"/>
  <p:tag name="TIMELINE" val="1.70"/>
  <p:tag name="ARTICULATE_NAV_LEVEL" val="2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False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7"/>
  <p:tag name="ORIGINAL_AUDIO_FILEPATH" val="C:\Users\Tom Teh\Dropbox (Evantec)\drugproject\P2_19\Final\audio\5.wav"/>
  <p:tag name="ELAPSEDTIME" val="80.412"/>
  <p:tag name="TIMELINE" val="4.50/51.80"/>
  <p:tag name="ARTICULATE_NAV_LEVEL" val="2"/>
  <p:tag name="ARTICULATE_SLIDE_PRESENTER_GUID" val="d7da1d7a-a03f-46b8-9994-aba8fcfa434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hengHei">
      <a:majorFont>
        <a:latin typeface="Microsoft JhengHei"/>
        <a:ea typeface=""/>
        <a:cs typeface=""/>
      </a:majorFont>
      <a:minorFont>
        <a:latin typeface="Microsoft JhengHe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4796</TotalTime>
  <Words>9475</Words>
  <Application>Microsoft Office PowerPoint</Application>
  <PresentationFormat>如螢幕大小 (4:3)</PresentationFormat>
  <Paragraphs>590</Paragraphs>
  <Slides>51</Slides>
  <Notes>51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2" baseType="lpstr">
      <vt:lpstr>Office 佈景主題</vt:lpstr>
      <vt:lpstr>階段式藥癮心理治療</vt:lpstr>
      <vt:lpstr>課程目標</vt:lpstr>
      <vt:lpstr>人生五章 by Portia Nelson </vt:lpstr>
      <vt:lpstr>行為的改變</vt:lpstr>
      <vt:lpstr>全人的照顧與階段式藥癮治療</vt:lpstr>
      <vt:lpstr>成功的心理治療</vt:lpstr>
      <vt:lpstr>治療者的自我準備</vt:lpstr>
      <vt:lpstr>治療者的目標 </vt:lpstr>
      <vt:lpstr>藥物成癮治療實務</vt:lpstr>
      <vt:lpstr>Skill training and Behavioral procedure</vt:lpstr>
      <vt:lpstr>停用（Abstinence ）或減害（ Harm Reduction）?</vt:lpstr>
      <vt:lpstr>治療階段</vt:lpstr>
      <vt:lpstr>藥癮治療的階段</vt:lpstr>
      <vt:lpstr>治療階段的理論</vt:lpstr>
      <vt:lpstr>Maslow's hierarchy of needs</vt:lpstr>
      <vt:lpstr>Matching Maslow’s Motivation Stages and Treatment issues</vt:lpstr>
      <vt:lpstr>Motivational Interviewing 動機式晤談法</vt:lpstr>
      <vt:lpstr>動機式晤談法五種基本原則： </vt:lpstr>
      <vt:lpstr>動機式晤談</vt:lpstr>
      <vt:lpstr>PowerPoint 簡報</vt:lpstr>
      <vt:lpstr>PowerPoint 簡報</vt:lpstr>
      <vt:lpstr>階段改變與治療者的任務 </vt:lpstr>
      <vt:lpstr>Doyle Pita's recovery stage</vt:lpstr>
      <vt:lpstr>I. 啟動治療</vt:lpstr>
      <vt:lpstr>II. 停止難以控制的衝動  (stopping the compulsion)</vt:lpstr>
      <vt:lpstr>III. 為維持清醒努力  (working and playing sober)</vt:lpstr>
      <vt:lpstr>III. 為維持清醒努力 - 1 </vt:lpstr>
      <vt:lpstr>IV. 專注於「清醒」時的角色認同發展  (Identity development specific to sobriety) </vt:lpstr>
      <vt:lpstr>IV. 專注於「清醒」時的角色認同發展 - 1  </vt:lpstr>
      <vt:lpstr>V. 維持「清醒」時的親密關係發展  (intimacy Development Specific to Sobriety)  </vt:lpstr>
      <vt:lpstr>V. 維持「清醒」時的親密關係發展 - 1</vt:lpstr>
      <vt:lpstr>VI. 自我認同的發展  (identity Development)</vt:lpstr>
      <vt:lpstr>VI. 自我認同的發展 - 1</vt:lpstr>
      <vt:lpstr>VII. 親密關係  (Intimacy in love relationship)</vt:lpstr>
      <vt:lpstr>VII. 親密關係 - 1</vt:lpstr>
      <vt:lpstr>Doyle Pita’s Recovery Treatment Plan</vt:lpstr>
      <vt:lpstr>治療階段實務</vt:lpstr>
      <vt:lpstr>第一階段</vt:lpstr>
      <vt:lpstr>PowerPoint 簡報</vt:lpstr>
      <vt:lpstr>PowerPoint 簡報</vt:lpstr>
      <vt:lpstr>PowerPoint 簡報</vt:lpstr>
      <vt:lpstr>第一階段 - 4</vt:lpstr>
      <vt:lpstr>第二階段 - 1</vt:lpstr>
      <vt:lpstr>第二階段 - 2</vt:lpstr>
      <vt:lpstr>第二階段 - 3</vt:lpstr>
      <vt:lpstr>第二階段 - 4</vt:lpstr>
      <vt:lpstr>第三階段 - 1</vt:lpstr>
      <vt:lpstr>第三階段 - 2</vt:lpstr>
      <vt:lpstr>心理治療使用策略</vt:lpstr>
      <vt:lpstr>焦點解決治療七步驟</vt:lpstr>
      <vt:lpstr>附錄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物質濫用心理治療</dc:title>
  <dc:creator>lisa</dc:creator>
  <cp:lastModifiedBy>user</cp:lastModifiedBy>
  <cp:revision>660</cp:revision>
  <dcterms:created xsi:type="dcterms:W3CDTF">2013-11-18T12:30:25Z</dcterms:created>
  <dcterms:modified xsi:type="dcterms:W3CDTF">2015-08-04T03:33:15Z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____挾撘_桀__祥__pptx (1)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8623A7CA-4105-4735-3F5B-5D0649203F3F</vt:lpwstr>
  </property>
  <property fmtid="{D5CDD505-2E9C-101B-9397-08002B2CF9AE}" pid="6" name="ArticulateProjectFull">
    <vt:lpwstr>C:\Users\user\Desktop\藥癮修改_072115\P2_19\Final\P2_19_m_final_080415.ppta</vt:lpwstr>
  </property>
</Properties>
</file>