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4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9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3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4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35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36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37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38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39.xml" ContentType="application/vnd.openxmlformats-officedocument.presentationml.notesSlide+xml"/>
  <Override PartName="/ppt/tags/tag139.xml" ContentType="application/vnd.openxmlformats-officedocument.presentationml.tags+xml"/>
  <Override PartName="/ppt/notesSlides/notesSlide40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41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2.xml" ContentType="application/vnd.openxmlformats-officedocument.presentationml.notesSlide+xml"/>
  <Override PartName="/ppt/tags/tag144.xml" ContentType="application/vnd.openxmlformats-officedocument.presentationml.tags+xml"/>
  <Override PartName="/ppt/notesSlides/notesSlide43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44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4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46.xml" ContentType="application/vnd.openxmlformats-officedocument.presentationml.notesSlide+xml"/>
  <Override PartName="/ppt/tags/tag154.xml" ContentType="application/vnd.openxmlformats-officedocument.presentationml.tags+xml"/>
  <Override PartName="/ppt/notesSlides/notesSlide47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48.xml" ContentType="application/vnd.openxmlformats-officedocument.presentationml.notesSlide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0"/>
  </p:notesMasterIdLst>
  <p:handoutMasterIdLst>
    <p:handoutMasterId r:id="rId51"/>
  </p:handoutMasterIdLst>
  <p:sldIdLst>
    <p:sldId id="268" r:id="rId2"/>
    <p:sldId id="450" r:id="rId3"/>
    <p:sldId id="451" r:id="rId4"/>
    <p:sldId id="561" r:id="rId5"/>
    <p:sldId id="507" r:id="rId6"/>
    <p:sldId id="509" r:id="rId7"/>
    <p:sldId id="504" r:id="rId8"/>
    <p:sldId id="488" r:id="rId9"/>
    <p:sldId id="491" r:id="rId10"/>
    <p:sldId id="456" r:id="rId11"/>
    <p:sldId id="531" r:id="rId12"/>
    <p:sldId id="457" r:id="rId13"/>
    <p:sldId id="563" r:id="rId14"/>
    <p:sldId id="506" r:id="rId15"/>
    <p:sldId id="565" r:id="rId16"/>
    <p:sldId id="511" r:id="rId17"/>
    <p:sldId id="564" r:id="rId18"/>
    <p:sldId id="512" r:id="rId19"/>
    <p:sldId id="474" r:id="rId20"/>
    <p:sldId id="489" r:id="rId21"/>
    <p:sldId id="462" r:id="rId22"/>
    <p:sldId id="530" r:id="rId23"/>
    <p:sldId id="533" r:id="rId24"/>
    <p:sldId id="542" r:id="rId25"/>
    <p:sldId id="543" r:id="rId26"/>
    <p:sldId id="544" r:id="rId27"/>
    <p:sldId id="545" r:id="rId28"/>
    <p:sldId id="554" r:id="rId29"/>
    <p:sldId id="538" r:id="rId30"/>
    <p:sldId id="539" r:id="rId31"/>
    <p:sldId id="516" r:id="rId32"/>
    <p:sldId id="568" r:id="rId33"/>
    <p:sldId id="517" r:id="rId34"/>
    <p:sldId id="569" r:id="rId35"/>
    <p:sldId id="518" r:id="rId36"/>
    <p:sldId id="570" r:id="rId37"/>
    <p:sldId id="566" r:id="rId38"/>
    <p:sldId id="567" r:id="rId39"/>
    <p:sldId id="572" r:id="rId40"/>
    <p:sldId id="519" r:id="rId41"/>
    <p:sldId id="520" r:id="rId42"/>
    <p:sldId id="573" r:id="rId43"/>
    <p:sldId id="555" r:id="rId44"/>
    <p:sldId id="575" r:id="rId45"/>
    <p:sldId id="558" r:id="rId46"/>
    <p:sldId id="576" r:id="rId47"/>
    <p:sldId id="577" r:id="rId48"/>
    <p:sldId id="578" r:id="rId49"/>
  </p:sldIdLst>
  <p:sldSz cx="9144000" cy="6858000" type="screen4x3"/>
  <p:notesSz cx="6807200" cy="9939338"/>
  <p:custDataLst>
    <p:tags r:id="rId52"/>
  </p:custDataLst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標楷體" pitchFamily="65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8FDC40"/>
    <a:srgbClr val="FFFFFF"/>
    <a:srgbClr val="99FF33"/>
    <a:srgbClr val="955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70054" autoAdjust="0"/>
  </p:normalViewPr>
  <p:slideViewPr>
    <p:cSldViewPr>
      <p:cViewPr>
        <p:scale>
          <a:sx n="60" d="100"/>
          <a:sy n="60" d="100"/>
        </p:scale>
        <p:origin x="-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>
                <a:ea typeface="新細明體" pitchFamily="18" charset="-120"/>
              </a:defRPr>
            </a:lvl1pPr>
          </a:lstStyle>
          <a:p>
            <a:pPr>
              <a:defRPr/>
            </a:pPr>
            <a:fld id="{68365D8D-A299-4D04-B99E-DCACADB084FF}" type="slidenum">
              <a:rPr lang="en-US" altLang="zh-TW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794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2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 smtClean="0"/>
              <a:t>按一下以編輯母片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83420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0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0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0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0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7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3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5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7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9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3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5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7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0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5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2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5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7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en-US" sz="1100" dirty="0" smtClean="0"/>
              <a:t>大家好，今天要跟大家介紹的，是有關於適用各級毒品違反的法令規定，還有它的相關罰則。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66899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針對法律的設計，刑法第一條就是罪刑法定，明定透過什麼樣的行為構成什麼樣犯罪，以達到一個警示的作用，樹立強制、威嚇的效果，讓人遵守。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另外，現行的警察制度，最早是在西元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1829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，由英國的皮爾爵士所建立。他讓警察戴著帽子、穿著長馬靴、身著制服，在大街小巷巡邏，傳達著「只要有法律規定在這邊，我就是一個執法者，如果你違反法律，我要把你逮捕。」目的在於預防社會大眾犯罪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爰此，對於違反法律規範者，經由警察逮捕、偵查後，移交給檢察官到法院，法官將依據適用法律定罪量刑，最後可能會被關到監獄裡。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6162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一旦進入監獄，不只失去自由，也可能失去親情、愛情，甚至友情，所以透過這樣剝奪人身自由，促使人民遵守法律，就是刑事司法體系。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05095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接下來，介紹「毒品危害防制條例」，最早的毒品危害防制法規是「肅清煙毒條例」，其由中國大陸時期「禁菸禁毒治罪條例」衍生而來，對於施打嗎啡或私用毒品者，經勒令戒斷癒後，再次使用則處死刑或無期徒刑。設想在中國大陸那個時候，因為有鴉片戰爭的陰影，所以對毒品施用者就是採取重罰，但是各國在處理毒品施用者的兩個模式：其一為道德模式，即用毒就是犯罪，道德敗喪；其二為疾病模式，意指用毒者之腦神經已慢慢遭受改變，像病人一般。因此，無論是早期的「肅清煙毒條例」，還是後來的「勘亂時期肅清煙毒條例」，所規範施打或施用毒品經勒令戒癮再犯者，加重本刑三分之二，若三犯可處以死刑，其等毒品施用刑責相對皆處得很重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0835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民國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81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，修訂以「肅清煙毒條例」取代戡亂時期的肅清煙毒條例，將三犯處以唯一死刑，改成死刑或無期徒刑，並對於自首且自願就醫戒治毒癮者，新增不起訴的「免刑」，免除其刑。事實上，解嚴之後，對於施用毒品者之定位已逐漸轉變，直到民國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87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，將「肅清煙毒條例」改成「毒品危害防制條例」，對於毒品施用者做了很重大的刑事政策變革，首度將毒品施用者當成病人看待，如果五年內再犯，方採用刑法介入。迄今，毒品政策走向是把病人跟犯人相結合，又稱「病犯模式」，為刑事政策上很重大的改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0835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現行「毒品危害防制條例」，將毒品分成兩類，一類是麻醉藥品及其製品，另一類是影響精神藥品及其製品。麻醉藥品及其製品，像鴉片類、古柯鹼、大麻等。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0835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影響精神物質及其製品的有迷幻藥劑的搖頭丸、興奮劑的安非他命，以及抑制劑的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他命，又叫愷他命等物質。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0835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毒品的分級是根據它的成癮性、濫用性、危害性分成四級，此分級是經由法務部「毒品審議委員會」審議，然後報請行政院核定公告，該委員會結合公衛專家、法律專家、心理衛生專家等，共同就毒品種類、成癮性、濫用性及危害性，加以審定、分級，再請行政院核定公告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0835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依據毒品危害條例所列的毒品分級，一級毒品包含海洛因、嗎啡、古柯鹼等，二級毒品有安非他命、搖頭丸等，至於三級毒品包含愷他命、氟硝西泮等，四級毒品則有硝甲氮平及安定等，級數越少，其成癮性、濫用性及危害性則越高，如一級毒品的成癮性大於二級毒品，二級毒品又大於三級毒品，以此類推。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0835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現有毒品對於人體危害的共同特徵，包含心理癮、生理癮，還有耐藥性，最重要的就是它會對社會產生危害性，所以政府才要加以管制與管理。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0835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毒品危害防制條例之變革重點，包含從早期只有麻醉藥品的煙毒，擴大管制範圍至影響精神物質，並分成四級。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針對施用第一級及第二級毒品者之身分由「犯人」調整為「病犯」，此病犯模式為有條件的除刑不除罪，且醫療優於司法，治療勝於處罰，在犯罪未發生前，如果主動去衛生福利部所指定的醫療機構接受治療，則可免送司法單位，即治療過程被查獲應為不起訴，或不付審理，但以一次為限。由於病犯模式是將毒品施用者視為病人，所以設置觀察勒戒所跟戒治所，並將第一級及第二級毒品施用者分為初犯，以及五年內再犯，如果初犯觀察勒戒後，五年內再犯，這個時候就屬於犯罪者了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7415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有關適用各級毒品違反的法令規定及其罰則課程設計目的，期望透過本課程讓大家瞭解：第一，什麼叫做法律；第二，當違反現行法律時，刑事司法體系會如何運作；第三，現行「毒品危害防治條例」相關規定。最後，將針對吸食一級、二級、三級、四級毒品相關罰則進行介紹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949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再者，增加特定人員的尿液檢驗，例如警察因為常去接觸毒品，所以對這類特定人員，加強採取尿液檢驗，並將替代治療法治化，即檢察官得衡酌毒品施用者之犯行，對於初犯給予觀察、勒戒二個月，觀察勒戒最主要是戒除生理癮，如果經評估觀察勒戒後，仍沒有戒除的話，則可裁定強制戒治六個月到一年，但是觀察勒戒所，現在都附設在監獄裡，因此對於初犯，經檢察官評估也適合採行緩起訴，讓毒品施用者到醫療機構接受戒癮治療，以取代進入觀察勒戒所的話，檢察官則可予以緩起訴處分，命施用毒品者到醫療院所戒治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此外，原毒品危害防制條例僅針對一、二級毒品施用者加以規範，造成三、四級毒品施用者大幅增加，所以，自民國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98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年起，沒有正當理由持有未滿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公克的愷他命，或是施用三、四級毒品者，處以二萬到五萬元的罰鍰，以及四到八小時的毒品危害講習。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由於吸毒的人，需要從各方面予以協助，所以中央政府責請各縣市成立毒品危害防制中心，透過專責單位辦理與推動毒品危害防制相關業務，並提供毒品施用者各項戒癮資源連結與輔導服務。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74158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根據毒品危害行為及種類的不同，處以不同的刑度，這就是「毒品危害防制條例」最主要的規定。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、針對製造、運輸、販賣，這個刑度很重，且依毒品種類不同，處以不同的刑度。第二、意圖販賣而持有，這也是根據毒品種類不同，處以不同的刑度。第三、強暴脅迫欺瞞，或其他非法方法，使他人施用。第四、是引誘他人施用。第五、轉讓達一定數量者，加重其刑。第六、施用，最多人違反的就是施用。第七、持有，持有一定份量或重量者，也將處以刑法，尤其是第三級。第八、製造運輸，或者是販賣專供製造、施用器具，也訂有相關處罰規定，另外，對於持有專供製造，或施用毒品的器具，亦明文規範於毒品危害防制條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9538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再次強調毒品危害防制條例所規範的各級毒品，第一級毒品包含海洛因、嗎啡、古柯鹼；第二級毒品，有安非他命、大麻、搖頭丸；第三級毒品，如愷他命、ＦＭ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等；第四級毒品，則有安定等物質。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07478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現行毒品危害相關罰則，是根據毒品種類的不同，有所差異，例如製造、運輸、販賣一級毒品，可處死刑或無期徒刑，得併科兩千萬元以下罰金；若是製造、運輸、販賣二級毒品，則可處無期到七年以上有期徒刑，甚至可併科一千萬元以下罰金；另，製造、運輸、販賣三級毒品，則處五年以上有期徒刑，得併科七百萬以下罰金；製造、運輸、販賣四級毒品，則處三年以上十年以下有期徒刑，得併科三百萬元以下罰金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外，據了解有些施用愷他命者，為節省成本也兼職販賣，其罰則不輕，得處五年以上有期徒刑，未來，因應愷他命濫用問題嚴重化，政府單位刻正研擬修正毒品危害防制條例，調整愷他命販賣、運輸、製造之刑責，由現行五年提升到七年，顯見販賣是很重的罪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9538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再者，「意圖販賣而持有」的刑度也很重。一級毒品可處無期徒刑或十年以上有期徒刑，得併科七百萬元以下罰金；而二級毒品是五年以上有期徒刑，得併科五百萬元以下罰金；三級毒品則處三年以上十年以下有期徒刑，得併科三百萬元以下罰金，倘若你是意圖販賣，而持有三級毒品愷他命，其刑度相當重。至於四級毒品則是一年以上七年以下有期徒刑，得併科一百萬元以下罰金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9538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第三類型，可經常於報章媒體看到，有些人口販運集團，常常用毒品控制女孩賣淫，賺取暴利，這種用強暴、脅迫、欺瞞、或其他非法方式使人吸毒，其刑度比照運輸販賣、製造，一級毒品可處死刑、無期徒刑或十年以上有期徒刑，得併科一千萬元以下罰金；而三級毒品則可處五年以上有期徒刑，得併科五百萬元以下罰金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9538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第四類型，則是人家不想吸毒，你去引誘他，說「吸毒很好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」、「 好像上天堂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這種刑罰，一級毒品可處三到十年有期徒刑，得併科三百萬元以下罰金；二級毒品可處一到七年有期徒刑，得併科一百萬元以下罰金；三級毒品可處六個月至五年有期徒刑，得併科七十萬元以下罰金；四級毒品可處三年以下有期徒刑，得併科五十萬元以下罰金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9538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第五類型是轉讓，何謂轉讓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簡單舉例，今天警察去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PUB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臨檢，問查獲人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「小姐，你的毒品怎麼來的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」，她說：「我旁邊這帥哥給我的。」此時，這個帥哥可能就是無償轉讓，所以，大家不要傻傻地花錢買毒，還無償提供別人，這樣也是違反法規的。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償轉讓，一級毒品可處一到七年有期徒刑，得併科一百萬元以下罰金；二級毒品可處六個月到五年有期徒刑，得併科七十萬元以下罰金；三級毒品可處三年以下有期徒刑，得併科三十萬元以下罰金；四級毒品可處一年以下有期徒刑，得併科十萬元以下罰金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9538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藉此機會，說明無償轉讓的刑事司法流程，無償轉讓三級毒品可處三年以下有期徒刑，遭警查獲後，將移送檢察官，倘若經檢察官調查認為，你沒有無償轉讓，是那個女孩子趁你不注意拿去使用的，則會因為罪證不足，予以不起訴，但是如果罪證確鑿，則有下列二種裁定方式，第一種，考量你是初犯，則裁定緩起訴，緩起訴可以附帶一些處分，例如捐錢給公益團體或者是勞動服務；第二種，檢察官可能認為你是長期散播毒品，供人免費使用，所以，裁予起訴處分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起訴後，將移送法院，法院須再行查證，以認定事實適用法律，如果經查證是別人趁你不注意，偷偷取走使用，將判無罪，但如果經查證確實有轉讓事實，可是情節輕微，則可判處二到六個月有期徒刑，惟因六個月以下有期徒刑，可以易科罰金，所以，僅需繳納罰金，免入監服刑，嚴重者，法院可以判處七個月以上，二年以下有期徒刑，依現行法律規定，兩年以下有期徒刑，可以給予緩刑，即無須入監服刑，但法院仍然可以要求受處分人執行附帶處分，例如捐錢給公益團體或從事勞動服務等，不過，七個月以上有期徒刑，法院有權不予緩刑，這個時候就得入監服刑，以上就是刑事司法體系的概略運作程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61620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現行毒品危害防制條例，針對施用第三級和第四級毒品者之年齡，分別列有二種不同的處理方式。成人，將處一萬元以上，五萬元以下罰鍰，及四小時至八小時的毒品危害講習；青少年，則依少年事件處理法規定辦理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953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eaLnBrk="0" fontAlgn="base"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基於課程設計目的，課程大綱將分為：第一章，什麼是法律；第二章，什麼是刑事司法體系；第三章，針對毒品防制最重要的法律規範「毒品危害防制條例」進行介紹；第四章，概述施用三、四級毒品相關罰則；第五章，概述施用一、二級毒品相關罰則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72767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有關無正當理由持有第三級和第四級毒品，淨重量未達二十公克者，同施用者一般，採行政罰，並配合講習，而毒品則會沒入、銷毀。惟持有第三級和第四級毒品超過二十公克，便是觸犯刑罰，將移送檢察官，由檢察官決定起訴、不起訴或緩起訴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95386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現行對於施用第三級、第四級毒品者之相關處罰規定，主要是依據毒品危害防制條例第十一條之一，施用第三、四級毒品者，處以一萬元以上，五萬元以下罰鍰，並令其接受四小時以上，八小時以下之毒品危害講習。前項裁罰基準及講習方式、內容、時機、時數、執行單位等事項，由法務部會同內政部、衛福部，共同制定之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民國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98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開始，將第三級、第四級毒品相關處罰納入毒品危害防制條例之目的，主要是希望透過講習，再次教育毒品對於人體的危害，避免升級使用第一、二級毒品，且考量第三、四級毒品的成癮性比較低，尚無勒戒需要，惟該類毒品仍具成癮性，所以輔導很重要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32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應毒品危害防制條例第十一條之一，另訂有「毒品危害事件統一裁罰基準跟及講習辦法」，該辦法第五條明確規範：無正當理由持有或施用第三級毒品者，處二萬到五萬元罰鍰，並要接受六到八小時講習；無正當理由持有或施用第四級毒品者，則處一萬到五萬元罰鍰，以及四到六小時講習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然而，講習的內容包含戒毒法令，以及毒品簡介、危害、戒治、濫用、防治等相關事項，本堂課就是法規所規範的戒毒法令，期望讓受罰者充分了解，現行毒品危害防制條例對於各級毒品之相關規定。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33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當受裁罰人接獲講習通知時，應該要按指定的日期，攜帶通知單及身分證明文件等，到講習場所報到、參加講習。除非生病、入監服刑、或者是有動員召集令，及其他正當理由，無法參加講習者，於接到通知時，由受裁罰者本人或是其家屬，檢具相關證明，向講習機關申請延期。一旦沒有正當理由，而不參加講習，則會依照行政執行法規定，處以怠金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何謂怠金？簡單而言，當你違反法律規定，施用或持有第三級毒品，遭警查獲裁處講習時，你就具有參加講習的義務，而且這個講習義務是不能由別人代替，一旦你未依規定參訓，則視情節輕重，依法再處五千到三十萬元罰鍰，或許有人會說「我就是沒錢。」但行政執行法所規定之強制執行，是指如果哪天你有財產，便可予以查封，而且這個怠金可以連續處罰，也就是罰到你參加講習為止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35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目前，依規定由警察機關執行裁處，裁處原則皆採行最低額度的二萬元，但是，近期警政署刻正研議，未來對於再犯、三犯，甚至累犯，有可能根據累犯次數，將罰鍰提高到五萬元。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36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此外，對於未滿十八歲少年吸食第三、四級毒品者，將依照「少年事件處理法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以下簡稱「少事法」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」規定辦理。該法最主要的規範，在於將第三、四級毒品施用者視為「虞犯」，也就是對於經常逃學逃家、出入不正當場所、或者是吸食第三、四級毒品等行為，認定為虞犯。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37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按照少事法的虞犯制度，將視同絕對保護事件處理。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38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39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何謂法律，依據「毒品危害防制條例」規定，施用愷他命這類的三級毒品，要接受二到五萬元的罰鍰，還要接受四至八小時講習教育，所以法律上，第一「形式的法律」，則是指經過立法院三讀通過，總統公布，即為「法律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28333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少事法具有一項其他法律所沒有的特性，稱為「全件送致主義」，無論是刑案、虞犯，只要違反少事法相關案件，都需移送少年法院或少年法庭，由少年法庭法官行使先議權，通常法官在執行先議權之前，會先給予責付，不能責付才能收容，然後做審前調查，以認定是吸毒初犯，或者是被栽贓，並依調查結果，予以不付審理，或是情節輕微者，得不付審理，但是給予轉向處分，要求家長好好管教，或是做一些服務。然而，一旦開始審理，將依照少年保護處分事件處理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40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審理結果有四種類型，第一種是訓誡，法官會告誡不能再吸毒；第二種是保護管束，要定期到法院向少年保護官報到；第三種是安置，要求入住教養機構，以脫離原來的用毒環境。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曾經詢問過一個人吸毒多年的人「有沒有停止吸毒過」，他說「有」，因為他爸爸看不下去，把他抓回鄉下種田三個月，那三個月離開這些朋友，就沒吸了，但是一回來，又和這些朋友在一起，所以又沉淪了。此安置作用就是要改變毒品施用者的原生家庭，或者是原來的生活環境，這是非常重要的。</a:t>
            </a:r>
            <a:endParaRPr kumimoji="1"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第四種感化教育，為最重的保護處分。目前執行感化教育的地方，有桃園的輔育院，新竹的誠正中學等，但是依據大法官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664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號解釋，因為施用第三、四級毒品不是犯罪行為，所以不能送去感化教育，按照少事法規定，僅可予以訓誡、保護管束、或者是安置。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41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42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另外，關於第一級和第二級毒品之相關處罰規定，其施用是有刑罰的，施用第一級毒品，處六個月以上，五年以下有期徒刑，施用第二級毒品，則處三年以下有期徒刑。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民國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87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，刑事政策做了一個重大的改變，對於第一次被查獲施用第一級或第二級毒品者，檢察官會申請法院或少年法庭裁定觀察勒戒，不超過兩個月，其目的最主要是戒斷生理癮，之後，根據勒戒所的報告，看看受處分人還有沒有繼續施用的傾向，如果沒有，就給予釋放。相反地，如果還是有繼續施用傾向，將送至強制戒治所，戒除心理癮，期間是六個月以上，一年以下，最久不超過一年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43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完成強制戒治後，如果超過五年才再犯，則會回到剛剛所說明的那個程序，先給予觀察勒戒，但如果是五年內再犯，就會處以刑罰，施用第二級毒品可處三年以下有期徒刑；施用第一級毒品可處六個月到五年的有期徒刑，因此，當五年內再次施用毒品，遭警二次查獲，警察就會移送檢察官，而檢察官可能會將你起訴，由於五年內再犯，才會有刑罰介入，這就是所謂的「病犯模式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44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kumimoji="1" lang="zh-TW" altLang="zh-TW" sz="1100" kern="1200" dirty="0" smtClean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45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95386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zh-TW" sz="12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46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此外，針對觀察勒戒期滿出所的受處分人，法律也要求公立就業輔導機構，予以輔導就業，因為有穩定的職業和良好的婚姻，是很重要的。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倘若毒品施用當事人或是父母知道小孩吸食第一級或第二級毒品，在警察或司法人員未發覺前，主動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帶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去醫療院所請求治療，檢察官可以不予起訴，或是少年法庭為不付審理，但是以一次為限，也就是希望施用毒品者可以主動去接受治療。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47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施用第一級和第二級毒品者，倘若是初犯遭警查獲，將送觀察勒戒，以達隔離作用，由於觀察勒戒處所，大部分都附設在監獄裡，進入監獄第一件事情，需要脫光衣服檢查是否有夾帶毒品，所以，觀察勒戒並不自由，現有緩起訴可取代初犯者觀察勒戒，而緩起訴則是透過法律強制力，要求初犯者到院接受成癮治療。此外，「假釋付保護管束」意指受處分人可能被判兩年，依現行法律規定，初犯判期二分之一，可以假釋，假釋就是暫時先將你釋放，本來刑期兩年，被關一年兩個月後獲得假釋，則假釋期間為殘餘刑期的十個月，如果這十個月表現良好，沒有被撤銷假釋，就代表受處分人已經服刑完畢。但是，因為擔心受處分人意志力不夠，所以警察機關或者是執行保護管束的機關，會定期或適時通知受處分人在指定時間，到指定場所驗尿，若沒有正當理由不來驗尿，可以報請檢察官或少年法院同意，強制驗尿，倘若受處分人拒絕，則可違反其意願強制採尿。但是採驗後，要即時報告檢察官跟法院補發許可書，因為強制驗尿有侵害到人權，所以程序上仍應完備。然而，強制驗尿最主要是在傳達「我有在注意你，你保護管束出來，真的要遠離毒品，若再去碰毒品，被驗出來的話，將會撤銷保護管束，你就又要回籠了。」這樣的法律設計，無非就是希望受處分人不要再去接觸毒品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總結，現行「毒品危害防制條例」明文規定，施用第一級或第二級毒品，是屬於犯罪行為，分為初犯及五年內再犯，其裁定之刑罰，有所不同，而檢察官亦可裁定緩起訴，以戒斷治療取代初犯只能觀察勒戒，對於保護管束採取驗尿，無非是希望透過治療及輔導，讓受處分人下定決心，不要再去施用毒品。此外，在遭警查獲前自動請求治療，可予以不起訴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、四級毒品之依賴性，雖然不及一、二級，但是，長期服用仍對身體有傷害，如愷他命最主要是對於記憶力、體力、腦神經的傷害，這些都有實證研究，所以政府必須介入，加以管制。然而，很多人建議愷他命是否要提升為二級毒品，倘若提升為二級毒品的話，所有施用者就得接受觀察勒戒，將大幅增加監獄收容需要，及影響學生課業。因此，毒品危害審議委員會評估愷他命的成癮性、濫用性、危害性，並不是那麼高，爰現行仍列為第三級毒品，對於遭警查獲之施用者，裁以行政罰配合講習辦理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要拒絕毒品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遠離毒品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首要了解你的人生目標在哪裡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每個人都有專長，只要能夠找到你的方向、目標，就能比較了解自己，比較能夠戒除毒品。再者，愷他命施用者幾乎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99.999%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都有抽菸，所以，與其下定決心戒毒，奉勸大家先戒菸，改變由自己做起，找到並轉移想要追求的正向目標，以替代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癮，最後，希望大家有一個美好的未來。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48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891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至於法律的名稱，分為四種：第一種，如民法、刑法，以「法」命名，就是一種法律；第二種是「律」，像戰時軍律；第三種「條例」，如毒品危害防制條例，它也是一種法律；第四種，則是通則，像農田水利組織通則。以上四種均屬法律，亦為形式的法律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2833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第二，「實質法律」的概念，試想自己花錢買毒品，又沒有影響到別人，為什麼政府要管？再者，為什麼台灣開車靠右，而日本開車靠左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是政府為了維持社會秩序所訂定的規範，讓大家可以有所依循，也因為法律是很重要的社會規範，因此被賦予強制力，當然它也是以正義為基礎，例如吸毒不只殘害自己的身體健康和生命，更重要的是為了取得毒品，很容易作奸犯科，違反社會秩序，所以，政府才會訂定法律，加以規範管理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一方面，也是因應社會大眾反應很多吸毒者，因為沒有錢買毒就去偷去搶，所以要求政府介入，不管是強制戒治也好，或者是用刑罰限制人身自由，目的就是要達到維持社會秩序，這是一個很重要的實質法律概念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2833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第三，「依法行政」就是政府的作為要有法令依據，不能違背法律，如剛才所述，法律是透過立法院三讀通過，所以，政府有義務落實執行。</a:t>
            </a:r>
          </a:p>
          <a:p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至此，對於法律有基本了解後，不能為了沒錢買毒，而去偷去搶，因為法律已經明訂，竊盜者，處五年以下拘役或罰金，若是強盜，將處以五年以上拘役。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2833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微軟正黑體" panose="020B0604030504040204" pitchFamily="34" charset="-120"/>
                <a:cs typeface="+mn-cs"/>
              </a:rPr>
              <a:t>除了法律之訂定，為有效處理違反法律行為者，另設計一套「刑事司法體系」。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Arial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05095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什麼是刑事司法體系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簡單而言，從一個事件發生後，透過警察的偵查、逮捕，然後將此嫌疑犯移交檢察官，經過檢察官調查，決定予以起訴、緩起訴，或是不起訴，如果檢察官決定起訴，則會移交法院，法院會依事實的認定及相關法律規定，予以定罪量刑，情節嚴重者，將裁定入監服刑。</a:t>
            </a:r>
            <a:endParaRPr kumimoji="1"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4ADF9-2FB0-4363-B8C5-6AC6DD3392DE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6915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3F7A7-2D38-4D84-B0B8-09E6328A1F6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94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D0288-6AA3-4C5D-9323-2FD1570871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094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ABB58-7868-4CA3-B832-43A6D00B84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71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9DFEB-511C-42BC-B4BF-ECC7EA54A9E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70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87232-7221-4085-9F73-6A15C567A02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44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D4BDB-0005-41D6-96A7-EBF6189CFA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054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C31DF-9F7C-4744-A633-647D8A650BD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567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3D4D8-2ED8-49A6-B60F-A6B3BDD4C5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815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618D4-12F7-4856-952E-67065AAE152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117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B7502-4FE7-4004-898E-C3845084FC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782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0DFFD-05E1-4842-9023-C70D5F0BAC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112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1E1D0B-8A21-470E-862D-4E8D185701F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7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image" Target="../media/image3.jpg"/><Relationship Id="rId4" Type="http://schemas.openxmlformats.org/officeDocument/2006/relationships/tags" Target="../tags/tag23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3.jpg"/><Relationship Id="rId18" Type="http://schemas.openxmlformats.org/officeDocument/2006/relationships/image" Target="../media/image9.png"/><Relationship Id="rId26" Type="http://schemas.openxmlformats.org/officeDocument/2006/relationships/slide" Target="slide14.xml"/><Relationship Id="rId3" Type="http://schemas.openxmlformats.org/officeDocument/2006/relationships/tags" Target="../tags/tag53.xml"/><Relationship Id="rId21" Type="http://schemas.openxmlformats.org/officeDocument/2006/relationships/image" Target="../media/image12.png"/><Relationship Id="rId7" Type="http://schemas.openxmlformats.org/officeDocument/2006/relationships/tags" Target="../tags/tag57.xml"/><Relationship Id="rId12" Type="http://schemas.openxmlformats.org/officeDocument/2006/relationships/image" Target="../media/image2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tags" Target="../tags/tag5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notesSlide" Target="../notesSlides/notesSlide23.xml"/><Relationship Id="rId24" Type="http://schemas.openxmlformats.org/officeDocument/2006/relationships/image" Target="../media/image15.png"/><Relationship Id="rId5" Type="http://schemas.openxmlformats.org/officeDocument/2006/relationships/tags" Target="../tags/tag55.xm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0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3.jpg"/><Relationship Id="rId18" Type="http://schemas.openxmlformats.org/officeDocument/2006/relationships/image" Target="../media/image9.png"/><Relationship Id="rId26" Type="http://schemas.openxmlformats.org/officeDocument/2006/relationships/slide" Target="slide14.xml"/><Relationship Id="rId3" Type="http://schemas.openxmlformats.org/officeDocument/2006/relationships/tags" Target="../tags/tag63.xml"/><Relationship Id="rId21" Type="http://schemas.openxmlformats.org/officeDocument/2006/relationships/image" Target="../media/image12.png"/><Relationship Id="rId7" Type="http://schemas.openxmlformats.org/officeDocument/2006/relationships/tags" Target="../tags/tag67.xml"/><Relationship Id="rId12" Type="http://schemas.openxmlformats.org/officeDocument/2006/relationships/image" Target="../media/image2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tags" Target="../tags/tag6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notesSlide" Target="../notesSlides/notesSlide24.xml"/><Relationship Id="rId24" Type="http://schemas.openxmlformats.org/officeDocument/2006/relationships/image" Target="../media/image15.png"/><Relationship Id="rId5" Type="http://schemas.openxmlformats.org/officeDocument/2006/relationships/tags" Target="../tags/tag65.xm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0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3.jpg"/><Relationship Id="rId18" Type="http://schemas.openxmlformats.org/officeDocument/2006/relationships/image" Target="../media/image9.png"/><Relationship Id="rId26" Type="http://schemas.openxmlformats.org/officeDocument/2006/relationships/slide" Target="slide25.xml"/><Relationship Id="rId3" Type="http://schemas.openxmlformats.org/officeDocument/2006/relationships/tags" Target="../tags/tag73.xml"/><Relationship Id="rId21" Type="http://schemas.openxmlformats.org/officeDocument/2006/relationships/image" Target="../media/image12.png"/><Relationship Id="rId7" Type="http://schemas.openxmlformats.org/officeDocument/2006/relationships/tags" Target="../tags/tag77.xml"/><Relationship Id="rId12" Type="http://schemas.openxmlformats.org/officeDocument/2006/relationships/image" Target="../media/image2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tags" Target="../tags/tag7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notesSlide" Target="../notesSlides/notesSlide25.xml"/><Relationship Id="rId24" Type="http://schemas.openxmlformats.org/officeDocument/2006/relationships/image" Target="../media/image15.png"/><Relationship Id="rId5" Type="http://schemas.openxmlformats.org/officeDocument/2006/relationships/tags" Target="../tags/tag75.xm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0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3.jpg"/><Relationship Id="rId18" Type="http://schemas.openxmlformats.org/officeDocument/2006/relationships/image" Target="../media/image9.png"/><Relationship Id="rId26" Type="http://schemas.openxmlformats.org/officeDocument/2006/relationships/slide" Target="slide14.xml"/><Relationship Id="rId3" Type="http://schemas.openxmlformats.org/officeDocument/2006/relationships/tags" Target="../tags/tag83.xml"/><Relationship Id="rId21" Type="http://schemas.openxmlformats.org/officeDocument/2006/relationships/image" Target="../media/image12.png"/><Relationship Id="rId7" Type="http://schemas.openxmlformats.org/officeDocument/2006/relationships/tags" Target="../tags/tag87.xml"/><Relationship Id="rId12" Type="http://schemas.openxmlformats.org/officeDocument/2006/relationships/image" Target="../media/image2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tags" Target="../tags/tag8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notesSlide" Target="../notesSlides/notesSlide26.xml"/><Relationship Id="rId24" Type="http://schemas.openxmlformats.org/officeDocument/2006/relationships/image" Target="../media/image15.png"/><Relationship Id="rId5" Type="http://schemas.openxmlformats.org/officeDocument/2006/relationships/tags" Target="../tags/tag85.xm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0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3.jpg"/><Relationship Id="rId18" Type="http://schemas.openxmlformats.org/officeDocument/2006/relationships/image" Target="../media/image9.png"/><Relationship Id="rId26" Type="http://schemas.openxmlformats.org/officeDocument/2006/relationships/slide" Target="slide14.xml"/><Relationship Id="rId3" Type="http://schemas.openxmlformats.org/officeDocument/2006/relationships/tags" Target="../tags/tag93.xml"/><Relationship Id="rId21" Type="http://schemas.openxmlformats.org/officeDocument/2006/relationships/image" Target="../media/image12.png"/><Relationship Id="rId7" Type="http://schemas.openxmlformats.org/officeDocument/2006/relationships/tags" Target="../tags/tag97.xml"/><Relationship Id="rId12" Type="http://schemas.openxmlformats.org/officeDocument/2006/relationships/image" Target="../media/image2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tags" Target="../tags/tag9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notesSlide" Target="../notesSlides/notesSlide27.xml"/><Relationship Id="rId24" Type="http://schemas.openxmlformats.org/officeDocument/2006/relationships/image" Target="../media/image15.png"/><Relationship Id="rId5" Type="http://schemas.openxmlformats.org/officeDocument/2006/relationships/tags" Target="../tags/tag95.xm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0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4.png"/><Relationship Id="rId5" Type="http://schemas.openxmlformats.org/officeDocument/2006/relationships/tags" Target="../tags/tag105.xml"/><Relationship Id="rId10" Type="http://schemas.openxmlformats.org/officeDocument/2006/relationships/image" Target="../media/image3.jpg"/><Relationship Id="rId4" Type="http://schemas.openxmlformats.org/officeDocument/2006/relationships/tags" Target="../tags/tag104.xml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110.xml"/><Relationship Id="rId21" Type="http://schemas.openxmlformats.org/officeDocument/2006/relationships/slide" Target="slide14.xml"/><Relationship Id="rId7" Type="http://schemas.openxmlformats.org/officeDocument/2006/relationships/notesSlide" Target="../notesSlides/notesSlide29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109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tags" Target="../tags/tag11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tags" Target="../tags/tag111.xml"/><Relationship Id="rId9" Type="http://schemas.openxmlformats.org/officeDocument/2006/relationships/image" Target="../media/image3.jp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116.xml"/><Relationship Id="rId21" Type="http://schemas.openxmlformats.org/officeDocument/2006/relationships/image" Target="../media/image14.png"/><Relationship Id="rId7" Type="http://schemas.openxmlformats.org/officeDocument/2006/relationships/tags" Target="../tags/tag120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115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3.jpg"/><Relationship Id="rId5" Type="http://schemas.openxmlformats.org/officeDocument/2006/relationships/tags" Target="../tags/tag118.xml"/><Relationship Id="rId15" Type="http://schemas.openxmlformats.org/officeDocument/2006/relationships/image" Target="../media/image8.png"/><Relationship Id="rId23" Type="http://schemas.openxmlformats.org/officeDocument/2006/relationships/slide" Target="slide14.xml"/><Relationship Id="rId10" Type="http://schemas.openxmlformats.org/officeDocument/2006/relationships/image" Target="../media/image2.png"/><Relationship Id="rId19" Type="http://schemas.openxmlformats.org/officeDocument/2006/relationships/image" Target="../media/image12.png"/><Relationship Id="rId4" Type="http://schemas.openxmlformats.org/officeDocument/2006/relationships/tags" Target="../tags/tag117.xml"/><Relationship Id="rId9" Type="http://schemas.openxmlformats.org/officeDocument/2006/relationships/notesSlide" Target="../notesSlides/notesSlide30.xml"/><Relationship Id="rId14" Type="http://schemas.openxmlformats.org/officeDocument/2006/relationships/image" Target="../media/image7.png"/><Relationship Id="rId2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6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9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3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4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6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149.xml"/><Relationship Id="rId21" Type="http://schemas.openxmlformats.org/officeDocument/2006/relationships/slide" Target="slide14.xml"/><Relationship Id="rId7" Type="http://schemas.openxmlformats.org/officeDocument/2006/relationships/notesSlide" Target="../notesSlides/notesSlide45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148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tags" Target="../tags/tag15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tags" Target="../tags/tag150.xml"/><Relationship Id="rId9" Type="http://schemas.openxmlformats.org/officeDocument/2006/relationships/image" Target="../media/image3.jpg"/><Relationship Id="rId1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3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4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710442" cy="6858000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-252536" y="1988840"/>
            <a:ext cx="9710442" cy="208823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35496" y="1988840"/>
            <a:ext cx="9144000" cy="2060847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fontAlgn="base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kumimoji="1" lang="zh-TW" altLang="zh-TW" sz="35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施用各級毒品所違反之法律</a:t>
            </a:r>
            <a:r>
              <a:rPr kumimoji="1" lang="zh-TW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規範</a:t>
            </a:r>
            <a:r>
              <a:rPr kumimoji="1" lang="en-US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/>
            </a:r>
            <a:br>
              <a:rPr kumimoji="1" lang="en-US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</a:br>
            <a:r>
              <a:rPr kumimoji="1" lang="zh-TW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及</a:t>
            </a:r>
            <a:r>
              <a:rPr kumimoji="1" lang="zh-TW" altLang="zh-TW" sz="35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其罰則概論</a:t>
            </a:r>
            <a:endParaRPr kumimoji="1" lang="zh-TW" altLang="en-US" sz="35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6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1260648" y="-99392"/>
            <a:ext cx="79928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刑事司法體系之實際運作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67544" y="1556792"/>
            <a:ext cx="8352928" cy="475252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043608" y="2132856"/>
            <a:ext cx="7395591" cy="3688842"/>
            <a:chOff x="1043608" y="2132856"/>
            <a:chExt cx="7395591" cy="368884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132856"/>
              <a:ext cx="7395591" cy="3688842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>
              <p:custDataLst>
                <p:tags r:id="rId2"/>
              </p:custDataLst>
            </p:nvPr>
          </p:nvSpPr>
          <p:spPr>
            <a:xfrm>
              <a:off x="1191208" y="4688856"/>
              <a:ext cx="1184940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執行特殊</a:t>
              </a: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法令</a:t>
              </a:r>
              <a:endParaRPr kumimoji="0" lang="zh-TW" altLang="en-US" sz="13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l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犯罪偵查</a:t>
              </a:r>
              <a:endParaRPr kumimoji="0" lang="zh-TW" altLang="en-US" sz="13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l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逮捕罪犯</a:t>
              </a:r>
              <a:endParaRPr kumimoji="0" lang="zh-TW" altLang="en-US" sz="13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>
              <p:custDataLst>
                <p:tags r:id="rId3"/>
              </p:custDataLst>
            </p:nvPr>
          </p:nvSpPr>
          <p:spPr>
            <a:xfrm>
              <a:off x="2843400" y="4698040"/>
              <a:ext cx="851515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犯罪</a:t>
              </a: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偵查</a:t>
              </a:r>
              <a:endParaRPr kumimoji="0" lang="en-US" altLang="zh-TW" sz="13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逮捕</a:t>
              </a:r>
              <a:endParaRPr kumimoji="0" lang="en-US" altLang="zh-TW" sz="13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起訴</a:t>
              </a:r>
              <a:endParaRPr kumimoji="0" lang="zh-TW" altLang="en-US" sz="13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>
              <p:custDataLst>
                <p:tags r:id="rId4"/>
              </p:custDataLst>
            </p:nvPr>
          </p:nvSpPr>
          <p:spPr>
            <a:xfrm>
              <a:off x="4200203" y="4698040"/>
              <a:ext cx="101822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羈押</a:t>
              </a: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權</a:t>
              </a:r>
              <a:endParaRPr kumimoji="0" lang="en-US" altLang="zh-TW" sz="13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免刑</a:t>
              </a: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、免</a:t>
              </a: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訴</a:t>
              </a:r>
              <a:endParaRPr kumimoji="0" lang="en-US" altLang="zh-TW" sz="13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刑、刑度</a:t>
              </a:r>
            </a:p>
          </p:txBody>
        </p:sp>
        <p:sp>
          <p:nvSpPr>
            <p:cNvPr id="14" name="文字方塊 13"/>
            <p:cNvSpPr txBox="1"/>
            <p:nvPr>
              <p:custDataLst>
                <p:tags r:id="rId5"/>
              </p:custDataLst>
            </p:nvPr>
          </p:nvSpPr>
          <p:spPr>
            <a:xfrm>
              <a:off x="5507696" y="4526856"/>
              <a:ext cx="1351652" cy="99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指定服刑</a:t>
              </a: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地點</a:t>
              </a:r>
              <a:endParaRPr kumimoji="0" lang="zh-TW" altLang="en-US" sz="13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給予獎賞、</a:t>
              </a: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懲罰</a:t>
              </a:r>
              <a:endParaRPr kumimoji="0" lang="zh-TW" altLang="en-US" sz="13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決定假釋</a:t>
              </a: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日期</a:t>
              </a:r>
              <a:endParaRPr kumimoji="0" lang="en-US" altLang="zh-TW" sz="13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撤銷假釋</a:t>
              </a: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kumimoji="0" lang="zh-TW" altLang="en-US" sz="13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/>
            <p:cNvSpPr txBox="1"/>
            <p:nvPr>
              <p:custDataLst>
                <p:tags r:id="rId6"/>
              </p:custDataLst>
            </p:nvPr>
          </p:nvSpPr>
          <p:spPr>
            <a:xfrm>
              <a:off x="7001608" y="4526856"/>
              <a:ext cx="1351652" cy="99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指定保護管束</a:t>
              </a: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kumimoji="0" lang="en-US" altLang="zh-TW" sz="13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</a:t>
              </a: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遵循</a:t>
              </a: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事項</a:t>
              </a:r>
              <a:endParaRPr kumimoji="0" lang="zh-TW" altLang="en-US" sz="13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撤銷</a:t>
              </a:r>
              <a:endParaRPr kumimoji="0" lang="en-US" altLang="zh-TW" sz="13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保護管束</a:t>
              </a:r>
              <a:endParaRPr kumimoji="0" lang="zh-TW" altLang="en-US" sz="13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75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340768"/>
            <a:ext cx="6912768" cy="453650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67744" y="1881882"/>
            <a:ext cx="6192688" cy="3347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華康粗黑體"/>
                <a:ea typeface="華康儷粗圓"/>
              </a:rPr>
              <a:t>二、刑事司法之目的</a:t>
            </a:r>
            <a:endParaRPr kumimoji="0" lang="en-US" altLang="zh-TW" sz="2000" b="1" dirty="0" smtClean="0">
              <a:solidFill>
                <a:schemeClr val="accent1">
                  <a:lumMod val="75000"/>
                </a:schemeClr>
              </a:solidFill>
              <a:latin typeface="華康粗黑體"/>
              <a:ea typeface="華康儷粗圓"/>
            </a:endParaRPr>
          </a:p>
          <a:p>
            <a:pPr marL="0" indent="0" fontAlgn="auto">
              <a:lnSpc>
                <a:spcPts val="2400"/>
              </a:lnSpc>
              <a:spcAft>
                <a:spcPts val="0"/>
              </a:spcAft>
              <a:buNone/>
              <a:defRPr/>
            </a:pPr>
            <a:r>
              <a:rPr kumimoji="0" lang="en-US" altLang="zh-TW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/>
            </a:r>
            <a:br>
              <a:rPr kumimoji="0" lang="en-US" altLang="zh-TW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</a:br>
            <a:r>
              <a:rPr kumimoji="0"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研究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刑事司法最主要目的，乃在維護正義、控制犯罪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400"/>
              </a:lnSpc>
              <a:spcAft>
                <a:spcPts val="0"/>
              </a:spcAft>
              <a:buNone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預防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犯罪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kumimoji="0" lang="en-US" altLang="zh-TW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sz="2000" b="1" dirty="0">
                <a:solidFill>
                  <a:schemeClr val="accent1">
                    <a:lumMod val="75000"/>
                  </a:schemeClr>
                </a:solidFill>
                <a:latin typeface="華康粗黑體"/>
                <a:ea typeface="華康儷粗圓" panose="020F0709000000000000" pitchFamily="49" charset="-120"/>
              </a:rPr>
              <a:t>三</a:t>
            </a:r>
            <a:r>
              <a:rPr kumimoji="0" lang="zh-TW" altLang="zh-TW" sz="2000" b="1" dirty="0">
                <a:solidFill>
                  <a:schemeClr val="accent1">
                    <a:lumMod val="75000"/>
                  </a:schemeClr>
                </a:solidFill>
                <a:latin typeface="華康粗黑體"/>
                <a:ea typeface="華康儷粗圓" panose="020F0709000000000000" pitchFamily="49" charset="-120"/>
              </a:rPr>
              <a:t>、刑事司法</a:t>
            </a:r>
            <a:r>
              <a:rPr kumimoji="0" lang="zh-TW" altLang="en-US" sz="2000" b="1" dirty="0">
                <a:solidFill>
                  <a:schemeClr val="accent1">
                    <a:lumMod val="75000"/>
                  </a:schemeClr>
                </a:solidFill>
                <a:latin typeface="華康粗黑體"/>
                <a:ea typeface="華康儷粗圓" panose="020F0709000000000000" pitchFamily="49" charset="-120"/>
              </a:rPr>
              <a:t>之</a:t>
            </a:r>
            <a:r>
              <a:rPr kumimoji="0"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華康粗黑體"/>
                <a:ea typeface="華康儷粗圓" panose="020F0709000000000000" pitchFamily="49" charset="-120"/>
              </a:rPr>
              <a:t>特性</a:t>
            </a:r>
            <a:endParaRPr kumimoji="0" lang="en-US" altLang="zh-TW" sz="2000" b="1" dirty="0" smtClean="0">
              <a:solidFill>
                <a:schemeClr val="accent1">
                  <a:lumMod val="75000"/>
                </a:schemeClr>
              </a:solidFill>
              <a:latin typeface="華康粗黑體"/>
              <a:ea typeface="華康儷粗圓" panose="020F0709000000000000" pitchFamily="49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kumimoji="0" lang="zh-TW" altLang="zh-TW" sz="1800" b="1" dirty="0">
              <a:solidFill>
                <a:schemeClr val="accent1">
                  <a:lumMod val="75000"/>
                </a:schemeClr>
              </a:solidFill>
              <a:latin typeface="華康粗黑體"/>
              <a:ea typeface="華康儷粗圓" panose="020F0709000000000000" pitchFamily="49" charset="-120"/>
            </a:endParaRPr>
          </a:p>
          <a:p>
            <a:pPr marL="0" indent="0" fontAlgn="auto">
              <a:lnSpc>
                <a:spcPts val="2400"/>
              </a:lnSpc>
              <a:spcAft>
                <a:spcPts val="0"/>
              </a:spcAft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刑事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司法則包含如下特性：具有系統觀念、呈現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漏斗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lnSpc>
                <a:spcPts val="2400"/>
              </a:lnSpc>
              <a:spcAft>
                <a:spcPts val="0"/>
              </a:spcAft>
              <a:buNone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效應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、具有分權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、制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衡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功能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及強調正當法律程序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TW" altLang="zh-TW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323528" y="-99392"/>
            <a:ext cx="3528392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l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刑事司法</a:t>
            </a:r>
            <a:r>
              <a:rPr lang="zh-TW" altLang="en-US" sz="32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之目的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9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756592" y="-99392"/>
            <a:ext cx="9001000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參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認識毒品危害防制條例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概說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(1)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07704" y="980728"/>
            <a:ext cx="6912768" cy="518457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ㄓ</a:t>
            </a:r>
            <a:endParaRPr lang="zh-TW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51769" y="1268760"/>
            <a:ext cx="5616575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一、概說</a:t>
            </a:r>
            <a:endParaRPr kumimoji="0" lang="zh-TW" altLang="en-US" sz="2000" b="1" dirty="0">
              <a:solidFill>
                <a:schemeClr val="accent1">
                  <a:lumMod val="75000"/>
                </a:schemeClr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51720" y="1772816"/>
            <a:ext cx="6336704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一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前身：肅清煙毒條例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1945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年臺灣光復後，毒品政策先承襲中國大陸時期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所定的「禁煙禁毒治罪條例」，對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施打嗎啡或吸用 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毒品者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，經勒令禁戒斷癒後復行施打或吸用者，處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死刑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或無期徒刑。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 1955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年以「戡亂時期肅清煙毒條例」取代「禁煙禁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毒治罪條例」，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針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對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施打或吸用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毒品者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經勒戒斷癒 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後再犯者，加重本刑至三分之二，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三犯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者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處以死刑。</a:t>
            </a:r>
          </a:p>
          <a:p>
            <a:pPr marL="0" indent="0">
              <a:lnSpc>
                <a:spcPts val="1800"/>
              </a:lnSpc>
              <a:buNone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</a:t>
            </a:r>
            <a:endParaRPr lang="zh-TW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66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756592" y="-99392"/>
            <a:ext cx="9001000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參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認識毒品危害防制條例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概說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(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續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)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07704" y="980728"/>
            <a:ext cx="6912768" cy="518457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ㄓ</a:t>
            </a:r>
            <a:endParaRPr lang="zh-TW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51769" y="1268760"/>
            <a:ext cx="5616575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zh-TW" altLang="en-US" sz="2000" b="1" dirty="0">
              <a:solidFill>
                <a:schemeClr val="accent1">
                  <a:lumMod val="75000"/>
                </a:schemeClr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051720" y="1772816"/>
            <a:ext cx="6336704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1992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年「肅清煙毒條例」取代「戡亂時期肅清煙毒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條例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」，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將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三犯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者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處以唯一死刑改成無期徒刑或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死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刑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並將「自首且自願就醫戒治毒癮者」新增得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不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起訴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之免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除其刑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 1998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年實施「毒品危害防制條例」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(The Narcotics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Endangerment 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Prevention Act)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取代「肅清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煙毒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條例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」，放棄將使用毒品者視為犯人，改視為病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犯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的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處遇模式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zh-TW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</a:rPr>
              <a:t>         </a:t>
            </a:r>
            <a:endParaRPr lang="zh-TW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3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756592" y="-99392"/>
            <a:ext cx="9001000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參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認識毒品危害防制條例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範圍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(1)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07704" y="1052736"/>
            <a:ext cx="6912768" cy="561662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ㄓ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51720" y="1484784"/>
            <a:ext cx="6624736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二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範圍</a:t>
            </a:r>
            <a:endParaRPr kumimoji="0"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marL="1085850" lvl="2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 麻</a:t>
            </a:r>
            <a:r>
              <a:rPr kumimoji="0"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醉藥品與其</a:t>
            </a: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製品</a:t>
            </a:r>
            <a:endParaRPr kumimoji="0"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lvl="2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類鴉片類</a:t>
            </a: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/>
                <a:ea typeface="微軟正黑體"/>
              </a:rPr>
              <a:t>：</a:t>
            </a:r>
            <a:endParaRPr kumimoji="0"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/>
              <a:ea typeface="微軟正黑體"/>
            </a:endParaRPr>
          </a:p>
          <a:p>
            <a:pPr marL="1257300" lvl="3" indent="0">
              <a:lnSpc>
                <a:spcPts val="2400"/>
              </a:lnSpc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a.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鴉片類：海洛因、嗎啡、可待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因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TW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1257300" lvl="3" indent="0">
              <a:lnSpc>
                <a:spcPts val="2400"/>
              </a:lnSpc>
              <a:buNone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b.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合成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類：配西汀、速賜康、美沙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冬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0"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lvl="2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/>
                <a:ea typeface="微軟正黑體"/>
              </a:rPr>
              <a:t>古</a:t>
            </a:r>
            <a:r>
              <a:rPr kumimoji="0"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/>
                <a:ea typeface="微軟正黑體"/>
              </a:rPr>
              <a:t>柯類</a:t>
            </a: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/>
                <a:ea typeface="微軟正黑體"/>
              </a:rPr>
              <a:t>：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古柯鹼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、快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克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大麻類</a:t>
            </a:r>
            <a:r>
              <a:rPr kumimoji="0"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/>
                <a:ea typeface="微軟正黑體"/>
              </a:rPr>
              <a:t>：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大麻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煙、大麻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脂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2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756592" y="-99392"/>
            <a:ext cx="9001000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參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認識毒品危害防制條例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範圍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(2)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07704" y="1052736"/>
            <a:ext cx="6912768" cy="561662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ㄓ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79712" y="1484784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二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範圍</a:t>
            </a:r>
            <a:endParaRPr kumimoji="0"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marL="1085850" lvl="2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  <a:defRPr/>
            </a:pP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 影響精神物質與其製品</a:t>
            </a:r>
            <a:endParaRPr kumimoji="0"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lvl="2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迷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幻劑類：搖腳丸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(LSD)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PCP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0"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lvl="2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興奮劑類：（甲基）安非他命、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MDMA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等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lvl="2" indent="-342900" fontAlgn="auto">
              <a:lnSpc>
                <a:spcPts val="28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抑制劑類：紅中、白板、青發、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Benzodiazepines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類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安眠鎮靜劑、強力膠、愷他命（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Ketamine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）、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液態搖頭丸（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GHB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）。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400050" lvl="1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400050" lvl="1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4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612576" y="-99392"/>
            <a:ext cx="9001000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參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認識毒品危害防制條例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分類依據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691680" y="1124744"/>
            <a:ext cx="6912768" cy="54726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ㄓ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51720" y="980728"/>
            <a:ext cx="6192688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三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分類依據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–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分為四級</a:t>
            </a:r>
            <a:endParaRPr kumimoji="0"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marL="1085850" lvl="2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成癮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性、濫用性、社會危害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性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857250" lvl="2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四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其分類及品項由毒品審議委員會審議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，報請行政院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/>
              <a:ea typeface="微軟正黑體"/>
            </a:endParaRPr>
          </a:p>
          <a:p>
            <a:pPr marL="0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              核定公告。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7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612576" y="-99392"/>
            <a:ext cx="9001000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參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認識毒品危害防制條例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重要分類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07704" y="1124744"/>
            <a:ext cx="6912768" cy="54726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ㄓ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51720" y="1556792"/>
            <a:ext cx="6480720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五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依據毒品危害防制條例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，目前毒品重要分類如下：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/>
              <a:ea typeface="微軟正黑體"/>
            </a:endParaRPr>
          </a:p>
          <a:p>
            <a:pPr lvl="2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第一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級毒品：海洛因、嗎啡、鴉片、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古柯鹼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0"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lvl="2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第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二級毒品：安非他命、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MDMA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、大麻、搖腳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丸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lvl="2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第三級毒品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：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愷他命、氟硝西泮（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FM2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）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小白板、紅中、青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發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lvl="2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第四級毒品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硝甲氮平（一粒眠）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、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紅豆、蝴蝶片、安定、 煩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寧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0"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7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196752"/>
            <a:ext cx="6912768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ㄓ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07704" y="1556792"/>
            <a:ext cx="6624736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六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濫用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危害之共同特徵</a:t>
            </a:r>
            <a:endParaRPr kumimoji="0"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lvl="2" indent="-34290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欣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快感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sym typeface="Wingdings"/>
              </a:rPr>
              <a:t>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心理依賴性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(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內心渴求藥物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</a:p>
          <a:p>
            <a:pPr marL="800100" lvl="2" indent="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使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人產生短暫、虛幻的快樂感，忘記煩惱與挫折。</a:t>
            </a:r>
            <a:endParaRPr kumimoji="0"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lvl="2" indent="-34290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 startAt="2"/>
              <a:defRPr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耐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藥性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sym typeface="Wingdings"/>
              </a:rPr>
              <a:t>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愈用愈多，終至成癮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800100" lvl="2" indent="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迅速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增加使用量，造成急性中毒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lvl="2" indent="-34290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 startAt="3"/>
              <a:defRPr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戒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斷症候群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sym typeface="Wingdings"/>
              </a:rPr>
              <a:t>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生理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依賴性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停藥則痛苦萬分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</a:p>
          <a:p>
            <a:pPr lvl="2" indent="-34290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 startAt="3"/>
              <a:defRPr/>
            </a:pP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社會危害性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sym typeface="Wingdings"/>
              </a:rPr>
              <a:t>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增加社會成本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支出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400050" lvl="1" indent="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生產力、醫療、監所管理、家庭、社會、國家等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</a:p>
          <a:p>
            <a:pPr lvl="2" indent="-34290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 startAt="5"/>
              <a:defRPr/>
            </a:pP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其他：不潔針頭引起細菌感染、病毒性肝炎、靜脈炎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800100" lvl="2" indent="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心內膜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炎、愛滋病等併發症。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lvl="1" indent="-34290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 startAt="5"/>
              <a:defRPr/>
            </a:pPr>
            <a:endParaRPr kumimoji="0"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-612576" y="-99392"/>
            <a:ext cx="9001000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參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認識毒品危害防制條例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共同特徵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2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1692696" y="-99392"/>
            <a:ext cx="97930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毒品危害防制條例重點 </a:t>
            </a:r>
            <a:r>
              <a:rPr lang="en-US" altLang="zh-TW" sz="32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(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1)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07704" y="1052736"/>
            <a:ext cx="6912768" cy="54006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88112" y="908720"/>
            <a:ext cx="6444328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4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一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管制範圍擴大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800100" lvl="1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由煙毒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麻醉藥品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擴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增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至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影響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精神物質及前驅物質。</a:t>
            </a:r>
            <a:endParaRPr kumimoji="0"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marL="800100" lvl="1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分四級管制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(93.1.9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開始實施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二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施用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第一級及第二級毒品者，身分由「犯人」變為「病犯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」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800100" lvl="1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有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條件除刑而不除罪，治療勝於處罰，醫療先於司法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800100" lvl="1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犯罪未發覺前，自動向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衛生福利部指定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之醫療機構請求治療者，免送司法單位。在治療中被查獲者，應為不起訴之處分或不付審理之裁定，但以一次為限。</a:t>
            </a:r>
          </a:p>
          <a:p>
            <a:pPr marL="800100" lvl="1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勒戒及戒治處所之設立。</a:t>
            </a:r>
          </a:p>
          <a:p>
            <a:pPr marL="800100" lvl="1" indent="-34290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+mj-lt"/>
              <a:buAutoNum type="arabicParenR"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吸毒犯刑事處遇程序，僅分「初犯」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含五年後再犯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及「五年內再犯」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(93.1.9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開始實施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57150" indent="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57150" indent="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  <a:defRPr/>
            </a:pPr>
            <a:endParaRPr kumimoji="0"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457200" lvl="1" indent="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endParaRPr kumimoji="0"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4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1044624" y="-99392"/>
            <a:ext cx="4824536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課程</a:t>
            </a:r>
            <a:r>
              <a:rPr lang="zh-TW" altLang="en-US" sz="32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目標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07704" y="2204864"/>
            <a:ext cx="6912768" cy="36724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62881" y="2348881"/>
            <a:ext cx="6125543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600" indent="-540000" fontAlgn="auto">
              <a:lnSpc>
                <a:spcPts val="3000"/>
              </a:lnSpc>
              <a:spcBef>
                <a:spcPts val="0"/>
              </a:spcBef>
              <a:spcAft>
                <a:spcPts val="3000"/>
              </a:spcAft>
              <a:buClr>
                <a:schemeClr val="accent3"/>
              </a:buClr>
              <a:buNone/>
              <a:defRPr/>
            </a:pPr>
            <a:r>
              <a:rPr kumimoji="0"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聆聽本課程的學</a:t>
            </a:r>
            <a:r>
              <a:rPr lang="zh-TW" altLang="zh-TW" sz="2000" b="1" dirty="0">
                <a:solidFill>
                  <a:schemeClr val="accent1">
                    <a:lumMod val="75000"/>
                  </a:schemeClr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習</a:t>
            </a:r>
            <a:r>
              <a:rPr kumimoji="0"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後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，</a:t>
            </a:r>
            <a:r>
              <a:rPr lang="zh-TW" altLang="zh-TW" sz="2000" b="1" dirty="0">
                <a:solidFill>
                  <a:schemeClr val="accent1">
                    <a:lumMod val="75000"/>
                  </a:schemeClr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應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能</a:t>
            </a:r>
            <a:r>
              <a:rPr lang="zh-TW" altLang="zh-TW" sz="2000" b="1" dirty="0">
                <a:solidFill>
                  <a:schemeClr val="accent1">
                    <a:lumMod val="75000"/>
                  </a:schemeClr>
                </a:solidFill>
                <a:latin typeface="華康粗圓體(P)" panose="020F0700000000000000" pitchFamily="34" charset="-120"/>
                <a:ea typeface="華康粗圓體(P)" panose="020F0700000000000000" pitchFamily="34" charset="-120"/>
              </a:rPr>
              <a:t>學習到：</a:t>
            </a:r>
            <a:endParaRPr lang="en-US" altLang="zh-TW" sz="2000" b="1" dirty="0">
              <a:solidFill>
                <a:schemeClr val="accent1">
                  <a:lumMod val="75000"/>
                </a:schemeClr>
              </a:solidFill>
              <a:latin typeface="華康粗圓體(P)" panose="020F0700000000000000" pitchFamily="34" charset="-120"/>
              <a:ea typeface="華康粗圓體(P)" panose="020F0700000000000000" pitchFamily="34" charset="-120"/>
            </a:endParaRPr>
          </a:p>
          <a:p>
            <a:pPr marL="285750"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了解什麼是法律？什麼是刑事司法系統？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了解毒品危害防制條例重要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了解現行對於施用第一、二級毒品者之相關處罰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l"/>
            </a:pP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了解現行對於施用第三、四級毒品者之相關處罰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zh-TW" altLang="en-US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3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052736"/>
            <a:ext cx="6912768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23728" y="980728"/>
            <a:ext cx="655272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14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三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特定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人員之尿液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檢驗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四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將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毒品替代療法法制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化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使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檢察官可依據緩起訴處分，要求毒癮患者進行戒癮治療，以取代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以往對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吸毒初犯只能勒戒的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規定；對於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治療無成效者，也可撤銷緩起訴處分，依法進行訴追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57150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五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無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正當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理由不得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持有，或施用三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四級毒品，採取行政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罰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則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，並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配合毒品危害講習。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57150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六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直轄市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、縣（市）政府為執行毒品防制工作，應由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專責組織辦理。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57150" indent="0" fontAlgn="auto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七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根據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行為態樣之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不同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以及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毒品等級之不同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，科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予不同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之罰則。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  <a:defRPr/>
            </a:pPr>
            <a:endParaRPr kumimoji="0"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457200" lvl="1" indent="0" fontAlgn="auto">
              <a:lnSpc>
                <a:spcPts val="2000"/>
              </a:lnSpc>
              <a:spcBef>
                <a:spcPts val="1800"/>
              </a:spcBef>
              <a:spcAft>
                <a:spcPts val="0"/>
              </a:spcAft>
              <a:buClr>
                <a:srgbClr val="8FDC40"/>
              </a:buClr>
              <a:buNone/>
              <a:defRPr/>
            </a:pPr>
            <a:endParaRPr kumimoji="0"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-1692696" y="-99392"/>
            <a:ext cx="97930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毒品危害防制條例重點 </a:t>
            </a:r>
            <a:r>
              <a:rPr lang="en-US" altLang="zh-TW" sz="32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(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2)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8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37" name="圓角矩形 36"/>
          <p:cNvSpPr/>
          <p:nvPr/>
        </p:nvSpPr>
        <p:spPr>
          <a:xfrm>
            <a:off x="251520" y="1268760"/>
            <a:ext cx="8568952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" y="1057535"/>
            <a:ext cx="8042368" cy="525178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1" y="2194743"/>
            <a:ext cx="1533022" cy="238866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2" y="3980133"/>
            <a:ext cx="1568673" cy="161323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05" y="3710640"/>
            <a:ext cx="1452805" cy="1087376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16" y="2194743"/>
            <a:ext cx="1684541" cy="209453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77" y="3508521"/>
            <a:ext cx="1622151" cy="253126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28" y="1958936"/>
            <a:ext cx="2041058" cy="206779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0" y="3340087"/>
            <a:ext cx="989334" cy="101607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63" y="3137968"/>
            <a:ext cx="1229982" cy="148845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33" y="4552806"/>
            <a:ext cx="1443892" cy="1452805"/>
          </a:xfrm>
          <a:prstGeom prst="rect">
            <a:avLst/>
          </a:prstGeom>
        </p:spPr>
      </p:pic>
      <p:sp>
        <p:nvSpPr>
          <p:cNvPr id="19" name="Rectangle 1026"/>
          <p:cNvSpPr txBox="1">
            <a:spLocks noChangeArrowheads="1"/>
          </p:cNvSpPr>
          <p:nvPr/>
        </p:nvSpPr>
        <p:spPr>
          <a:xfrm>
            <a:off x="-1692696" y="-99392"/>
            <a:ext cx="97930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毒品危害防制條例重點 </a:t>
            </a:r>
            <a:r>
              <a:rPr lang="en-US" altLang="zh-TW" sz="32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(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3)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58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1620688" y="-99392"/>
            <a:ext cx="1087320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</a:t>
            </a:r>
            <a:r>
              <a:rPr lang="zh-TW" altLang="en-US" sz="32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常見品項表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-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51520" y="1340768"/>
            <a:ext cx="8568952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Group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333967"/>
              </p:ext>
            </p:extLst>
          </p:nvPr>
        </p:nvGraphicFramePr>
        <p:xfrm>
          <a:off x="772059" y="1772816"/>
          <a:ext cx="7347345" cy="44002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08112"/>
                <a:gridCol w="1512168"/>
                <a:gridCol w="1512168"/>
                <a:gridCol w="1296144"/>
                <a:gridCol w="2018753"/>
              </a:tblGrid>
              <a:tr h="502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分級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054" marR="84054" marT="42034" marB="42034" anchor="b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第一級</a:t>
                      </a:r>
                    </a:p>
                  </a:txBody>
                  <a:tcPr marL="84054" marR="84054" marT="42034" marB="4203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054" marR="84054" marT="42034" marB="4203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054" marR="84054" marT="42034" marB="4203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第四級</a:t>
                      </a:r>
                    </a:p>
                  </a:txBody>
                  <a:tcPr marL="84054" marR="84054" marT="42034" marB="4203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57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常見濫用藥物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054" marR="84054" marT="42034" marB="42034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海洛因</a:t>
                      </a:r>
                      <a:endParaRPr kumimoji="1" lang="en-US" altLang="zh-TW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嗎啡</a:t>
                      </a:r>
                      <a:endParaRPr kumimoji="1" lang="en-US" altLang="zh-TW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鴉片 </a:t>
                      </a:r>
                      <a:endParaRPr kumimoji="1" lang="en-US" altLang="zh-TW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anose="05000000000000000000" pitchFamily="2" charset="2"/>
                        <a:buChar char="n"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古柯鹼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054" marR="84054" marT="42034" marB="42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MDMA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大麻</a:t>
                      </a:r>
                      <a:endParaRPr kumimoji="1" lang="en-US" altLang="zh-TW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LSD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搖腳丸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液態搖頭丸 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GHB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(G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PCP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天使塵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Silocybin</a:t>
                      </a:r>
                      <a:endParaRPr kumimoji="1" lang="en-US" altLang="zh-TW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Psilocine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054" marR="84054" marT="42034" marB="42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他命</a:t>
                      </a:r>
                      <a:endParaRPr kumimoji="1" lang="en-US" altLang="zh-TW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FM2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小白板</a:t>
                      </a:r>
                      <a:endParaRPr kumimoji="1" lang="en-US" altLang="zh-TW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紅中</a:t>
                      </a:r>
                      <a:endParaRPr kumimoji="1" lang="en-US" altLang="zh-TW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青發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054" marR="84054" marT="42034" marB="42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Zopiclone</a:t>
                      </a:r>
                      <a:endParaRPr kumimoji="1" lang="en-US" altLang="zh-TW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Zolpidem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佐沛眠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Mifepristone</a:t>
                      </a:r>
                      <a:endParaRPr kumimoji="1" lang="en-US" altLang="zh-TW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(RU-486)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硝甲氮平</a:t>
                      </a:r>
                      <a:r>
                        <a:rPr kumimoji="1" lang="en-US" altLang="zh-TW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Nimetazepam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一粒眠、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K5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、紅豆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Alprazolam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蝴蝶片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Diazepam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安定、 煩寧</a:t>
                      </a: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DC40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Barbital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054" marR="84054" marT="42034" marB="420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47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37" name="圓角矩形 36"/>
          <p:cNvSpPr/>
          <p:nvPr/>
        </p:nvSpPr>
        <p:spPr>
          <a:xfrm>
            <a:off x="251520" y="1268760"/>
            <a:ext cx="8568952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" y="1057535"/>
            <a:ext cx="8042368" cy="525178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1" y="2194743"/>
            <a:ext cx="1533022" cy="238866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2" y="3980133"/>
            <a:ext cx="1568673" cy="161323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05" y="3710640"/>
            <a:ext cx="1452805" cy="1087376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16" y="2194743"/>
            <a:ext cx="1684541" cy="209453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77" y="3508521"/>
            <a:ext cx="1622151" cy="253126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28" y="1958936"/>
            <a:ext cx="2041058" cy="206779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0" y="3340087"/>
            <a:ext cx="989334" cy="101607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63" y="3137968"/>
            <a:ext cx="1229982" cy="148845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33" y="4552806"/>
            <a:ext cx="1443892" cy="1452805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1259632" y="1357654"/>
            <a:ext cx="6616637" cy="4879658"/>
            <a:chOff x="1314000" y="1296000"/>
            <a:chExt cx="6616637" cy="4879658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0" y="5256000"/>
              <a:ext cx="1140143" cy="515779"/>
            </a:xfrm>
            <a:prstGeom prst="rect">
              <a:avLst/>
            </a:prstGeom>
          </p:spPr>
        </p:pic>
        <p:grpSp>
          <p:nvGrpSpPr>
            <p:cNvPr id="19" name="群組 18"/>
            <p:cNvGrpSpPr/>
            <p:nvPr/>
          </p:nvGrpSpPr>
          <p:grpSpPr>
            <a:xfrm>
              <a:off x="1314000" y="1296000"/>
              <a:ext cx="6616637" cy="4879658"/>
              <a:chOff x="1314000" y="1296000"/>
              <a:chExt cx="6616637" cy="4879658"/>
            </a:xfrm>
          </p:grpSpPr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4000" y="1296000"/>
                <a:ext cx="6616637" cy="4879658"/>
              </a:xfrm>
              <a:prstGeom prst="rect">
                <a:avLst/>
              </a:prstGeom>
            </p:spPr>
          </p:pic>
          <p:sp>
            <p:nvSpPr>
              <p:cNvPr id="36" name="矩形 35">
                <a:hlinkClick r:id="rId26" action="ppaction://hlinksldjump"/>
              </p:cNvPr>
              <p:cNvSpPr/>
              <p:nvPr/>
            </p:nvSpPr>
            <p:spPr>
              <a:xfrm>
                <a:off x="3996000" y="5157192"/>
                <a:ext cx="1197164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3" name="Rectangle 1026"/>
          <p:cNvSpPr txBox="1">
            <a:spLocks noChangeArrowheads="1"/>
          </p:cNvSpPr>
          <p:nvPr/>
        </p:nvSpPr>
        <p:spPr>
          <a:xfrm>
            <a:off x="-612576" y="-99392"/>
            <a:ext cx="97930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二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毒品危害防制條例重點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製造運輸販賣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44" name="文字方塊 43"/>
          <p:cNvSpPr txBox="1"/>
          <p:nvPr>
            <p:custDataLst>
              <p:tags r:id="rId2"/>
            </p:custDataLst>
          </p:nvPr>
        </p:nvSpPr>
        <p:spPr>
          <a:xfrm>
            <a:off x="4628231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第三級毒品</a:t>
            </a:r>
          </a:p>
        </p:txBody>
      </p:sp>
      <p:sp>
        <p:nvSpPr>
          <p:cNvPr id="45" name="文字方塊 44"/>
          <p:cNvSpPr txBox="1"/>
          <p:nvPr>
            <p:custDataLst>
              <p:tags r:id="rId3"/>
            </p:custDataLst>
          </p:nvPr>
        </p:nvSpPr>
        <p:spPr>
          <a:xfrm>
            <a:off x="6013340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第四級毒品</a:t>
            </a:r>
            <a:endParaRPr lang="zh-TW" altLang="en-US" sz="1600" dirty="0">
              <a:ln w="12700">
                <a:solidFill>
                  <a:srgbClr val="FF505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sp>
        <p:nvSpPr>
          <p:cNvPr id="46" name="文字方塊 45"/>
          <p:cNvSpPr txBox="1"/>
          <p:nvPr>
            <p:custDataLst>
              <p:tags r:id="rId4"/>
            </p:custDataLst>
          </p:nvPr>
        </p:nvSpPr>
        <p:spPr>
          <a:xfrm>
            <a:off x="4499992" y="3887992"/>
            <a:ext cx="148402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五年以上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七百萬元以下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文字方塊 46"/>
          <p:cNvSpPr txBox="1"/>
          <p:nvPr>
            <p:custDataLst>
              <p:tags r:id="rId5"/>
            </p:custDataLst>
          </p:nvPr>
        </p:nvSpPr>
        <p:spPr>
          <a:xfrm>
            <a:off x="5868144" y="3889883"/>
            <a:ext cx="1484025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三年以上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十年以下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三百萬元以下</a:t>
            </a: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/>
          <p:cNvSpPr txBox="1"/>
          <p:nvPr>
            <p:custDataLst>
              <p:tags r:id="rId6"/>
            </p:custDataLst>
          </p:nvPr>
        </p:nvSpPr>
        <p:spPr>
          <a:xfrm>
            <a:off x="1531887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第一級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49" name="文字方塊 48"/>
          <p:cNvSpPr txBox="1"/>
          <p:nvPr>
            <p:custDataLst>
              <p:tags r:id="rId7"/>
            </p:custDataLst>
          </p:nvPr>
        </p:nvSpPr>
        <p:spPr>
          <a:xfrm>
            <a:off x="1403648" y="3922216"/>
            <a:ext cx="148402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死刑或無期徒刑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二千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文字方塊 49"/>
          <p:cNvSpPr txBox="1"/>
          <p:nvPr>
            <p:custDataLst>
              <p:tags r:id="rId8"/>
            </p:custDataLst>
          </p:nvPr>
        </p:nvSpPr>
        <p:spPr>
          <a:xfrm>
            <a:off x="3116064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二</a:t>
            </a:r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級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51" name="文字方塊 50"/>
          <p:cNvSpPr txBox="1"/>
          <p:nvPr>
            <p:custDataLst>
              <p:tags r:id="rId9"/>
            </p:custDataLst>
          </p:nvPr>
        </p:nvSpPr>
        <p:spPr>
          <a:xfrm>
            <a:off x="3059832" y="3922216"/>
            <a:ext cx="1368152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無期徒刑或七年以上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一千萬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5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37" name="圓角矩形 36"/>
          <p:cNvSpPr/>
          <p:nvPr/>
        </p:nvSpPr>
        <p:spPr>
          <a:xfrm>
            <a:off x="251520" y="1268760"/>
            <a:ext cx="8568952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" y="1057535"/>
            <a:ext cx="8042368" cy="525178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1" y="2194743"/>
            <a:ext cx="1533022" cy="238866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2" y="3980133"/>
            <a:ext cx="1568673" cy="161323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05" y="3710640"/>
            <a:ext cx="1452805" cy="1087376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16" y="2194743"/>
            <a:ext cx="1684541" cy="209453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77" y="3508521"/>
            <a:ext cx="1622151" cy="253126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28" y="1958936"/>
            <a:ext cx="2041058" cy="206779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0" y="3340087"/>
            <a:ext cx="989334" cy="101607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63" y="3137968"/>
            <a:ext cx="1229982" cy="148845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33" y="4552806"/>
            <a:ext cx="1443892" cy="1452805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1259632" y="1357654"/>
            <a:ext cx="6616637" cy="4879658"/>
            <a:chOff x="1314000" y="1296000"/>
            <a:chExt cx="6616637" cy="4879658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0" y="5256000"/>
              <a:ext cx="1140143" cy="515779"/>
            </a:xfrm>
            <a:prstGeom prst="rect">
              <a:avLst/>
            </a:prstGeom>
          </p:spPr>
        </p:pic>
        <p:grpSp>
          <p:nvGrpSpPr>
            <p:cNvPr id="19" name="群組 18"/>
            <p:cNvGrpSpPr/>
            <p:nvPr/>
          </p:nvGrpSpPr>
          <p:grpSpPr>
            <a:xfrm>
              <a:off x="1314000" y="1296000"/>
              <a:ext cx="6616637" cy="4879658"/>
              <a:chOff x="1314000" y="1296000"/>
              <a:chExt cx="6616637" cy="4879658"/>
            </a:xfrm>
          </p:grpSpPr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4000" y="1296000"/>
                <a:ext cx="6616637" cy="4879658"/>
              </a:xfrm>
              <a:prstGeom prst="rect">
                <a:avLst/>
              </a:prstGeom>
            </p:spPr>
          </p:pic>
          <p:sp>
            <p:nvSpPr>
              <p:cNvPr id="36" name="矩形 35">
                <a:hlinkClick r:id="rId26" action="ppaction://hlinksldjump"/>
              </p:cNvPr>
              <p:cNvSpPr/>
              <p:nvPr/>
            </p:nvSpPr>
            <p:spPr>
              <a:xfrm>
                <a:off x="3996000" y="5157192"/>
                <a:ext cx="1197164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3" name="Rectangle 1026"/>
          <p:cNvSpPr txBox="1">
            <a:spLocks noChangeArrowheads="1"/>
          </p:cNvSpPr>
          <p:nvPr/>
        </p:nvSpPr>
        <p:spPr>
          <a:xfrm>
            <a:off x="-396552" y="-99392"/>
            <a:ext cx="97930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二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毒品危害防制條例重點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意圖販賣而持有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44" name="文字方塊 43"/>
          <p:cNvSpPr txBox="1"/>
          <p:nvPr>
            <p:custDataLst>
              <p:tags r:id="rId2"/>
            </p:custDataLst>
          </p:nvPr>
        </p:nvSpPr>
        <p:spPr>
          <a:xfrm>
            <a:off x="4628231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第三級毒品</a:t>
            </a:r>
          </a:p>
        </p:txBody>
      </p:sp>
      <p:sp>
        <p:nvSpPr>
          <p:cNvPr id="45" name="文字方塊 44"/>
          <p:cNvSpPr txBox="1"/>
          <p:nvPr>
            <p:custDataLst>
              <p:tags r:id="rId3"/>
            </p:custDataLst>
          </p:nvPr>
        </p:nvSpPr>
        <p:spPr>
          <a:xfrm>
            <a:off x="6113491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第四級毒品</a:t>
            </a:r>
            <a:endParaRPr lang="zh-TW" altLang="en-US" sz="1600" dirty="0">
              <a:ln w="12700">
                <a:solidFill>
                  <a:srgbClr val="FF505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sp>
        <p:nvSpPr>
          <p:cNvPr id="46" name="文字方塊 45"/>
          <p:cNvSpPr txBox="1"/>
          <p:nvPr>
            <p:custDataLst>
              <p:tags r:id="rId4"/>
            </p:custDataLst>
          </p:nvPr>
        </p:nvSpPr>
        <p:spPr>
          <a:xfrm>
            <a:off x="4499992" y="3887992"/>
            <a:ext cx="1484025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</a:t>
            </a:r>
            <a:endParaRPr lang="en-US" altLang="zh-TW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十年以下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百萬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文字方塊 46"/>
          <p:cNvSpPr txBox="1"/>
          <p:nvPr>
            <p:custDataLst>
              <p:tags r:id="rId5"/>
            </p:custDataLst>
          </p:nvPr>
        </p:nvSpPr>
        <p:spPr>
          <a:xfrm>
            <a:off x="5968295" y="3889883"/>
            <a:ext cx="1484025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百萬元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/>
          <p:cNvSpPr txBox="1"/>
          <p:nvPr>
            <p:custDataLst>
              <p:tags r:id="rId6"/>
            </p:custDataLst>
          </p:nvPr>
        </p:nvSpPr>
        <p:spPr>
          <a:xfrm>
            <a:off x="1531887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第一級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49" name="文字方塊 48"/>
          <p:cNvSpPr txBox="1"/>
          <p:nvPr>
            <p:custDataLst>
              <p:tags r:id="rId7"/>
            </p:custDataLst>
          </p:nvPr>
        </p:nvSpPr>
        <p:spPr>
          <a:xfrm>
            <a:off x="1403648" y="3922216"/>
            <a:ext cx="1484025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無期徒刑或</a:t>
            </a:r>
            <a:endParaRPr lang="en-US" altLang="zh-TW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十年以上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七百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文字方塊 49"/>
          <p:cNvSpPr txBox="1"/>
          <p:nvPr>
            <p:custDataLst>
              <p:tags r:id="rId8"/>
            </p:custDataLst>
          </p:nvPr>
        </p:nvSpPr>
        <p:spPr>
          <a:xfrm>
            <a:off x="3116064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二</a:t>
            </a:r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級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51" name="文字方塊 50"/>
          <p:cNvSpPr txBox="1"/>
          <p:nvPr>
            <p:custDataLst>
              <p:tags r:id="rId9"/>
            </p:custDataLst>
          </p:nvPr>
        </p:nvSpPr>
        <p:spPr>
          <a:xfrm>
            <a:off x="2987824" y="3922216"/>
            <a:ext cx="1628041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五百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4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37" name="圓角矩形 36"/>
          <p:cNvSpPr/>
          <p:nvPr/>
        </p:nvSpPr>
        <p:spPr>
          <a:xfrm>
            <a:off x="251520" y="1268760"/>
            <a:ext cx="8568952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" y="1057535"/>
            <a:ext cx="8042368" cy="525178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1" y="2194743"/>
            <a:ext cx="1533022" cy="238866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2" y="3980133"/>
            <a:ext cx="1568673" cy="161323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05" y="3710640"/>
            <a:ext cx="1452805" cy="1087376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16" y="2194743"/>
            <a:ext cx="1684541" cy="209453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77" y="3508521"/>
            <a:ext cx="1622151" cy="253126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28" y="1958936"/>
            <a:ext cx="2041058" cy="206779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0" y="3340087"/>
            <a:ext cx="989334" cy="101607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63" y="3137968"/>
            <a:ext cx="1229982" cy="148845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33" y="4552806"/>
            <a:ext cx="1443892" cy="1452805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1259632" y="1357654"/>
            <a:ext cx="6616637" cy="4879658"/>
            <a:chOff x="1314000" y="1296000"/>
            <a:chExt cx="6616637" cy="4879658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0" y="5256000"/>
              <a:ext cx="1140143" cy="515779"/>
            </a:xfrm>
            <a:prstGeom prst="rect">
              <a:avLst/>
            </a:prstGeom>
          </p:spPr>
        </p:pic>
        <p:grpSp>
          <p:nvGrpSpPr>
            <p:cNvPr id="19" name="群組 18"/>
            <p:cNvGrpSpPr/>
            <p:nvPr/>
          </p:nvGrpSpPr>
          <p:grpSpPr>
            <a:xfrm>
              <a:off x="1314000" y="1296000"/>
              <a:ext cx="6616637" cy="4879658"/>
              <a:chOff x="1314000" y="1296000"/>
              <a:chExt cx="6616637" cy="4879658"/>
            </a:xfrm>
          </p:grpSpPr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4000" y="1296000"/>
                <a:ext cx="6616637" cy="4879658"/>
              </a:xfrm>
              <a:prstGeom prst="rect">
                <a:avLst/>
              </a:prstGeom>
            </p:spPr>
          </p:pic>
          <p:sp>
            <p:nvSpPr>
              <p:cNvPr id="36" name="矩形 35">
                <a:hlinkClick r:id="rId26" action="ppaction://hlinksldjump"/>
              </p:cNvPr>
              <p:cNvSpPr/>
              <p:nvPr/>
            </p:nvSpPr>
            <p:spPr>
              <a:xfrm>
                <a:off x="3996000" y="5157192"/>
                <a:ext cx="1197164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3" name="Rectangle 1026"/>
          <p:cNvSpPr txBox="1">
            <a:spLocks noChangeArrowheads="1"/>
          </p:cNvSpPr>
          <p:nvPr/>
        </p:nvSpPr>
        <p:spPr>
          <a:xfrm>
            <a:off x="-612576" y="-99392"/>
            <a:ext cx="97930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二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毒品危害防制條例重點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強暴脅迫欺瞞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44" name="文字方塊 43"/>
          <p:cNvSpPr txBox="1"/>
          <p:nvPr>
            <p:custDataLst>
              <p:tags r:id="rId2"/>
            </p:custDataLst>
          </p:nvPr>
        </p:nvSpPr>
        <p:spPr>
          <a:xfrm>
            <a:off x="4628231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第三級毒品</a:t>
            </a:r>
          </a:p>
        </p:txBody>
      </p:sp>
      <p:sp>
        <p:nvSpPr>
          <p:cNvPr id="45" name="文字方塊 44"/>
          <p:cNvSpPr txBox="1"/>
          <p:nvPr>
            <p:custDataLst>
              <p:tags r:id="rId3"/>
            </p:custDataLst>
          </p:nvPr>
        </p:nvSpPr>
        <p:spPr>
          <a:xfrm>
            <a:off x="6113491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第四級毒品</a:t>
            </a:r>
            <a:endParaRPr lang="zh-TW" altLang="en-US" sz="1600" dirty="0">
              <a:ln w="12700">
                <a:solidFill>
                  <a:srgbClr val="FF505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sp>
        <p:nvSpPr>
          <p:cNvPr id="46" name="文字方塊 45"/>
          <p:cNvSpPr txBox="1"/>
          <p:nvPr>
            <p:custDataLst>
              <p:tags r:id="rId4"/>
            </p:custDataLst>
          </p:nvPr>
        </p:nvSpPr>
        <p:spPr>
          <a:xfrm>
            <a:off x="4499992" y="3887992"/>
            <a:ext cx="148402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百萬元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文字方塊 46"/>
          <p:cNvSpPr txBox="1"/>
          <p:nvPr>
            <p:custDataLst>
              <p:tags r:id="rId5"/>
            </p:custDataLst>
          </p:nvPr>
        </p:nvSpPr>
        <p:spPr>
          <a:xfrm>
            <a:off x="5968295" y="3889883"/>
            <a:ext cx="1484025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百萬元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/>
          <p:cNvSpPr txBox="1"/>
          <p:nvPr>
            <p:custDataLst>
              <p:tags r:id="rId6"/>
            </p:custDataLst>
          </p:nvPr>
        </p:nvSpPr>
        <p:spPr>
          <a:xfrm>
            <a:off x="1531887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第一級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49" name="文字方塊 48"/>
          <p:cNvSpPr txBox="1"/>
          <p:nvPr>
            <p:custDataLst>
              <p:tags r:id="rId7"/>
            </p:custDataLst>
          </p:nvPr>
        </p:nvSpPr>
        <p:spPr>
          <a:xfrm>
            <a:off x="1403648" y="3922216"/>
            <a:ext cx="165618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死刑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、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無期徒刑或</a:t>
            </a:r>
            <a:endParaRPr lang="en-US" altLang="zh-TW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十年以上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一千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文字方塊 49"/>
          <p:cNvSpPr txBox="1"/>
          <p:nvPr>
            <p:custDataLst>
              <p:tags r:id="rId8"/>
            </p:custDataLst>
          </p:nvPr>
        </p:nvSpPr>
        <p:spPr>
          <a:xfrm>
            <a:off x="3116064" y="3501008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二</a:t>
            </a:r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級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51" name="文字方塊 50"/>
          <p:cNvSpPr txBox="1"/>
          <p:nvPr>
            <p:custDataLst>
              <p:tags r:id="rId9"/>
            </p:custDataLst>
          </p:nvPr>
        </p:nvSpPr>
        <p:spPr>
          <a:xfrm>
            <a:off x="2987824" y="3922216"/>
            <a:ext cx="1628041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無期徒刑或</a:t>
            </a:r>
            <a:endParaRPr lang="en-US" altLang="zh-TW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七年以上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七百萬元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1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37" name="圓角矩形 36"/>
          <p:cNvSpPr/>
          <p:nvPr/>
        </p:nvSpPr>
        <p:spPr>
          <a:xfrm>
            <a:off x="251520" y="1268760"/>
            <a:ext cx="8568952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" y="1057535"/>
            <a:ext cx="8042368" cy="525178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1" y="2194743"/>
            <a:ext cx="1533022" cy="238866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2" y="3980133"/>
            <a:ext cx="1568673" cy="161323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05" y="3710640"/>
            <a:ext cx="1452805" cy="1087376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16" y="2194743"/>
            <a:ext cx="1684541" cy="209453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77" y="3508521"/>
            <a:ext cx="1622151" cy="253126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28" y="1958936"/>
            <a:ext cx="2041058" cy="206779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0" y="3340087"/>
            <a:ext cx="989334" cy="101607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63" y="3137968"/>
            <a:ext cx="1229982" cy="148845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33" y="4552806"/>
            <a:ext cx="1443892" cy="1452805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1259632" y="1357654"/>
            <a:ext cx="6616637" cy="4879658"/>
            <a:chOff x="1314000" y="1296000"/>
            <a:chExt cx="6616637" cy="4879658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0" y="5256000"/>
              <a:ext cx="1140143" cy="515779"/>
            </a:xfrm>
            <a:prstGeom prst="rect">
              <a:avLst/>
            </a:prstGeom>
          </p:spPr>
        </p:pic>
        <p:grpSp>
          <p:nvGrpSpPr>
            <p:cNvPr id="19" name="群組 18"/>
            <p:cNvGrpSpPr/>
            <p:nvPr/>
          </p:nvGrpSpPr>
          <p:grpSpPr>
            <a:xfrm>
              <a:off x="1314000" y="1296000"/>
              <a:ext cx="6616637" cy="4879658"/>
              <a:chOff x="1314000" y="1296000"/>
              <a:chExt cx="6616637" cy="4879658"/>
            </a:xfrm>
          </p:grpSpPr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4000" y="1296000"/>
                <a:ext cx="6616637" cy="4879658"/>
              </a:xfrm>
              <a:prstGeom prst="rect">
                <a:avLst/>
              </a:prstGeom>
            </p:spPr>
          </p:pic>
          <p:sp>
            <p:nvSpPr>
              <p:cNvPr id="36" name="矩形 35">
                <a:hlinkClick r:id="rId26" action="ppaction://hlinksldjump"/>
              </p:cNvPr>
              <p:cNvSpPr/>
              <p:nvPr/>
            </p:nvSpPr>
            <p:spPr>
              <a:xfrm>
                <a:off x="3996000" y="5157192"/>
                <a:ext cx="1197164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4" name="Rectangle 1026"/>
          <p:cNvSpPr txBox="1">
            <a:spLocks noChangeArrowheads="1"/>
          </p:cNvSpPr>
          <p:nvPr/>
        </p:nvSpPr>
        <p:spPr>
          <a:xfrm>
            <a:off x="-612576" y="-99392"/>
            <a:ext cx="97930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二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毒品危害防制條例重點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引誘他人施用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52" name="文字方塊 51"/>
          <p:cNvSpPr txBox="1"/>
          <p:nvPr>
            <p:custDataLst>
              <p:tags r:id="rId2"/>
            </p:custDataLst>
          </p:nvPr>
        </p:nvSpPr>
        <p:spPr>
          <a:xfrm>
            <a:off x="4628231" y="3573016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第三級毒品</a:t>
            </a:r>
          </a:p>
        </p:txBody>
      </p:sp>
      <p:sp>
        <p:nvSpPr>
          <p:cNvPr id="53" name="文字方塊 52"/>
          <p:cNvSpPr txBox="1"/>
          <p:nvPr>
            <p:custDataLst>
              <p:tags r:id="rId3"/>
            </p:custDataLst>
          </p:nvPr>
        </p:nvSpPr>
        <p:spPr>
          <a:xfrm>
            <a:off x="6113491" y="3573016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第四級毒品</a:t>
            </a:r>
            <a:endParaRPr lang="zh-TW" altLang="en-US" sz="1600" dirty="0">
              <a:ln w="12700">
                <a:solidFill>
                  <a:srgbClr val="FF505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sp>
        <p:nvSpPr>
          <p:cNvPr id="54" name="文字方塊 53"/>
          <p:cNvSpPr txBox="1"/>
          <p:nvPr>
            <p:custDataLst>
              <p:tags r:id="rId4"/>
            </p:custDataLst>
          </p:nvPr>
        </p:nvSpPr>
        <p:spPr>
          <a:xfrm>
            <a:off x="4499992" y="3887992"/>
            <a:ext cx="1484025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六月以上</a:t>
            </a:r>
            <a:endParaRPr lang="en-US" altLang="zh-TW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五年以下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七十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文字方塊 54"/>
          <p:cNvSpPr txBox="1"/>
          <p:nvPr>
            <p:custDataLst>
              <p:tags r:id="rId5"/>
            </p:custDataLst>
          </p:nvPr>
        </p:nvSpPr>
        <p:spPr>
          <a:xfrm>
            <a:off x="5968295" y="3889883"/>
            <a:ext cx="1484025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年以下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五十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文字方塊 55"/>
          <p:cNvSpPr txBox="1"/>
          <p:nvPr>
            <p:custDataLst>
              <p:tags r:id="rId6"/>
            </p:custDataLst>
          </p:nvPr>
        </p:nvSpPr>
        <p:spPr>
          <a:xfrm>
            <a:off x="1531887" y="3573016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第一級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57" name="文字方塊 56"/>
          <p:cNvSpPr txBox="1"/>
          <p:nvPr>
            <p:custDataLst>
              <p:tags r:id="rId7"/>
            </p:custDataLst>
          </p:nvPr>
        </p:nvSpPr>
        <p:spPr>
          <a:xfrm>
            <a:off x="1403648" y="3922216"/>
            <a:ext cx="1484025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三年以上</a:t>
            </a:r>
            <a:endParaRPr lang="en-US" altLang="zh-TW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十年以下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三百萬元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文字方塊 57"/>
          <p:cNvSpPr txBox="1"/>
          <p:nvPr>
            <p:custDataLst>
              <p:tags r:id="rId8"/>
            </p:custDataLst>
          </p:nvPr>
        </p:nvSpPr>
        <p:spPr>
          <a:xfrm>
            <a:off x="3116064" y="3573016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二</a:t>
            </a:r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級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59" name="文字方塊 58"/>
          <p:cNvSpPr txBox="1"/>
          <p:nvPr>
            <p:custDataLst>
              <p:tags r:id="rId9"/>
            </p:custDataLst>
          </p:nvPr>
        </p:nvSpPr>
        <p:spPr>
          <a:xfrm>
            <a:off x="2987824" y="3922216"/>
            <a:ext cx="1628041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一年以上</a:t>
            </a:r>
            <a:endParaRPr lang="en-US" altLang="zh-TW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七年以下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百萬元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4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37" name="圓角矩形 36"/>
          <p:cNvSpPr/>
          <p:nvPr/>
        </p:nvSpPr>
        <p:spPr>
          <a:xfrm>
            <a:off x="251520" y="1268760"/>
            <a:ext cx="8568952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" y="1057535"/>
            <a:ext cx="8042368" cy="525178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1" y="2194743"/>
            <a:ext cx="1533022" cy="238866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2" y="3980133"/>
            <a:ext cx="1568673" cy="161323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05" y="3710640"/>
            <a:ext cx="1452805" cy="1087376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16" y="2194743"/>
            <a:ext cx="1684541" cy="209453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77" y="3508521"/>
            <a:ext cx="1622151" cy="253126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28" y="1958936"/>
            <a:ext cx="2041058" cy="206779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0" y="3340087"/>
            <a:ext cx="989334" cy="101607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63" y="3137968"/>
            <a:ext cx="1229982" cy="148845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33" y="4552806"/>
            <a:ext cx="1443892" cy="1452805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1260000" y="1357200"/>
            <a:ext cx="6616637" cy="4879658"/>
            <a:chOff x="1314000" y="1296000"/>
            <a:chExt cx="6616637" cy="4879658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00" y="5256000"/>
              <a:ext cx="1140143" cy="515779"/>
            </a:xfrm>
            <a:prstGeom prst="rect">
              <a:avLst/>
            </a:prstGeom>
          </p:spPr>
        </p:pic>
        <p:grpSp>
          <p:nvGrpSpPr>
            <p:cNvPr id="19" name="群組 18"/>
            <p:cNvGrpSpPr/>
            <p:nvPr/>
          </p:nvGrpSpPr>
          <p:grpSpPr>
            <a:xfrm>
              <a:off x="1314000" y="1296000"/>
              <a:ext cx="6616637" cy="4879658"/>
              <a:chOff x="1314000" y="1296000"/>
              <a:chExt cx="6616637" cy="4879658"/>
            </a:xfrm>
          </p:grpSpPr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4000" y="1296000"/>
                <a:ext cx="6616637" cy="4879658"/>
              </a:xfrm>
              <a:prstGeom prst="rect">
                <a:avLst/>
              </a:prstGeom>
            </p:spPr>
          </p:pic>
          <p:sp>
            <p:nvSpPr>
              <p:cNvPr id="36" name="矩形 35">
                <a:hlinkClick r:id="rId26" action="ppaction://hlinksldjump"/>
              </p:cNvPr>
              <p:cNvSpPr/>
              <p:nvPr/>
            </p:nvSpPr>
            <p:spPr>
              <a:xfrm>
                <a:off x="3996000" y="5157192"/>
                <a:ext cx="1197164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4" name="Rectangle 1026"/>
          <p:cNvSpPr txBox="1">
            <a:spLocks noChangeArrowheads="1"/>
          </p:cNvSpPr>
          <p:nvPr/>
        </p:nvSpPr>
        <p:spPr>
          <a:xfrm>
            <a:off x="-1476672" y="-99392"/>
            <a:ext cx="97930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二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毒品危害防制條例重點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轉讓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43" name="文字方塊 42"/>
          <p:cNvSpPr txBox="1"/>
          <p:nvPr>
            <p:custDataLst>
              <p:tags r:id="rId2"/>
            </p:custDataLst>
          </p:nvPr>
        </p:nvSpPr>
        <p:spPr>
          <a:xfrm>
            <a:off x="4628599" y="3572562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第三級毒品</a:t>
            </a:r>
          </a:p>
        </p:txBody>
      </p:sp>
      <p:sp>
        <p:nvSpPr>
          <p:cNvPr id="45" name="文字方塊 44"/>
          <p:cNvSpPr txBox="1"/>
          <p:nvPr>
            <p:custDataLst>
              <p:tags r:id="rId3"/>
            </p:custDataLst>
          </p:nvPr>
        </p:nvSpPr>
        <p:spPr>
          <a:xfrm>
            <a:off x="6113859" y="3572562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第四級毒品</a:t>
            </a:r>
            <a:endParaRPr lang="zh-TW" altLang="en-US" sz="1600" dirty="0">
              <a:ln w="12700">
                <a:solidFill>
                  <a:srgbClr val="FF505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sp>
        <p:nvSpPr>
          <p:cNvPr id="46" name="文字方塊 45"/>
          <p:cNvSpPr txBox="1"/>
          <p:nvPr>
            <p:custDataLst>
              <p:tags r:id="rId4"/>
            </p:custDataLst>
          </p:nvPr>
        </p:nvSpPr>
        <p:spPr>
          <a:xfrm>
            <a:off x="4500360" y="3887538"/>
            <a:ext cx="1484025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三年以下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三十萬元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文字方塊 46"/>
          <p:cNvSpPr txBox="1"/>
          <p:nvPr>
            <p:custDataLst>
              <p:tags r:id="rId5"/>
            </p:custDataLst>
          </p:nvPr>
        </p:nvSpPr>
        <p:spPr>
          <a:xfrm>
            <a:off x="5968663" y="3889429"/>
            <a:ext cx="1484025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年以下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/>
          <p:cNvSpPr txBox="1"/>
          <p:nvPr>
            <p:custDataLst>
              <p:tags r:id="rId6"/>
            </p:custDataLst>
          </p:nvPr>
        </p:nvSpPr>
        <p:spPr>
          <a:xfrm>
            <a:off x="1532255" y="3572562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第一級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49" name="文字方塊 48"/>
          <p:cNvSpPr txBox="1"/>
          <p:nvPr>
            <p:custDataLst>
              <p:tags r:id="rId7"/>
            </p:custDataLst>
          </p:nvPr>
        </p:nvSpPr>
        <p:spPr>
          <a:xfrm>
            <a:off x="1404016" y="3921762"/>
            <a:ext cx="1484025" cy="100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一年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en-US" altLang="zh-TW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年以下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百萬元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文字方塊 49"/>
          <p:cNvSpPr txBox="1"/>
          <p:nvPr>
            <p:custDataLst>
              <p:tags r:id="rId8"/>
            </p:custDataLst>
          </p:nvPr>
        </p:nvSpPr>
        <p:spPr>
          <a:xfrm>
            <a:off x="3116432" y="3572562"/>
            <a:ext cx="121058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二</a:t>
            </a:r>
            <a:r>
              <a:rPr lang="zh-TW" altLang="en-US" sz="16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級</a:t>
            </a:r>
            <a:r>
              <a:rPr lang="zh-TW" altLang="en-US" sz="16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51" name="文字方塊 50"/>
          <p:cNvSpPr txBox="1"/>
          <p:nvPr>
            <p:custDataLst>
              <p:tags r:id="rId9"/>
            </p:custDataLst>
          </p:nvPr>
        </p:nvSpPr>
        <p:spPr>
          <a:xfrm>
            <a:off x="2988192" y="3921762"/>
            <a:ext cx="1628041" cy="100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六月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en-US" altLang="zh-TW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年以下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七十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8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67544" y="1556792"/>
            <a:ext cx="8352928" cy="475252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043608" y="2132856"/>
            <a:ext cx="7395591" cy="3688842"/>
            <a:chOff x="1043608" y="2132856"/>
            <a:chExt cx="7395591" cy="368884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132856"/>
              <a:ext cx="7395591" cy="3688842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>
              <p:custDataLst>
                <p:tags r:id="rId2"/>
              </p:custDataLst>
            </p:nvPr>
          </p:nvSpPr>
          <p:spPr>
            <a:xfrm>
              <a:off x="1191208" y="4688856"/>
              <a:ext cx="1184940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執行特殊</a:t>
              </a: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法令</a:t>
              </a:r>
              <a:endParaRPr kumimoji="0" lang="zh-TW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l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犯罪偵查</a:t>
              </a:r>
              <a:endParaRPr kumimoji="0" lang="zh-TW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l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逮捕罪犯</a:t>
              </a:r>
              <a:endParaRPr kumimoji="0" lang="zh-TW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>
              <p:custDataLst>
                <p:tags r:id="rId3"/>
              </p:custDataLst>
            </p:nvPr>
          </p:nvSpPr>
          <p:spPr>
            <a:xfrm>
              <a:off x="2843400" y="4698040"/>
              <a:ext cx="851515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犯罪</a:t>
              </a: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偵查</a:t>
              </a:r>
              <a:endParaRPr kumimoji="0" lang="en-US" altLang="zh-TW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逮捕</a:t>
              </a:r>
              <a:endParaRPr kumimoji="0" lang="en-US" altLang="zh-TW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起訴</a:t>
              </a:r>
              <a:endParaRPr kumimoji="0" lang="zh-TW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>
              <p:custDataLst>
                <p:tags r:id="rId4"/>
              </p:custDataLst>
            </p:nvPr>
          </p:nvSpPr>
          <p:spPr>
            <a:xfrm>
              <a:off x="4200203" y="4698040"/>
              <a:ext cx="101822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羈押</a:t>
              </a: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權</a:t>
              </a:r>
              <a:endParaRPr kumimoji="0" lang="en-US" altLang="zh-TW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免刑</a:t>
              </a: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、免</a:t>
              </a: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訴</a:t>
              </a:r>
              <a:endParaRPr kumimoji="0" lang="en-US" altLang="zh-TW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8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刑、刑度</a:t>
              </a:r>
            </a:p>
          </p:txBody>
        </p:sp>
        <p:sp>
          <p:nvSpPr>
            <p:cNvPr id="14" name="文字方塊 13"/>
            <p:cNvSpPr txBox="1"/>
            <p:nvPr>
              <p:custDataLst>
                <p:tags r:id="rId5"/>
              </p:custDataLst>
            </p:nvPr>
          </p:nvSpPr>
          <p:spPr>
            <a:xfrm>
              <a:off x="5507696" y="4526856"/>
              <a:ext cx="1351652" cy="99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指定服刑</a:t>
              </a: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地點</a:t>
              </a:r>
              <a:endParaRPr kumimoji="0" lang="zh-TW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給予獎賞、</a:t>
              </a: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懲罰</a:t>
              </a:r>
              <a:endParaRPr kumimoji="0" lang="zh-TW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決定假釋</a:t>
              </a: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日期</a:t>
              </a:r>
              <a:endParaRPr kumimoji="0" lang="en-US" altLang="zh-TW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</a:t>
              </a: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撤銷假釋</a:t>
              </a: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kumimoji="0" lang="zh-TW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/>
            <p:cNvSpPr txBox="1"/>
            <p:nvPr>
              <p:custDataLst>
                <p:tags r:id="rId6"/>
              </p:custDataLst>
            </p:nvPr>
          </p:nvSpPr>
          <p:spPr>
            <a:xfrm>
              <a:off x="7001608" y="4526856"/>
              <a:ext cx="1351652" cy="99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指定保護管束</a:t>
              </a: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kumimoji="0" lang="en-US" altLang="zh-TW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</a:t>
              </a: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遵循</a:t>
              </a: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事項</a:t>
              </a:r>
              <a:endParaRPr kumimoji="0" lang="zh-TW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撤銷</a:t>
              </a:r>
              <a:endParaRPr kumimoji="0" lang="en-US" altLang="zh-TW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ts val="1700"/>
                </a:lnSpc>
                <a:buClr>
                  <a:schemeClr val="hlink"/>
                </a:buClr>
                <a:buSzPct val="80000"/>
              </a:pPr>
              <a:r>
                <a:rPr kumimoji="0" lang="zh-TW" altLang="en-US" sz="13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保護管束</a:t>
              </a:r>
              <a:endParaRPr kumimoji="0" lang="zh-TW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Rectangle 1026"/>
          <p:cNvSpPr txBox="1">
            <a:spLocks noChangeArrowheads="1"/>
          </p:cNvSpPr>
          <p:nvPr/>
        </p:nvSpPr>
        <p:spPr>
          <a:xfrm>
            <a:off x="-1476672" y="-99392"/>
            <a:ext cx="97930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二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毒品危害防制條例重點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轉讓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8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37" name="圓角矩形 36"/>
          <p:cNvSpPr/>
          <p:nvPr/>
        </p:nvSpPr>
        <p:spPr>
          <a:xfrm>
            <a:off x="251520" y="1268760"/>
            <a:ext cx="8568952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" y="1057535"/>
            <a:ext cx="8042368" cy="525178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1" y="2194743"/>
            <a:ext cx="1533022" cy="238866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2" y="3980133"/>
            <a:ext cx="1568673" cy="161323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05" y="3710640"/>
            <a:ext cx="1452805" cy="1087376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16" y="2194743"/>
            <a:ext cx="1684541" cy="209453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77" y="3508521"/>
            <a:ext cx="1622151" cy="253126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28" y="1958936"/>
            <a:ext cx="2041058" cy="206779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0" y="3340087"/>
            <a:ext cx="989334" cy="101607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63" y="3137968"/>
            <a:ext cx="1229982" cy="148845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33" y="4552806"/>
            <a:ext cx="1443892" cy="1452805"/>
          </a:xfrm>
          <a:prstGeom prst="rect">
            <a:avLst/>
          </a:prstGeom>
        </p:spPr>
      </p:pic>
      <p:grpSp>
        <p:nvGrpSpPr>
          <p:cNvPr id="41" name="群組 40"/>
          <p:cNvGrpSpPr/>
          <p:nvPr/>
        </p:nvGrpSpPr>
        <p:grpSpPr>
          <a:xfrm>
            <a:off x="1259632" y="1357654"/>
            <a:ext cx="6616637" cy="4879658"/>
            <a:chOff x="1314000" y="1296000"/>
            <a:chExt cx="6616637" cy="4879658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000" y="1296000"/>
              <a:ext cx="6616637" cy="4879658"/>
            </a:xfrm>
            <a:prstGeom prst="rect">
              <a:avLst/>
            </a:prstGeom>
          </p:spPr>
        </p:pic>
        <p:sp>
          <p:nvSpPr>
            <p:cNvPr id="58" name="矩形 57">
              <a:hlinkClick r:id="rId21" action="ppaction://hlinksldjump"/>
            </p:cNvPr>
            <p:cNvSpPr/>
            <p:nvPr/>
          </p:nvSpPr>
          <p:spPr>
            <a:xfrm>
              <a:off x="3996000" y="5256000"/>
              <a:ext cx="1197164" cy="477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9" name="Rectangle 1026"/>
          <p:cNvSpPr txBox="1">
            <a:spLocks noChangeArrowheads="1"/>
          </p:cNvSpPr>
          <p:nvPr/>
        </p:nvSpPr>
        <p:spPr>
          <a:xfrm>
            <a:off x="-1476672" y="-99392"/>
            <a:ext cx="97930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二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毒品危害防制條例重點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施用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36" name="文字方塊 35"/>
          <p:cNvSpPr txBox="1"/>
          <p:nvPr>
            <p:custDataLst>
              <p:tags r:id="rId2"/>
            </p:custDataLst>
          </p:nvPr>
        </p:nvSpPr>
        <p:spPr>
          <a:xfrm>
            <a:off x="2384916" y="3140968"/>
            <a:ext cx="14670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20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第三級毒品</a:t>
            </a:r>
          </a:p>
        </p:txBody>
      </p:sp>
      <p:sp>
        <p:nvSpPr>
          <p:cNvPr id="38" name="文字方塊 37"/>
          <p:cNvSpPr txBox="1"/>
          <p:nvPr>
            <p:custDataLst>
              <p:tags r:id="rId3"/>
            </p:custDataLst>
          </p:nvPr>
        </p:nvSpPr>
        <p:spPr>
          <a:xfrm>
            <a:off x="5049148" y="3172906"/>
            <a:ext cx="14670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20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第四級毒品</a:t>
            </a:r>
          </a:p>
        </p:txBody>
      </p:sp>
      <p:sp>
        <p:nvSpPr>
          <p:cNvPr id="39" name="文字方塊 38"/>
          <p:cNvSpPr txBox="1"/>
          <p:nvPr>
            <p:custDataLst>
              <p:tags r:id="rId4"/>
            </p:custDataLst>
          </p:nvPr>
        </p:nvSpPr>
        <p:spPr>
          <a:xfrm>
            <a:off x="1763688" y="3685440"/>
            <a:ext cx="264665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萬元以下罰鍰並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小時以下之毒危講習</a:t>
            </a:r>
          </a:p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少年依少事法處理</a:t>
            </a:r>
          </a:p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裁罰基準及講習等事項辦法另定之 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-1)</a:t>
            </a:r>
            <a:endParaRPr lang="zh-TW" altLang="zh-TW" sz="1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>
            <p:custDataLst>
              <p:tags r:id="rId5"/>
            </p:custDataLst>
          </p:nvPr>
        </p:nvSpPr>
        <p:spPr>
          <a:xfrm>
            <a:off x="4590200" y="3685440"/>
            <a:ext cx="270046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萬元以下罰鍰並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小時以下之毒危講習</a:t>
            </a:r>
          </a:p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少年依少事法處理</a:t>
            </a:r>
          </a:p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裁罰基準及講習等事項辦法另定之 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-1)</a:t>
            </a:r>
            <a:endParaRPr lang="zh-TW" altLang="zh-TW" sz="1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9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1044624" y="-99392"/>
            <a:ext cx="4824536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課程大綱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07704" y="2204864"/>
            <a:ext cx="6912768" cy="36724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267744" y="2853531"/>
            <a:ext cx="6769100" cy="2879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壹、 什麼是法律？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貳、 刑事司法系統</a:t>
            </a: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/>
                <a:ea typeface="微軟正黑體"/>
              </a:rPr>
              <a:t>。</a:t>
            </a:r>
            <a:endParaRPr kumimoji="0" lang="zh-TW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參、 認識毒品危害防制條例</a:t>
            </a: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/>
                <a:ea typeface="微軟正黑體"/>
              </a:rPr>
              <a:t>。</a:t>
            </a:r>
            <a:endParaRPr kumimoji="0"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/>
              <a:ea typeface="微軟正黑體"/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肆、 </a:t>
            </a:r>
            <a:r>
              <a:rPr kumimoji="0"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現行對於施用第三級及第四級毒品者之相關處罰</a:t>
            </a: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規定</a:t>
            </a: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/>
                <a:ea typeface="微軟正黑體"/>
              </a:rPr>
              <a:t>。</a:t>
            </a:r>
            <a:endParaRPr kumimoji="0" lang="zh-TW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0"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伍</a:t>
            </a:r>
            <a:r>
              <a:rPr kumimoji="0"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、</a:t>
            </a: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 </a:t>
            </a:r>
            <a:r>
              <a:rPr kumimoji="0"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現行對於施用第一級及第二級毒品者之相關處罰</a:t>
            </a: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規定</a:t>
            </a:r>
            <a:r>
              <a:rPr kumimoji="0"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/>
                <a:ea typeface="微軟正黑體"/>
              </a:rPr>
              <a:t>。</a:t>
            </a:r>
            <a:r>
              <a:rPr kumimoji="0"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</a:rPr>
              <a:t> </a:t>
            </a:r>
            <a:endParaRPr kumimoji="0"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74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37" name="圓角矩形 36"/>
          <p:cNvSpPr/>
          <p:nvPr/>
        </p:nvSpPr>
        <p:spPr>
          <a:xfrm>
            <a:off x="251520" y="1268760"/>
            <a:ext cx="8568952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" y="1057535"/>
            <a:ext cx="8042368" cy="525178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1" y="2194743"/>
            <a:ext cx="1533022" cy="238866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2" y="3980133"/>
            <a:ext cx="1568673" cy="161323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05" y="3710640"/>
            <a:ext cx="1452805" cy="1087376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16" y="2194743"/>
            <a:ext cx="1684541" cy="209453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77" y="3508521"/>
            <a:ext cx="1622151" cy="253126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28" y="1958936"/>
            <a:ext cx="2041058" cy="206779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0" y="3340087"/>
            <a:ext cx="989334" cy="101607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63" y="3137968"/>
            <a:ext cx="1229982" cy="148845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33" y="4552806"/>
            <a:ext cx="1443892" cy="1452805"/>
          </a:xfrm>
          <a:prstGeom prst="rect">
            <a:avLst/>
          </a:prstGeom>
        </p:spPr>
      </p:pic>
      <p:grpSp>
        <p:nvGrpSpPr>
          <p:cNvPr id="50" name="群組 49"/>
          <p:cNvGrpSpPr/>
          <p:nvPr/>
        </p:nvGrpSpPr>
        <p:grpSpPr>
          <a:xfrm>
            <a:off x="1259632" y="1357654"/>
            <a:ext cx="6616637" cy="4879658"/>
            <a:chOff x="1314000" y="1296000"/>
            <a:chExt cx="6616637" cy="4879658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000" y="1296000"/>
              <a:ext cx="6616637" cy="4879658"/>
            </a:xfrm>
            <a:prstGeom prst="rect">
              <a:avLst/>
            </a:prstGeom>
          </p:spPr>
        </p:pic>
        <p:sp>
          <p:nvSpPr>
            <p:cNvPr id="57" name="矩形 56">
              <a:hlinkClick r:id="rId23" action="ppaction://hlinksldjump"/>
            </p:cNvPr>
            <p:cNvSpPr/>
            <p:nvPr/>
          </p:nvSpPr>
          <p:spPr>
            <a:xfrm>
              <a:off x="3996000" y="5256000"/>
              <a:ext cx="1197164" cy="515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3" name="Rectangle 1026"/>
          <p:cNvSpPr txBox="1">
            <a:spLocks noChangeArrowheads="1"/>
          </p:cNvSpPr>
          <p:nvPr/>
        </p:nvSpPr>
        <p:spPr>
          <a:xfrm>
            <a:off x="-1476672" y="-99392"/>
            <a:ext cx="979308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二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毒品危害防制條例重點 </a:t>
            </a:r>
            <a:r>
              <a:rPr lang="en-US" altLang="zh-TW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持有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33" name="文字方塊 32"/>
          <p:cNvSpPr txBox="1"/>
          <p:nvPr>
            <p:custDataLst>
              <p:tags r:id="rId2"/>
            </p:custDataLst>
          </p:nvPr>
        </p:nvSpPr>
        <p:spPr>
          <a:xfrm>
            <a:off x="2474564" y="2986598"/>
            <a:ext cx="14670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20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第三級毒品</a:t>
            </a:r>
          </a:p>
        </p:txBody>
      </p:sp>
      <p:sp>
        <p:nvSpPr>
          <p:cNvPr id="36" name="文字方塊 35"/>
          <p:cNvSpPr txBox="1"/>
          <p:nvPr>
            <p:custDataLst>
              <p:tags r:id="rId3"/>
            </p:custDataLst>
          </p:nvPr>
        </p:nvSpPr>
        <p:spPr>
          <a:xfrm>
            <a:off x="5138796" y="3018536"/>
            <a:ext cx="14670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0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第四級毒品</a:t>
            </a:r>
          </a:p>
        </p:txBody>
      </p:sp>
      <p:sp>
        <p:nvSpPr>
          <p:cNvPr id="42" name="文字方塊 41"/>
          <p:cNvSpPr txBox="1"/>
          <p:nvPr>
            <p:custDataLst>
              <p:tags r:id="rId4"/>
            </p:custDataLst>
          </p:nvPr>
        </p:nvSpPr>
        <p:spPr>
          <a:xfrm>
            <a:off x="2275462" y="3461863"/>
            <a:ext cx="2080513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純質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淨重未達二十公克</a:t>
            </a:r>
            <a:endParaRPr lang="en-US" altLang="zh-TW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正當理由不得持有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查獲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者均沒入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銷毀。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>
            <p:custDataLst>
              <p:tags r:id="rId5"/>
            </p:custDataLst>
          </p:nvPr>
        </p:nvSpPr>
        <p:spPr>
          <a:xfrm>
            <a:off x="2278232" y="4392687"/>
            <a:ext cx="1717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純質淨重二十公克以上處三年以下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三十萬元以下</a:t>
            </a: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US" altLang="zh-TW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>
            <p:custDataLst>
              <p:tags r:id="rId6"/>
            </p:custDataLst>
          </p:nvPr>
        </p:nvSpPr>
        <p:spPr>
          <a:xfrm>
            <a:off x="4932040" y="3448569"/>
            <a:ext cx="2088232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純質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淨重未達二十公克</a:t>
            </a:r>
            <a:endParaRPr lang="en-US" altLang="zh-TW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正當理由不得持有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查獲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者均沒入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銷</a:t>
            </a:r>
            <a:r>
              <a:rPr lang="zh-TW" altLang="en-US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毀。</a:t>
            </a:r>
            <a:endParaRPr lang="zh-TW" altLang="en-US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>
            <p:custDataLst>
              <p:tags r:id="rId7"/>
            </p:custDataLst>
          </p:nvPr>
        </p:nvSpPr>
        <p:spPr>
          <a:xfrm>
            <a:off x="4950240" y="4399200"/>
            <a:ext cx="17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純質淨重二十公克以上處一年以下</a:t>
            </a:r>
            <a:r>
              <a:rPr lang="en-US" altLang="zh-TW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十萬元以下</a:t>
            </a:r>
            <a:r>
              <a:rPr lang="en-US" altLang="zh-TW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US" altLang="zh-TW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1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836712"/>
            <a:ext cx="6912768" cy="568863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75048" y="1412776"/>
            <a:ext cx="6645424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無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正當理由持有或施用第三級或第四級毒品者，處新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臺幣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一萬元以上五萬元以下罰鍰，並應限期令其接受四小時以上八小時以下之毒品危害講習。少年施用第三級或第四級毒品者，應依少年事件處理法處理，不適用前項規定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(11-1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2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裁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罰之基準及毒品危害講習之方式、內容、時機、時數、執行單位等事項之辦法，由法務部會同內政部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、衛生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福利部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定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之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(11-1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(1)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836712"/>
            <a:ext cx="6912768" cy="568863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(2)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95736" y="1124744"/>
            <a:ext cx="6357392" cy="54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4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3"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本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</a:rPr>
              <a:t>條立法目的</a:t>
            </a:r>
          </a:p>
          <a:p>
            <a:pPr marL="0" indent="0" fontAlgn="auto">
              <a:lnSpc>
                <a:spcPts val="24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kumimoji="0"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lt"/>
              <a:buAutoNum type="arabicPeriod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建立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一個相當的罰則，並強制違反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者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實行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藥物衛生安全講習，使其建立毒品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危害身心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之觀念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避免升級使用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第一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、二級毒品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45720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8001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lt"/>
              <a:buAutoNum type="arabicPeriod" startAt="2"/>
            </a:pP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另因其成癮性較第一、二級毒品低，尚無視為犯罪行為，及施以觀察勒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戒或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強制戒治、戒斷毒癮保安處分之必要，故施以行政罰，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並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令其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參加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毒品危害講習。</a:t>
            </a:r>
            <a:endParaRPr lang="zh-TW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spcAft>
                <a:spcPts val="0"/>
              </a:spcAft>
              <a:buClr>
                <a:srgbClr val="8FDC40"/>
              </a:buClr>
              <a:buFont typeface="+mj-lt"/>
              <a:buAutoNum type="arabicPeriod" startAt="2"/>
            </a:pPr>
            <a:endParaRPr kumimoji="0"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2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052736"/>
            <a:ext cx="6912768" cy="482453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(3)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195736" y="1268760"/>
            <a:ext cx="6192688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4"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目前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依此授權規定，訂有毒品危害事件統一裁罰基準及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講習辦法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，其重要規範如下：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kumimoji="0"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lt"/>
              <a:buAutoNum type="arabicPeriod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無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正當理由持有，或施用第三級毒品者，處新臺幣二萬元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以上，五萬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元以下罰鍰，並接受六小時以上，八小時以下之毒品危害講習。 無正當理由持有，或施用第四級毒品者，處新臺幣一萬元以上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，五萬元以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下罰鍰，並接受四小時以上，六小時以下之毒品危害講習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(5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 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45720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8001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lt"/>
              <a:buAutoNum type="arabicPeriod" startAt="2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毒品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危害講習之內容，包含戒毒法令及毒品之簡介、危害、戒治、濫用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防治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等有關事項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(8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9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052736"/>
            <a:ext cx="6912768" cy="482453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(4)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31032" y="1412776"/>
            <a:ext cx="6645424" cy="4248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4"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目前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依此授權規定，訂有毒品危害事件統一裁罰基準及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講習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辦法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，其重要規範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如下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續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：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lt"/>
              <a:buAutoNum type="arabicPeriod"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8001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lt"/>
              <a:buAutoNum type="arabicPeriod" startAt="3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應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受講習人於接獲毒品危害講習通知後，應按指定日期攜帶講習通知單、 國民身分證或其他身分證明文件前往講習場所報到參加講習。其因病、服 刑、受保安處分、動員機關之召集或徵集或其他正當理由，無法參加講習 時，應於接獲講習通知後，由其本人或家屬檢具相關證明文件或其影本，向辦理講習機關（構）申請延期講習。 應受講習人無正當理由不參加毒品危害講習者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依行政執行法規定處以怠金。</a:t>
            </a:r>
          </a:p>
          <a:p>
            <a:pPr lvl="1" fontAlgn="auto">
              <a:spcAft>
                <a:spcPts val="0"/>
              </a:spcAft>
              <a:buClr>
                <a:srgbClr val="8FDC40"/>
              </a:buClr>
              <a:buFont typeface="+mj-lt"/>
              <a:buAutoNum type="arabicPeriod" startAt="3"/>
            </a:pPr>
            <a:endParaRPr kumimoji="0"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0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628800"/>
            <a:ext cx="6912768" cy="424847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31032" y="2060848"/>
            <a:ext cx="6357392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5"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行政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執行法第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30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 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第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1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項規定：依法令或本於法令之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行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</a:t>
            </a: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政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處分，負有行為義務而不為，其行為不能由他人 代為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履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行者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，依其情節輕重處新臺幣五千元以上三十萬元以下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怠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金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。另依行政執行法第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31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 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第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1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項規定：經依前條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規定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處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以怠金，仍不履行其義務者，執行機關得連續處以怠金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(5)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2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628800"/>
            <a:ext cx="6912768" cy="424847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31032" y="1700808"/>
            <a:ext cx="642940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6"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為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落實分級裁罰機制，發揮重責重罰之立法精神與目的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要求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各警察機關應依據「警察機關查處第三級、第四級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毒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品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應注意事項」第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17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點規定，根據施用者查獲之毒品重量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是否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屢遭查獲、查獲時之態度，違反之動機、目的等，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審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酌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其違反行政法上義務行為應受責難程度，如無特殊情狀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初期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均以本辦法所定裁罰金額最低額度加以裁處，重複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施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用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或悛悔態度、動機不佳等情形者則裁處重罰，以督飭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其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行為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改善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(6)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3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907704" y="1628800"/>
            <a:ext cx="6912768" cy="424847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75048" y="2132856"/>
            <a:ext cx="6285384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7"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少年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施用第三級及第四級毒品之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處理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lvl="1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有關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歲以上未滿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歲少年，施用第三級及第四級毒品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，以及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依其性格及環境，而有觸犯刑罰法律之虞者，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屬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少年虞犯行為，適用絕對少年保護事件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lt"/>
              <a:buAutoNum type="arabicPeriod" startAt="2"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現若有報告、移送、請求或抗告法院之發回等受理後，便啟動調查程序，少年法院依調查之結果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，執行下列處置。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(7)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9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908720"/>
            <a:ext cx="6912768" cy="568863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(8)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175048" y="1196752"/>
            <a:ext cx="6429400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7"/>
            </a:pPr>
            <a:r>
              <a:rPr lang="en-US" altLang="zh-TW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少年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施用第三級及第四級毒品之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處理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續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</a:rPr>
              <a:t> 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1)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認為無付保護處分之原因，或以其他事由不應付審理者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應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為不付審理之裁定（參照少年事件處理法第二十八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條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第一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項）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45720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(2)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認為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情節輕微，以不付審理為適當者，得為不付審理之裁定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，並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為下列處分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endParaRPr lang="en-US" altLang="zh-TW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轉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介兒童或少年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福利或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教養機構，為適當之輔導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TW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</a:pP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交付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兒童或少年之法定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代理人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或現在保護少年之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人，嚴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加管教</a:t>
            </a:r>
            <a:r>
              <a:rPr lang="zh-TW" altLang="zh-TW" sz="1600" b="1" dirty="0" smtClean="0">
                <a:solidFill>
                  <a:schemeClr val="bg1">
                    <a:lumMod val="50000"/>
                  </a:schemeClr>
                </a:solidFill>
              </a:rPr>
              <a:t>。</a:t>
            </a:r>
            <a:endParaRPr lang="en-US" altLang="zh-TW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3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908720"/>
            <a:ext cx="6912768" cy="568863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(9)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31032" y="1268760"/>
            <a:ext cx="6645424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7"/>
            </a:pPr>
            <a:r>
              <a:rPr lang="en-US" altLang="zh-TW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少年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施用第三級及第四級毒品之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處理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續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 indent="-28575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</a:pP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告誡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。前項處分，均交由少年調查官執行之。少年法院為第一項裁定前，得斟酌情形，經少年、少年之法定代理人及被害人之同意，命少年為下列各款事項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endParaRPr lang="en-US" altLang="zh-TW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 indent="-28575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</a:pP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一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、向被害人道歉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TW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 indent="-28575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</a:pP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二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、立悔過書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TW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 indent="-28575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Wingdings" panose="05000000000000000000" pitchFamily="2" charset="2"/>
              <a:buChar char="l"/>
            </a:pP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三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、對被害人之損害負賠償責任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TW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 indent="-28575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前項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第三款之事項，少年之法定代理人應負連帶賠償之責任，並得為民事強制執行之名義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TW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45720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(3)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認為應付審理者，應為開始審理之裁定（參照本法三十條），並依少年保護事件程序審理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1907704" y="2204864"/>
            <a:ext cx="6912768" cy="36724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67744" y="2492896"/>
            <a:ext cx="633670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kumimoji="0"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一、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形式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定義</a:t>
            </a:r>
            <a:endParaRPr lang="en-US" altLang="zh-TW" sz="20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2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endParaRPr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1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立法院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通過，總統公布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憲法第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170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(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2)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法律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得定名為法、律、條例或通則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中央法規標準法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第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</a:t>
            </a: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2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323528" y="-99392"/>
            <a:ext cx="511256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壹</a:t>
            </a:r>
            <a:r>
              <a:rPr lang="en-US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什麼是法律 </a:t>
            </a:r>
            <a:r>
              <a:rPr lang="en-US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形式定義</a:t>
            </a:r>
            <a:endParaRPr kumimoji="1" lang="zh-TW" altLang="en-US" sz="35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5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908720"/>
            <a:ext cx="6912768" cy="568863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31032" y="1268760"/>
            <a:ext cx="6645424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(10)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979712" y="2773660"/>
            <a:ext cx="6696744" cy="2887588"/>
            <a:chOff x="1979712" y="2773660"/>
            <a:chExt cx="6696744" cy="2887588"/>
          </a:xfrm>
        </p:grpSpPr>
        <p:sp>
          <p:nvSpPr>
            <p:cNvPr id="12" name="矩形 11"/>
            <p:cNvSpPr/>
            <p:nvPr/>
          </p:nvSpPr>
          <p:spPr>
            <a:xfrm>
              <a:off x="2031032" y="2773660"/>
              <a:ext cx="6645424" cy="28875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2195736" y="4141812"/>
              <a:ext cx="36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flipV="1">
              <a:off x="5796136" y="3429000"/>
              <a:ext cx="432048" cy="712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V="1">
              <a:off x="5796136" y="3568660"/>
              <a:ext cx="584448" cy="5731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 flipV="1">
              <a:off x="5796136" y="3966860"/>
              <a:ext cx="673224" cy="1749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5796136" y="4141812"/>
              <a:ext cx="673224" cy="7993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V="1">
              <a:off x="5004048" y="3429000"/>
              <a:ext cx="360040" cy="712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>
              <a:off x="5004048" y="4141812"/>
              <a:ext cx="360040" cy="7273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V="1">
              <a:off x="2699792" y="3937806"/>
              <a:ext cx="0" cy="4272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flipV="1">
              <a:off x="3347864" y="3937806"/>
              <a:ext cx="0" cy="4272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V="1">
              <a:off x="3971349" y="3939015"/>
              <a:ext cx="0" cy="4272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2478627" y="3276273"/>
              <a:ext cx="48122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</a:t>
              </a:r>
              <a:endParaRPr lang="zh-TW" alt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107253" y="3260646"/>
              <a:ext cx="48122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B</a:t>
              </a:r>
              <a:endParaRPr lang="zh-TW" alt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730738" y="3260646"/>
              <a:ext cx="48122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</a:t>
              </a:r>
              <a:endParaRPr lang="zh-TW" alt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979712" y="4365104"/>
              <a:ext cx="10823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4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事實發生時</a:t>
              </a:r>
              <a:endParaRPr lang="zh-TW" altLang="en-US" sz="14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939237" y="4530606"/>
              <a:ext cx="9028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40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移送警方</a:t>
              </a:r>
              <a:endParaRPr lang="zh-TW" altLang="en-US" sz="14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772024" y="4365104"/>
              <a:ext cx="10823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4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繫屬於法院</a:t>
              </a:r>
              <a:endParaRPr lang="zh-TW" altLang="en-US" sz="14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642410" y="3712944"/>
              <a:ext cx="723275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05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調查階段</a:t>
              </a:r>
              <a:endParaRPr lang="zh-TW" altLang="en-US" sz="105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55238" y="4351597"/>
              <a:ext cx="1127232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05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法院行使先議權</a:t>
              </a:r>
              <a:endParaRPr lang="zh-TW" altLang="en-US" sz="105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270602" y="3106757"/>
              <a:ext cx="54374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40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責付</a:t>
              </a:r>
              <a:endParaRPr lang="zh-TW" altLang="en-US" sz="14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292080" y="4869160"/>
              <a:ext cx="54374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40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收容</a:t>
              </a:r>
              <a:endParaRPr lang="zh-TW" altLang="en-US" sz="14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32748" y="3087826"/>
              <a:ext cx="8002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20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不付審理</a:t>
              </a:r>
              <a:endParaRPr lang="zh-TW" altLang="en-US" sz="12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380582" y="3364825"/>
              <a:ext cx="9541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20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得不付審理</a:t>
              </a:r>
              <a:endParaRPr lang="zh-TW" altLang="en-US" sz="12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380584" y="3797599"/>
              <a:ext cx="8002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20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開始審理</a:t>
              </a:r>
              <a:endParaRPr lang="zh-TW" altLang="en-US" sz="12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457526" y="4802668"/>
              <a:ext cx="8002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20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移送檢方</a:t>
              </a:r>
              <a:endParaRPr lang="zh-TW" altLang="en-US" sz="12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7" name="直線單箭頭接點 36"/>
            <p:cNvCxnSpPr/>
            <p:nvPr/>
          </p:nvCxnSpPr>
          <p:spPr>
            <a:xfrm>
              <a:off x="7257746" y="3503324"/>
              <a:ext cx="1945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7380312" y="3368025"/>
              <a:ext cx="8002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20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轉向處分</a:t>
              </a:r>
              <a:endParaRPr lang="zh-TW" altLang="en-US" sz="12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287751" y="3770816"/>
              <a:ext cx="8002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20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少年保護</a:t>
              </a:r>
              <a:endParaRPr lang="en-US" altLang="zh-TW" sz="1200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2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事件</a:t>
              </a:r>
              <a:r>
                <a:rPr lang="zh-TW" altLang="en-US" sz="120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程序</a:t>
              </a:r>
              <a:endParaRPr lang="en-US" altLang="zh-TW" sz="120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2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20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保護處分</a:t>
              </a:r>
              <a:endParaRPr lang="zh-TW" altLang="en-US" sz="12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0" name="直線單箭頭接點 39"/>
            <p:cNvCxnSpPr/>
            <p:nvPr/>
          </p:nvCxnSpPr>
          <p:spPr>
            <a:xfrm>
              <a:off x="7140115" y="3962681"/>
              <a:ext cx="1945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7307847" y="4672881"/>
              <a:ext cx="8002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200" cap="none" spc="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少年刑事</a:t>
              </a:r>
              <a:endParaRPr lang="en-US" altLang="zh-TW" sz="1200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2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案件</a:t>
              </a:r>
              <a:r>
                <a:rPr lang="zh-TW" altLang="en-US" sz="120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程序</a:t>
              </a:r>
              <a:endParaRPr lang="en-US" altLang="zh-TW" sz="120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2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200" dirty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刑事</a:t>
              </a:r>
              <a:r>
                <a:rPr lang="zh-TW" altLang="en-US" sz="1200" dirty="0" smtClean="0">
                  <a:ln w="1778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處分</a:t>
              </a:r>
              <a:endParaRPr lang="zh-TW" altLang="en-US" sz="1200" cap="none" spc="0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2" name="直線單箭頭接點 41"/>
            <p:cNvCxnSpPr/>
            <p:nvPr/>
          </p:nvCxnSpPr>
          <p:spPr>
            <a:xfrm>
              <a:off x="7158861" y="4941168"/>
              <a:ext cx="1945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8028384" y="3936098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8388424" y="3936098"/>
              <a:ext cx="0" cy="5424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 flipH="1">
              <a:off x="8028384" y="4478555"/>
              <a:ext cx="36004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8108067" y="4943124"/>
              <a:ext cx="3399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8448011" y="4941167"/>
              <a:ext cx="0" cy="4320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flipH="1">
              <a:off x="8087970" y="5373216"/>
              <a:ext cx="36004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0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196752"/>
            <a:ext cx="6912768" cy="518457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(11)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31032" y="1484784"/>
            <a:ext cx="6645424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7"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少年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施用第三級及第四級毒品之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處理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續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45720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(4)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依據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少年事件處理法第四十二條規定，少年法院審理事件，除應為移送之裁定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少年事件處理法第四十條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或為不付保護處分外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少年事件處理法第四十一條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，應對少年以裁定諭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知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列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之保護處分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：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1200150" lvl="2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AutoNum type="alphaUcPeriod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訓誡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，並得予以假日生活輔導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1200150" lvl="2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AutoNum type="alphaUcPeriod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交付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保護管束並得命為勞動服務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1200150" lvl="2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AutoNum type="alphaUcPeriod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交付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安置於適當福利或教養機構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1200150" lvl="2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AutoNum type="alphaUcPeriod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令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入感化教育處所施以感化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教育。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使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受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處分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人經由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學校教育矯正不良習性，使其改過自新，適應社會生活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0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196752"/>
            <a:ext cx="6912768" cy="518457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肆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現行對於施用第三級及第四級毒品者之相關處罰規定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(12)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31032" y="1484784"/>
            <a:ext cx="6645424" cy="482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7"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少年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施用第三級及第四級毒品之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處理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續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5720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45720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(5)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少年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法院於少年有下述情形時，得於為保護處分之前或同時諭知下列之禁戒治療處分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：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1200150" lvl="2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AutoNum type="alphaUcPeriod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少年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染有煙毒或吸用麻醉、迷幻物品成癮，或有酗酒習慣者，得令入相當處所實施禁戒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1200150" lvl="2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AutoNum type="alphaUcPeriod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少年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身體或精神狀態顯有缺陷者，得令入相當處所實施治療。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052736"/>
            <a:ext cx="6912768" cy="54726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伍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現行對於施用第一級及第二級毒品者之相關處罰規定 </a:t>
            </a:r>
            <a:r>
              <a:rPr lang="en-US" altLang="zh-TW" sz="24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(1)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41376" y="1340768"/>
            <a:ext cx="664542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/>
            </a:pPr>
            <a:r>
              <a:rPr lang="en-US" altLang="zh-TW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施用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第一級毒品者，處六月以上，五年以下有期徒刑。施用第二級毒品者，處三年以下有期徒刑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(10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2"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施用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第一級或第二級毒品之罪者，檢察官應申請法院裁定，或少年法院（地方法院少年法庭）應先裁定，令被告或少年入勒戒處所觀察、勒戒，其期間不得逾二月。觀察、勒戒後，檢察官或少年法院（地方法院少年法庭）依據勒戒處所之陳報，認受觀察、勒戒人無繼續施用毒品傾向者，應即釋放，並為不起訴之處分，或不付審理之裁定；認受觀察、勒戒人有繼續施用毒品傾向者，檢察官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應申請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法院裁定。或由少年法院（地方法院少年法庭）裁定。令入戒治處所強制戒治，其期間為六個月以上，至無繼續強制戒治之必要為止。但最長不得逾一年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(20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2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052736"/>
            <a:ext cx="6912768" cy="54726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伍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現行對於施用第一級及第二級毒品者之相關處罰規定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(2)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41376" y="1340768"/>
            <a:ext cx="664542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3"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依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前項規定為觀察、勒戒或強制戒治執行完畢釋放後，五年後再犯，施用第一級或第二級毒品之罪者，仍適用先觀察、勒戒、或強行戒治規定辦理 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(20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7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37" name="圓角矩形 36"/>
          <p:cNvSpPr/>
          <p:nvPr/>
        </p:nvSpPr>
        <p:spPr>
          <a:xfrm>
            <a:off x="251520" y="1268760"/>
            <a:ext cx="8568952" cy="52565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" y="1057535"/>
            <a:ext cx="8042368" cy="525178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1" y="2194743"/>
            <a:ext cx="1533022" cy="238866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2" y="3980133"/>
            <a:ext cx="1568673" cy="161323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05" y="3710640"/>
            <a:ext cx="1452805" cy="1087376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16" y="2194743"/>
            <a:ext cx="1684541" cy="209453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77" y="3508521"/>
            <a:ext cx="1622151" cy="253126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28" y="1958936"/>
            <a:ext cx="2041058" cy="206779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40" y="3340087"/>
            <a:ext cx="989334" cy="101607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63" y="3137968"/>
            <a:ext cx="1229982" cy="148845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33" y="4552806"/>
            <a:ext cx="1443892" cy="1452805"/>
          </a:xfrm>
          <a:prstGeom prst="rect">
            <a:avLst/>
          </a:prstGeom>
        </p:spPr>
      </p:pic>
      <p:grpSp>
        <p:nvGrpSpPr>
          <p:cNvPr id="41" name="群組 40"/>
          <p:cNvGrpSpPr/>
          <p:nvPr/>
        </p:nvGrpSpPr>
        <p:grpSpPr>
          <a:xfrm>
            <a:off x="1259632" y="1357654"/>
            <a:ext cx="6616637" cy="4879658"/>
            <a:chOff x="1314000" y="1296000"/>
            <a:chExt cx="6616637" cy="4879658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000" y="1296000"/>
              <a:ext cx="6616637" cy="4879658"/>
            </a:xfrm>
            <a:prstGeom prst="rect">
              <a:avLst/>
            </a:prstGeom>
          </p:spPr>
        </p:pic>
        <p:sp>
          <p:nvSpPr>
            <p:cNvPr id="58" name="矩形 57">
              <a:hlinkClick r:id="rId21" action="ppaction://hlinksldjump"/>
            </p:cNvPr>
            <p:cNvSpPr/>
            <p:nvPr/>
          </p:nvSpPr>
          <p:spPr>
            <a:xfrm>
              <a:off x="3996000" y="5256000"/>
              <a:ext cx="1197164" cy="477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6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伍</a:t>
            </a:r>
            <a:r>
              <a:rPr lang="en-US" altLang="zh-TW" sz="24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24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現行對於施用第一級及第二級毒品者之相關處罰規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定 </a:t>
            </a:r>
            <a:r>
              <a:rPr lang="en-US" altLang="zh-TW" sz="24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(</a:t>
            </a:r>
            <a:r>
              <a:rPr lang="en-US" altLang="zh-TW" sz="24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3)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38" name="文字方塊 37"/>
          <p:cNvSpPr txBox="1"/>
          <p:nvPr>
            <p:custDataLst>
              <p:tags r:id="rId2"/>
            </p:custDataLst>
          </p:nvPr>
        </p:nvSpPr>
        <p:spPr>
          <a:xfrm>
            <a:off x="2474564" y="3304553"/>
            <a:ext cx="14670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20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第一級</a:t>
            </a:r>
            <a:r>
              <a:rPr lang="zh-TW" altLang="en-US" sz="20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39" name="文字方塊 38"/>
          <p:cNvSpPr txBox="1"/>
          <p:nvPr>
            <p:custDataLst>
              <p:tags r:id="rId3"/>
            </p:custDataLst>
          </p:nvPr>
        </p:nvSpPr>
        <p:spPr>
          <a:xfrm>
            <a:off x="5138796" y="3336491"/>
            <a:ext cx="14670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zh-TW" altLang="en-US" sz="2000" dirty="0" smtClean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第二級</a:t>
            </a:r>
            <a:r>
              <a:rPr lang="zh-TW" altLang="en-US" sz="2000" dirty="0">
                <a:ln w="1270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毒品</a:t>
            </a:r>
          </a:p>
        </p:txBody>
      </p:sp>
      <p:sp>
        <p:nvSpPr>
          <p:cNvPr id="40" name="文字方塊 39"/>
          <p:cNvSpPr txBox="1"/>
          <p:nvPr>
            <p:custDataLst>
              <p:tags r:id="rId4"/>
            </p:custDataLst>
          </p:nvPr>
        </p:nvSpPr>
        <p:spPr>
          <a:xfrm>
            <a:off x="2670786" y="3880617"/>
            <a:ext cx="146916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六月以上</a:t>
            </a:r>
            <a:endParaRPr lang="en-US" altLang="zh-TW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五年</a:t>
            </a: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endParaRPr lang="en-US" altLang="zh-TW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有期徒刑</a:t>
            </a:r>
            <a:endParaRPr lang="zh-TW" altLang="zh-TW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>
            <p:custDataLst>
              <p:tags r:id="rId5"/>
            </p:custDataLst>
          </p:nvPr>
        </p:nvSpPr>
        <p:spPr>
          <a:xfrm>
            <a:off x="5310610" y="3880617"/>
            <a:ext cx="127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三年以下有期徒刑</a:t>
            </a:r>
            <a:endParaRPr lang="zh-TW" altLang="zh-TW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052736"/>
            <a:ext cx="6912768" cy="54726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伍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現行對於施用第一級及第二級毒品者之相關處罰規定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(4)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41376" y="1340768"/>
            <a:ext cx="664542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3429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4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強制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戒治期滿，應即釋放，由檢察官為不起訴之處分，或少年法院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(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地方法院少年法庭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為不付審理之裁定。觀察、勒戒或強制戒治執行完畢釋放後，五年內再犯。施用第一級或第二級毒品之罪者，檢察官或少年法院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(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地方法院少年法庭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應依法追訴或裁定交付審理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(23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9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052736"/>
            <a:ext cx="6912768" cy="54726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伍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現行對於施用第一級及第二級毒品者之相關處罰規定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(5)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41376" y="1340768"/>
            <a:ext cx="664542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3429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5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受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觀察、勒戒或強制戒治處分之人，於觀察、勒戒或強制戒治期滿後，由公立就業輔導機構輔導就業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(20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3429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6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施用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第一級或第二級毒品之罪者，於犯罪未發覺前，自動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向衛生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福利部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指定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之醫療機構，請求治療，醫療機構免將請求治療者送法院或檢察機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關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依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前項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規定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治療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中經查獲之被告或少年，應由檢察官為不起訴之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處分。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或由少年法院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(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地方法院少年法庭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 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為不付審理之裁定。但以一次為限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(21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</a:p>
          <a:p>
            <a:pPr marL="3429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6"/>
            </a:pPr>
            <a:endParaRPr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3429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6"/>
            </a:pPr>
            <a:endParaRPr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3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052736"/>
            <a:ext cx="6912768" cy="54726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-1476672" y="44624"/>
            <a:ext cx="1195332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2400" b="1" dirty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伍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</a:t>
            </a:r>
            <a:r>
              <a:rPr lang="zh-TW" altLang="en-US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 現行對於施用第一級及第二級毒品者之相關處罰規定 </a:t>
            </a:r>
            <a:r>
              <a:rPr lang="en-US" altLang="zh-TW" sz="24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(6)</a:t>
            </a:r>
            <a:r>
              <a:rPr lang="zh-TW" altLang="en-US" sz="2400" dirty="0" smtClean="0"/>
              <a:t> </a:t>
            </a:r>
            <a:endParaRPr kumimoji="1" lang="zh-TW" altLang="en-US" sz="24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041376" y="1340768"/>
            <a:ext cx="664542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3429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7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檢察官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可依緩起訴處分，進行戒癮治療，以取代初犯只能觀察、勒戒或強制戒治處分之規定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(24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lvl="1" indent="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None/>
            </a:pP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3429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8"/>
            </a:pP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針對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施用第一級或第二級毒品之罪，而付保護管束者，於保護管束期間，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警察機關或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執行保護管束者，應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定期或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於其有事實可疑為施用毒品時，通知其於指定之時間，到場採驗尿液，無正當理由不到場，得報請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檢察官或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少年法院（地方法院少年法庭）許可，強制採驗。到場而拒絕採驗者，得違反其意思強制採驗，於採驗後，應即時報請檢察官或少年法院（地方法院少年法庭）補發許可書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(25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zh-TW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3429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8"/>
            </a:pPr>
            <a:endParaRPr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342900" lvl="1" indent="-342900" fontAlgn="auto">
              <a:lnSpc>
                <a:spcPts val="2800"/>
              </a:lnSpc>
              <a:spcAft>
                <a:spcPts val="0"/>
              </a:spcAft>
              <a:buClr>
                <a:srgbClr val="8FDC40"/>
              </a:buClr>
              <a:buFont typeface="+mj-ea"/>
              <a:buAutoNum type="ea1ChtPeriod" startAt="8"/>
            </a:pPr>
            <a:endParaRPr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2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1907704" y="2204864"/>
            <a:ext cx="6912768" cy="36724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67744" y="2060848"/>
            <a:ext cx="6336704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(1)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法」－屬於規定全國性、一般性或長期性之事項，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以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「法」命名，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如民法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、刑法等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(2)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「律」－屬於規定戰時軍事機關之特殊事項，以「律」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命名，如戰時軍律。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lvl="1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(3)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」－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屬於規定地區性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專門性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特殊性或臨時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lvl="1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性之事項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以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條例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」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命名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如毒品危害防制條例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lvl="1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(4)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通則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」－屬於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規定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同一類事項共通適用之原則或組織，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以「通則」命名，如農田水利會組織通則。</a:t>
            </a:r>
          </a:p>
          <a:p>
            <a:pPr marL="0" indent="0" fontAlgn="auto">
              <a:lnSpc>
                <a:spcPts val="2900"/>
              </a:lnSpc>
              <a:spcAft>
                <a:spcPts val="0"/>
              </a:spcAft>
              <a:buNone/>
              <a:defRPr/>
            </a:pP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/>
              <a:ea typeface="微軟正黑體"/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395536" y="-99392"/>
            <a:ext cx="5328592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壹</a:t>
            </a:r>
            <a:r>
              <a:rPr lang="en-US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什麼是法律 </a:t>
            </a:r>
            <a:r>
              <a:rPr lang="en-US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法律的名稱</a:t>
            </a:r>
            <a:endParaRPr kumimoji="1" lang="zh-TW" altLang="en-US" sz="35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2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1907704" y="2204864"/>
            <a:ext cx="6912768" cy="36724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67744" y="2276872"/>
            <a:ext cx="6336704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kumimoji="0" lang="zh-TW" altLang="en-US" sz="1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二</a:t>
            </a:r>
            <a:r>
              <a:rPr kumimoji="0" lang="zh-TW" altLang="en-US" sz="1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sz="1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實質定義</a:t>
            </a:r>
            <a:endParaRPr lang="en-US" altLang="zh-TW" sz="18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2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endParaRPr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1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社會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生活的規範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(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2)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法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通過國家權力以強制實行之規範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(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3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法律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者以保障群眾安寧、維持社會秩序為目的之規範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(4)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以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正義為其存在的基礎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(5) 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可見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實質法律係社會生活的規範，亦為貫徹國家政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策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lnSpc>
                <a:spcPts val="24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的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工具，具有強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力要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求國民遵守的作用，正是俗語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所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lnSpc>
                <a:spcPts val="24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說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：「法律之前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，人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人平等」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323528" y="-99392"/>
            <a:ext cx="511256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壹</a:t>
            </a:r>
            <a:r>
              <a:rPr lang="en-US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什麼是法律 </a:t>
            </a:r>
            <a:r>
              <a:rPr lang="en-US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實質定義</a:t>
            </a:r>
            <a:endParaRPr kumimoji="1" lang="zh-TW" altLang="en-US" sz="35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9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1907704" y="2204864"/>
            <a:ext cx="6912768" cy="367240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67744" y="2492896"/>
            <a:ext cx="6336704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kumimoji="0" lang="zh-TW" altLang="en-US" sz="1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三</a:t>
            </a:r>
            <a:r>
              <a:rPr kumimoji="0" lang="zh-TW" altLang="en-US" sz="1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sz="1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依法行政</a:t>
            </a:r>
            <a:endParaRPr lang="en-US" altLang="zh-TW" sz="18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2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endParaRPr lang="en-US" altLang="zh-TW" sz="18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(1)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指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行政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權力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之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使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必須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依據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法律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之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規範為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之。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2)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在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積極的面向上，要求行政行為須有法律之依據。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      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(3)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在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消極的面向上，則要求行政行為不得牴觸法律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zh-TW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323528" y="-99392"/>
            <a:ext cx="5112568" cy="93610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壹</a:t>
            </a:r>
            <a:r>
              <a:rPr lang="en-US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, </a:t>
            </a: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什麼是法律 </a:t>
            </a:r>
            <a:r>
              <a:rPr lang="en-US" altLang="zh-TW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– </a:t>
            </a:r>
            <a:r>
              <a:rPr lang="zh-TW" altLang="en-US" sz="35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依法行政</a:t>
            </a:r>
            <a:endParaRPr kumimoji="1" lang="zh-TW" altLang="en-US" sz="35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8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07704" y="1340768"/>
            <a:ext cx="6912768" cy="453650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95737" y="1700808"/>
            <a:ext cx="619268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TW" altLang="en-US" sz="1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一、刑事司法之意義</a:t>
            </a:r>
            <a:endParaRPr kumimoji="0" lang="en-US" altLang="zh-TW" sz="1800" b="1" dirty="0" smtClean="0">
              <a:solidFill>
                <a:srgbClr val="955901"/>
              </a:solidFill>
              <a:latin typeface="微軟正黑體" panose="020B0604030504040204" pitchFamily="34" charset="-120"/>
            </a:endParaRPr>
          </a:p>
          <a:p>
            <a:pPr marL="0" indent="0" fontAlgn="auto">
              <a:lnSpc>
                <a:spcPts val="2400"/>
              </a:lnSpc>
              <a:spcAft>
                <a:spcPts val="0"/>
              </a:spcAft>
              <a:buNone/>
              <a:defRPr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</a:rPr>
              <a:t>        </a:t>
            </a:r>
          </a:p>
          <a:p>
            <a:pPr marL="0" indent="0" fontAlgn="auto">
              <a:lnSpc>
                <a:spcPts val="2800"/>
              </a:lnSpc>
              <a:spcAft>
                <a:spcPts val="0"/>
              </a:spcAft>
              <a:buNone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　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　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刑事</a:t>
            </a:r>
            <a:r>
              <a:rPr lang="zh-TW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司法系統本身則由警察、檢察機關、法院及矯治機關等次系統所構成，各自處理危害防止及犯行追緝、偵查起訴、定罪與量刑、執行隔離、威嚇、教化等程序，而各系統則具有相互關聯和依賴，且藉由妥善分配工作，發揮各自效能，才能有效合理處理犯罪問題</a:t>
            </a:r>
            <a:r>
              <a:rPr lang="zh-TW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TW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467544" y="-99392"/>
            <a:ext cx="6120680" cy="9361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貳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/>
                <a:ea typeface="微軟正黑體"/>
                <a:cs typeface="+mn-cs"/>
              </a:rPr>
              <a:t>、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什麼是刑事司法系統？</a:t>
            </a:r>
            <a:r>
              <a:rPr lang="en-US" altLang="zh-TW" sz="3200" spc="3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/>
                <a:cs typeface="Arial" panose="020B0604020202020204" pitchFamily="34" charset="0"/>
              </a:rPr>
              <a:t> </a:t>
            </a:r>
            <a:r>
              <a:rPr lang="en-US" altLang="zh-TW" sz="3200" spc="3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/>
                <a:ea typeface="華康新特圓體(P)"/>
                <a:cs typeface="Arial" panose="020B0604020202020204" pitchFamily="34" charset="0"/>
              </a:rPr>
              <a:t>  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3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"/>
            <a:ext cx="9396536" cy="685799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4" y="-27384"/>
            <a:ext cx="3200400" cy="6885384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-252536" y="-27384"/>
            <a:ext cx="9396536" cy="7920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95536" y="1916832"/>
            <a:ext cx="8424936" cy="424847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182391" y="2402639"/>
            <a:ext cx="1366581" cy="567104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犯罪嫌疑人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752545" y="4881584"/>
            <a:ext cx="2041574" cy="901434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1000">
                <a:srgbClr val="85C2FF"/>
              </a:gs>
              <a:gs pos="65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ea typeface="微軟正黑體" panose="020B0604030504040204" pitchFamily="34" charset="-120"/>
              </a:rPr>
              <a:t>偵查、起訴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ea typeface="微軟正黑體" panose="020B0604030504040204" pitchFamily="34" charset="-120"/>
              </a:rPr>
              <a:t>不起訴、緩起訴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079859" y="4860090"/>
            <a:ext cx="1366581" cy="945174"/>
          </a:xfrm>
          <a:prstGeom prst="flowChartProcess">
            <a:avLst/>
          </a:prstGeom>
          <a:gradFill flip="none" rotWithShape="1">
            <a:gsLst>
              <a:gs pos="0">
                <a:srgbClr val="66A6FF"/>
              </a:gs>
              <a:gs pos="6000">
                <a:srgbClr val="6EADFF"/>
              </a:gs>
              <a:gs pos="0">
                <a:srgbClr val="76B4FF"/>
              </a:gs>
              <a:gs pos="0">
                <a:srgbClr val="5E9EFF"/>
              </a:gs>
              <a:gs pos="11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ea typeface="微軟正黑體" panose="020B0604030504040204" pitchFamily="34" charset="-120"/>
              </a:rPr>
              <a:t>認事用法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ea typeface="微軟正黑體" panose="020B0604030504040204" pitchFamily="34" charset="-120"/>
              </a:rPr>
              <a:t>定罪量刑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021843" y="4860090"/>
            <a:ext cx="1366581" cy="922927"/>
          </a:xfrm>
          <a:prstGeom prst="flowChart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ea typeface="微軟正黑體" panose="020B0604030504040204" pitchFamily="34" charset="-120"/>
              </a:rPr>
              <a:t>刑罰執行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ea typeface="微軟正黑體" panose="020B0604030504040204" pitchFamily="34" charset="-120"/>
              </a:rPr>
              <a:t>改善復歸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646024" y="3725882"/>
            <a:ext cx="431552" cy="446122"/>
          </a:xfrm>
          <a:prstGeom prst="rightArrow">
            <a:avLst>
              <a:gd name="adj1" fmla="val 50000"/>
              <a:gd name="adj2" fmla="val 25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4572024" y="3725882"/>
            <a:ext cx="431552" cy="446122"/>
          </a:xfrm>
          <a:prstGeom prst="rightArrow">
            <a:avLst>
              <a:gd name="adj1" fmla="val 50000"/>
              <a:gd name="adj2" fmla="val 25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7021843" y="3347813"/>
            <a:ext cx="1366581" cy="1228726"/>
          </a:xfrm>
          <a:prstGeom prst="bevel">
            <a:avLst>
              <a:gd name="adj" fmla="val 12500"/>
            </a:avLst>
          </a:prstGeom>
          <a:solidFill>
            <a:srgbClr val="7030A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執行</a:t>
            </a:r>
            <a:endParaRPr kumimoji="0"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階段</a:t>
            </a:r>
            <a:endParaRPr kumimoji="0"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5079859" y="3347813"/>
            <a:ext cx="1366581" cy="1228726"/>
          </a:xfrm>
          <a:prstGeom prst="bevel">
            <a:avLst>
              <a:gd name="adj" fmla="val 12500"/>
            </a:avLst>
          </a:prstGeom>
          <a:solidFill>
            <a:schemeClr val="accent5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審判</a:t>
            </a:r>
            <a:endParaRPr kumimoji="0"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階段</a:t>
            </a:r>
            <a:endParaRPr kumimoji="0"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3137875" y="3347813"/>
            <a:ext cx="1366581" cy="1228726"/>
          </a:xfrm>
          <a:prstGeom prst="bevel">
            <a:avLst>
              <a:gd name="adj" fmla="val 12500"/>
            </a:avLst>
          </a:prstGeom>
          <a:solidFill>
            <a:schemeClr val="accent5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檢察</a:t>
            </a:r>
            <a:endParaRPr kumimoji="0"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階段</a:t>
            </a:r>
            <a:endParaRPr kumimoji="0"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1195891" y="3347813"/>
            <a:ext cx="1366581" cy="1228726"/>
          </a:xfrm>
          <a:prstGeom prst="bevel">
            <a:avLst>
              <a:gd name="adj" fmla="val 12500"/>
            </a:avLst>
          </a:prstGeom>
          <a:solidFill>
            <a:schemeClr val="accent3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警察</a:t>
            </a:r>
            <a:endParaRPr kumimoji="0"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階段</a:t>
            </a:r>
            <a:endParaRPr kumimoji="0"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1195891" y="4860090"/>
            <a:ext cx="1366581" cy="945174"/>
          </a:xfrm>
          <a:prstGeom prst="flowChartProcess">
            <a:avLst/>
          </a:prstGeom>
          <a:gradFill flip="none" rotWithShape="1">
            <a:gsLst>
              <a:gs pos="0">
                <a:srgbClr val="DDEBCF"/>
              </a:gs>
              <a:gs pos="100000">
                <a:srgbClr val="9CB86E"/>
              </a:gs>
              <a:gs pos="100000">
                <a:srgbClr val="156B13"/>
              </a:gs>
            </a:gsLst>
            <a:lin ang="16200000" scaled="0"/>
            <a:tileRect/>
          </a:gra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ea typeface="微軟正黑體" panose="020B0604030504040204" pitchFamily="34" charset="-120"/>
              </a:rPr>
              <a:t>調查移送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ea typeface="微軟正黑體" panose="020B0604030504040204" pitchFamily="34" charset="-120"/>
              </a:rPr>
              <a:t>拘捕解送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3137875" y="2402639"/>
            <a:ext cx="3308565" cy="567104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被告 </a:t>
            </a:r>
            <a:r>
              <a:rPr kumimoji="0"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→ </a:t>
            </a:r>
            <a:r>
              <a:rPr kumimoji="0"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受</a:t>
            </a:r>
            <a:r>
              <a: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判決人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7021843" y="2402639"/>
            <a:ext cx="1366581" cy="567104"/>
          </a:xfrm>
          <a:prstGeom prst="flowChartProcess">
            <a:avLst/>
          </a:prstGeom>
          <a:solidFill>
            <a:srgbClr val="7030A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20709000000000000" pitchFamily="49" charset="-120"/>
                <a:ea typeface="華康儷粗宋" panose="02020709000000000000" pitchFamily="49" charset="-120"/>
              </a:rPr>
              <a:t>受刑人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6516216" y="3717032"/>
            <a:ext cx="431552" cy="446122"/>
          </a:xfrm>
          <a:prstGeom prst="rightArrow">
            <a:avLst>
              <a:gd name="adj1" fmla="val 50000"/>
              <a:gd name="adj2" fmla="val 25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23" name="Rectangle 1026"/>
          <p:cNvSpPr txBox="1">
            <a:spLocks noChangeArrowheads="1"/>
          </p:cNvSpPr>
          <p:nvPr/>
        </p:nvSpPr>
        <p:spPr>
          <a:xfrm>
            <a:off x="467544" y="-99392"/>
            <a:ext cx="6120680" cy="9361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貳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/>
                <a:ea typeface="微軟正黑體"/>
                <a:cs typeface="+mn-cs"/>
              </a:rPr>
              <a:t>、</a:t>
            </a:r>
            <a:r>
              <a:rPr lang="zh-TW" altLang="en-US" sz="3200" b="1" dirty="0" smtClean="0">
                <a:ln w="900" cmpd="sng">
                  <a:solidFill>
                    <a:schemeClr val="tx2">
                      <a:lumMod val="50000"/>
                      <a:alpha val="4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cs typeface="+mn-cs"/>
              </a:rPr>
              <a:t>什麼是刑事司法系統？</a:t>
            </a:r>
            <a:r>
              <a:rPr lang="en-US" altLang="zh-TW" sz="3200" spc="3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/>
                <a:cs typeface="Arial" panose="020B0604020202020204" pitchFamily="34" charset="0"/>
              </a:rPr>
              <a:t> </a:t>
            </a:r>
            <a:r>
              <a:rPr lang="en-US" altLang="zh-TW" sz="3200" spc="3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華康新特圓體(P)"/>
                <a:ea typeface="華康新特圓體(P)"/>
                <a:cs typeface="Arial" panose="020B0604020202020204" pitchFamily="34" charset="0"/>
              </a:rPr>
              <a:t>  </a:t>
            </a:r>
            <a:endParaRPr kumimoji="1" lang="zh-TW" altLang="en-US" sz="3200" b="1" dirty="0">
              <a:ln w="900" cmpd="sng">
                <a:solidFill>
                  <a:schemeClr val="tx2">
                    <a:lumMod val="50000"/>
                    <a:alpha val="4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7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7488f6de-705d-42e1-8f8f-924f1ef12872"/>
  <p:tag name="ARTICULATE_PACKAGE_VERSION" val="1.0"/>
  <p:tag name="ARTICULATE_PACKAGE_AUTHOR" val="Amigo"/>
  <p:tag name="ARTICULATE_PACKAGE_TITLE" val="P1_02b"/>
  <p:tag name="ARTICULATE_PACKAGE_NAME" val="C:\Users\user\Desktop\P1_02_tienyi_package.zip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施用各級毒品所違反之法律規範&amp;#x0D;&amp;#x0A;及其罰則概論&amp;quot;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450&quot;/&gt;&lt;/object&gt;&lt;object type=&quot;3&quot; unique_id=&quot;10006&quot;&gt;&lt;property id=&quot;20148&quot; value=&quot;5&quot;/&gt;&lt;property id=&quot;20300&quot; value=&quot;Slide 3&quot;/&gt;&lt;property id=&quot;20307&quot; value=&quot;451&quot;/&gt;&lt;/object&gt;&lt;object type=&quot;3&quot; unique_id=&quot;10007&quot;&gt;&lt;property id=&quot;20148&quot; value=&quot;5&quot;/&gt;&lt;property id=&quot;20300&quot; value=&quot;Slide 5&quot;/&gt;&lt;property id=&quot;20307&quot; value=&quot;507&quot;/&gt;&lt;/object&gt;&lt;object type=&quot;3&quot; unique_id=&quot;10008&quot;&gt;&lt;property id=&quot;20148&quot; value=&quot;5&quot;/&gt;&lt;property id=&quot;20300&quot; value=&quot;Slide 6&quot;/&gt;&lt;property id=&quot;20307&quot; value=&quot;509&quot;/&gt;&lt;/object&gt;&lt;object type=&quot;3&quot; unique_id=&quot;10009&quot;&gt;&lt;property id=&quot;20148&quot; value=&quot;5&quot;/&gt;&lt;property id=&quot;20300&quot; value=&quot;Slide 7&quot;/&gt;&lt;property id=&quot;20307&quot; value=&quot;504&quot;/&gt;&lt;/object&gt;&lt;object type=&quot;3&quot; unique_id=&quot;10010&quot;&gt;&lt;property id=&quot;20148&quot; value=&quot;5&quot;/&gt;&lt;property id=&quot;20300&quot; value=&quot;Slide 8&quot;/&gt;&lt;property id=&quot;20307&quot; value=&quot;488&quot;/&gt;&lt;/object&gt;&lt;object type=&quot;3&quot; unique_id=&quot;10011&quot;&gt;&lt;property id=&quot;20148&quot; value=&quot;5&quot;/&gt;&lt;property id=&quot;20300&quot; value=&quot;Slide 9&quot;/&gt;&lt;property id=&quot;20307&quot; value=&quot;491&quot;/&gt;&lt;/object&gt;&lt;object type=&quot;3&quot; unique_id=&quot;10012&quot;&gt;&lt;property id=&quot;20148&quot; value=&quot;5&quot;/&gt;&lt;property id=&quot;20300&quot; value=&quot;Slide 10&quot;/&gt;&lt;property id=&quot;20307&quot; value=&quot;456&quot;/&gt;&lt;/object&gt;&lt;object type=&quot;3&quot; unique_id=&quot;10013&quot;&gt;&lt;property id=&quot;20148&quot; value=&quot;5&quot;/&gt;&lt;property id=&quot;20300&quot; value=&quot;Slide 11&quot;/&gt;&lt;property id=&quot;20307&quot; value=&quot;531&quot;/&gt;&lt;/object&gt;&lt;object type=&quot;3&quot; unique_id=&quot;10014&quot;&gt;&lt;property id=&quot;20148&quot; value=&quot;5&quot;/&gt;&lt;property id=&quot;20300&quot; value=&quot;Slide 12&quot;/&gt;&lt;property id=&quot;20307&quot; value=&quot;457&quot;/&gt;&lt;/object&gt;&lt;object type=&quot;3&quot; unique_id=&quot;10015&quot;&gt;&lt;property id=&quot;20148&quot; value=&quot;5&quot;/&gt;&lt;property id=&quot;20300&quot; value=&quot;Slide 14&quot;/&gt;&lt;property id=&quot;20307&quot; value=&quot;506&quot;/&gt;&lt;/object&gt;&lt;object type=&quot;3&quot; unique_id=&quot;10016&quot;&gt;&lt;property id=&quot;20148&quot; value=&quot;5&quot;/&gt;&lt;property id=&quot;20300&quot; value=&quot;Slide 16&quot;/&gt;&lt;property id=&quot;20307&quot; value=&quot;511&quot;/&gt;&lt;/object&gt;&lt;object type=&quot;3&quot; unique_id=&quot;10017&quot;&gt;&lt;property id=&quot;20148&quot; value=&quot;5&quot;/&gt;&lt;property id=&quot;20300&quot; value=&quot;Slide 18&quot;/&gt;&lt;property id=&quot;20307&quot; value=&quot;512&quot;/&gt;&lt;/object&gt;&lt;object type=&quot;3&quot; unique_id=&quot;10018&quot;&gt;&lt;property id=&quot;20148&quot; value=&quot;5&quot;/&gt;&lt;property id=&quot;20300&quot; value=&quot;Slide 19&quot;/&gt;&lt;property id=&quot;20307&quot; value=&quot;474&quot;/&gt;&lt;/object&gt;&lt;object type=&quot;3&quot; unique_id=&quot;10019&quot;&gt;&lt;property id=&quot;20148&quot; value=&quot;5&quot;/&gt;&lt;property id=&quot;20300&quot; value=&quot;Slide 20&quot;/&gt;&lt;property id=&quot;20307&quot; value=&quot;489&quot;/&gt;&lt;/object&gt;&lt;object type=&quot;3&quot; unique_id=&quot;10020&quot;&gt;&lt;property id=&quot;20148&quot; value=&quot;5&quot;/&gt;&lt;property id=&quot;20300&quot; value=&quot;Slide 21&quot;/&gt;&lt;property id=&quot;20307&quot; value=&quot;462&quot;/&gt;&lt;/object&gt;&lt;object type=&quot;3&quot; unique_id=&quot;10021&quot;&gt;&lt;property id=&quot;20148&quot; value=&quot;5&quot;/&gt;&lt;property id=&quot;20300&quot; value=&quot;Slide 22&quot;/&gt;&lt;property id=&quot;20307&quot; value=&quot;530&quot;/&gt;&lt;/object&gt;&lt;object type=&quot;3&quot; unique_id=&quot;10022&quot;&gt;&lt;property id=&quot;20148&quot; value=&quot;5&quot;/&gt;&lt;property id=&quot;20300&quot; value=&quot;Slide 23&quot;/&gt;&lt;property id=&quot;20307&quot; value=&quot;533&quot;/&gt;&lt;/object&gt;&lt;object type=&quot;3&quot; unique_id=&quot;10023&quot;&gt;&lt;property id=&quot;20148&quot; value=&quot;5&quot;/&gt;&lt;property id=&quot;20300&quot; value=&quot;Slide 24&quot;/&gt;&lt;property id=&quot;20307&quot; value=&quot;542&quot;/&gt;&lt;/object&gt;&lt;object type=&quot;3&quot; unique_id=&quot;10024&quot;&gt;&lt;property id=&quot;20148&quot; value=&quot;5&quot;/&gt;&lt;property id=&quot;20300&quot; value=&quot;Slide 25&quot;/&gt;&lt;property id=&quot;20307&quot; value=&quot;543&quot;/&gt;&lt;/object&gt;&lt;object type=&quot;3&quot; unique_id=&quot;10025&quot;&gt;&lt;property id=&quot;20148&quot; value=&quot;5&quot;/&gt;&lt;property id=&quot;20300&quot; value=&quot;Slide 26&quot;/&gt;&lt;property id=&quot;20307&quot; value=&quot;544&quot;/&gt;&lt;/object&gt;&lt;object type=&quot;3&quot; unique_id=&quot;10026&quot;&gt;&lt;property id=&quot;20148&quot; value=&quot;5&quot;/&gt;&lt;property id=&quot;20300&quot; value=&quot;Slide 27&quot;/&gt;&lt;property id=&quot;20307&quot; value=&quot;545&quot;/&gt;&lt;/object&gt;&lt;object type=&quot;3&quot; unique_id=&quot;10027&quot;&gt;&lt;property id=&quot;20148&quot; value=&quot;5&quot;/&gt;&lt;property id=&quot;20300&quot; value=&quot;Slide 28&quot;/&gt;&lt;property id=&quot;20307&quot; value=&quot;554&quot;/&gt;&lt;/object&gt;&lt;object type=&quot;3&quot; unique_id=&quot;10028&quot;&gt;&lt;property id=&quot;20148&quot; value=&quot;5&quot;/&gt;&lt;property id=&quot;20300&quot; value=&quot;Slide 29&quot;/&gt;&lt;property id=&quot;20307&quot; value=&quot;538&quot;/&gt;&lt;/object&gt;&lt;object type=&quot;3&quot; unique_id=&quot;10029&quot;&gt;&lt;property id=&quot;20148&quot; value=&quot;5&quot;/&gt;&lt;property id=&quot;20300&quot; value=&quot;Slide 30&quot;/&gt;&lt;property id=&quot;20307&quot; value=&quot;539&quot;/&gt;&lt;/object&gt;&lt;object type=&quot;3&quot; unique_id=&quot;10030&quot;&gt;&lt;property id=&quot;20148&quot; value=&quot;5&quot;/&gt;&lt;property id=&quot;20300&quot; value=&quot;Slide 31&quot;/&gt;&lt;property id=&quot;20307&quot; value=&quot;516&quot;/&gt;&lt;/object&gt;&lt;object type=&quot;3&quot; unique_id=&quot;10031&quot;&gt;&lt;property id=&quot;20148&quot; value=&quot;5&quot;/&gt;&lt;property id=&quot;20300&quot; value=&quot;Slide 33&quot;/&gt;&lt;property id=&quot;20307&quot; value=&quot;517&quot;/&gt;&lt;/object&gt;&lt;object type=&quot;3&quot; unique_id=&quot;10032&quot;&gt;&lt;property id=&quot;20148&quot; value=&quot;5&quot;/&gt;&lt;property id=&quot;20300&quot; value=&quot;Slide 35&quot;/&gt;&lt;property id=&quot;20307&quot; value=&quot;518&quot;/&gt;&lt;/object&gt;&lt;object type=&quot;3&quot; unique_id=&quot;10033&quot;&gt;&lt;property id=&quot;20148&quot; value=&quot;5&quot;/&gt;&lt;property id=&quot;20300&quot; value=&quot;Slide 40&quot;/&gt;&lt;property id=&quot;20307&quot; value=&quot;519&quot;/&gt;&lt;/object&gt;&lt;object type=&quot;3&quot; unique_id=&quot;10035&quot;&gt;&lt;property id=&quot;20148&quot; value=&quot;5&quot;/&gt;&lt;property id=&quot;20300&quot; value=&quot;Slide 41&quot;/&gt;&lt;property id=&quot;20307&quot; value=&quot;520&quot;/&gt;&lt;/object&gt;&lt;object type=&quot;3&quot; unique_id=&quot;10036&quot;&gt;&lt;property id=&quot;20148&quot; value=&quot;5&quot;/&gt;&lt;property id=&quot;20300&quot; value=&quot;Slide 43&quot;/&gt;&lt;property id=&quot;20307&quot; value=&quot;555&quot;/&gt;&lt;/object&gt;&lt;object type=&quot;3&quot; unique_id=&quot;10037&quot;&gt;&lt;property id=&quot;20148&quot; value=&quot;5&quot;/&gt;&lt;property id=&quot;20300&quot; value=&quot;Slide 45&quot;/&gt;&lt;property id=&quot;20307&quot; value=&quot;558&quot;/&gt;&lt;/object&gt;&lt;object type=&quot;3&quot; unique_id=&quot;15464&quot;&gt;&lt;property id=&quot;20148&quot; value=&quot;5&quot;/&gt;&lt;property id=&quot;20300&quot; value=&quot;Slide 49&quot;/&gt;&lt;property id=&quot;20307&quot; value=&quot;559&quot;/&gt;&lt;/object&gt;&lt;object type=&quot;3&quot; unique_id=&quot;15465&quot;&gt;&lt;property id=&quot;20148&quot; value=&quot;5&quot;/&gt;&lt;property id=&quot;20300&quot; value=&quot;Slide 50&quot;/&gt;&lt;property id=&quot;20307&quot; value=&quot;560&quot;/&gt;&lt;/object&gt;&lt;object type=&quot;3&quot; unique_id=&quot;15466&quot;&gt;&lt;property id=&quot;20148&quot; value=&quot;5&quot;/&gt;&lt;property id=&quot;20300&quot; value=&quot;Slide 4&quot;/&gt;&lt;property id=&quot;20307&quot; value=&quot;561&quot;/&gt;&lt;/object&gt;&lt;object type=&quot;3&quot; unique_id=&quot;15467&quot;&gt;&lt;property id=&quot;20148&quot; value=&quot;5&quot;/&gt;&lt;property id=&quot;20300&quot; value=&quot;Slide 13&quot;/&gt;&lt;property id=&quot;20307&quot; value=&quot;563&quot;/&gt;&lt;/object&gt;&lt;object type=&quot;3&quot; unique_id=&quot;15468&quot;&gt;&lt;property id=&quot;20148&quot; value=&quot;5&quot;/&gt;&lt;property id=&quot;20300&quot; value=&quot;Slide 15&quot;/&gt;&lt;property id=&quot;20307&quot; value=&quot;565&quot;/&gt;&lt;/object&gt;&lt;object type=&quot;3&quot; unique_id=&quot;15469&quot;&gt;&lt;property id=&quot;20148&quot; value=&quot;5&quot;/&gt;&lt;property id=&quot;20300&quot; value=&quot;Slide 17&quot;/&gt;&lt;property id=&quot;20307&quot; value=&quot;564&quot;/&gt;&lt;/object&gt;&lt;object type=&quot;3&quot; unique_id=&quot;15470&quot;&gt;&lt;property id=&quot;20148&quot; value=&quot;5&quot;/&gt;&lt;property id=&quot;20300&quot; value=&quot;Slide 32&quot;/&gt;&lt;property id=&quot;20307&quot; value=&quot;568&quot;/&gt;&lt;/object&gt;&lt;object type=&quot;3&quot; unique_id=&quot;15471&quot;&gt;&lt;property id=&quot;20148&quot; value=&quot;5&quot;/&gt;&lt;property id=&quot;20300&quot; value=&quot;Slide 34&quot;/&gt;&lt;property id=&quot;20307&quot; value=&quot;569&quot;/&gt;&lt;/object&gt;&lt;object type=&quot;3&quot; unique_id=&quot;15472&quot;&gt;&lt;property id=&quot;20148&quot; value=&quot;5&quot;/&gt;&lt;property id=&quot;20300&quot; value=&quot;Slide 36&quot;/&gt;&lt;property id=&quot;20307&quot; value=&quot;570&quot;/&gt;&lt;/object&gt;&lt;object type=&quot;3&quot; unique_id=&quot;15473&quot;&gt;&lt;property id=&quot;20148&quot; value=&quot;5&quot;/&gt;&lt;property id=&quot;20300&quot; value=&quot;Slide 37&quot;/&gt;&lt;property id=&quot;20307&quot; value=&quot;566&quot;/&gt;&lt;/object&gt;&lt;object type=&quot;3&quot; unique_id=&quot;15474&quot;&gt;&lt;property id=&quot;20148&quot; value=&quot;5&quot;/&gt;&lt;property id=&quot;20300&quot; value=&quot;Slide 38&quot;/&gt;&lt;property id=&quot;20307&quot; value=&quot;567&quot;/&gt;&lt;/object&gt;&lt;object type=&quot;3&quot; unique_id=&quot;15475&quot;&gt;&lt;property id=&quot;20148&quot; value=&quot;5&quot;/&gt;&lt;property id=&quot;20300&quot; value=&quot;Slide 39&quot;/&gt;&lt;property id=&quot;20307&quot; value=&quot;572&quot;/&gt;&lt;/object&gt;&lt;object type=&quot;3&quot; unique_id=&quot;15476&quot;&gt;&lt;property id=&quot;20148&quot; value=&quot;5&quot;/&gt;&lt;property id=&quot;20300&quot; value=&quot;Slide 42&quot;/&gt;&lt;property id=&quot;20307&quot; value=&quot;573&quot;/&gt;&lt;/object&gt;&lt;object type=&quot;3&quot; unique_id=&quot;15477&quot;&gt;&lt;property id=&quot;20148&quot; value=&quot;5&quot;/&gt;&lt;property id=&quot;20300&quot; value=&quot;Slide 44&quot;/&gt;&lt;property id=&quot;20307&quot; value=&quot;575&quot;/&gt;&lt;/object&gt;&lt;object type=&quot;3&quot; unique_id=&quot;15478&quot;&gt;&lt;property id=&quot;20148&quot; value=&quot;5&quot;/&gt;&lt;property id=&quot;20300&quot; value=&quot;Slide 46&quot;/&gt;&lt;property id=&quot;20307&quot; value=&quot;576&quot;/&gt;&lt;/object&gt;&lt;object type=&quot;3&quot; unique_id=&quot;15479&quot;&gt;&lt;property id=&quot;20148&quot; value=&quot;5&quot;/&gt;&lt;property id=&quot;20300&quot; value=&quot;Slide 47&quot;/&gt;&lt;property id=&quot;20307&quot; value=&quot;577&quot;/&gt;&lt;/object&gt;&lt;object type=&quot;3&quot; unique_id=&quot;15480&quot;&gt;&lt;property id=&quot;20148&quot; value=&quot;5&quot;/&gt;&lt;property id=&quot;20300&quot; value=&quot;Slide 48&quot;/&gt;&lt;property id=&quot;20307&quot; value=&quot;578&quot;/&gt;&lt;/object&gt;&lt;/object&gt;&lt;/object&gt;&lt;/database&gt;"/>
  <p:tag name="SECTOMILLISECCONVERTED" val="1"/>
  <p:tag name="ARTICULATE_REFERENCE_TYPE_3" val="1"/>
  <p:tag name="ARTICULATE_REFERENCE_3" val="C:\Users\user\Dropbox\drugproject\P1_02\Final\writer.pdf"/>
  <p:tag name="ARTICULATE_REFERENCE_TITLE_3" val="教案作者簡介"/>
  <p:tag name="ARTICULATE_REFERENCE_ID_3" val="b5ab9056-3db6-47e4-9638-741079644c0b"/>
  <p:tag name="ARTICULATE_SLIDE_COUNT" val="48"/>
  <p:tag name="ARTICULATE_PROJECT_OPEN" val="1"/>
  <p:tag name="TAG_BACKING_FORM_KEY" val="5441226-f:\drug_062215\p1_02\final\p1_02_m_final_062115.pptx"/>
  <p:tag name="ARTICULATE_PRESENTER_VERSION" val="7"/>
  <p:tag name="ARTICULATE_USED_PAGE_ORIENTATION" val="1"/>
  <p:tag name="ARTICULATE_USED_PAGE_SIZE" val="1"/>
  <p:tag name="ARTICULATE_REFERENCE_TYPE_1" val="1"/>
  <p:tag name="ARTICULATE_REFERENCE_1" val="C:\Users\user\Dropbox\drugproject\P1_02\Final\courseintro.pdf"/>
  <p:tag name="ARTICULATE_REFERENCE_TITLE_1" val="課程簡介"/>
  <p:tag name="ARTICULATE_REFERENCE_ID_1" val="0caa9d33-57a4-47be-b2bb-ab6d7a5556a1"/>
  <p:tag name="ARTICULATE_REFERENCE_TYPE_2" val="1"/>
  <p:tag name="ARTICULATE_REFERENCE_2" val="C:\Users\user\Dropbox\drugproject\P1_02\Final\writer.pdf"/>
  <p:tag name="ARTICULATE_REFERENCE_TITLE_2" val="教案作者簡介"/>
  <p:tag name="ARTICULATE_REFERENCE_ID_2" val="b5ab9056-3db6-47e4-9638-741079644c0b"/>
  <p:tag name="ARTICULATE_REFERENCE_COUNT" val="2"/>
  <p:tag name="ARTICULATE_REFERENCE_DESCRIPTION" val="請點選下列參考文件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7"/>
  <p:tag name="ORIGINAL_AUDIO_FILEPATH" val="C:\Users\user\Dropbox\drugproject\P1_02\Final\audio\5.wav"/>
  <p:tag name="ELAPSEDTIME" val="28.392"/>
  <p:tag name="ARTICULATE_TITLE_TAG" val="壹, 什麼是法律 – 法律的名稱"/>
  <p:tag name="TIMELINE" val="3.6/4.4/9.5/12.0/22.7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54"/>
  <p:tag name="ORIGINAL_AUDIO_FILEPATH" val="C:\Users\user\Dropbox\drugproject\P1_02\Final\audio\28.wav"/>
  <p:tag name="ELAPSEDTIME" val="141.042"/>
  <p:tag name="ARTICULATE_TITLE_TAG" val="二, 毒品危害防制條例重點 – 轉讓"/>
  <p:tag name="TIMELINE" val="1.9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379c089eb9461d8cff2aa72308301c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836b46d5a74bba970ebea89c83b63b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ee4b8fc47447d5abd6489f5d6cbd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b985d821c54cab8be7ba82f7821f0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af92943fd9498b92d251fa0b0ed68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8"/>
  <p:tag name="ORIGINAL_AUDIO_FILEPATH" val="C:\Users\user\Dropbox\drugproject\P1_02\Final\audio\29.wav"/>
  <p:tag name="ELAPSEDTIME" val="52.952"/>
  <p:tag name="ARTICULATE_TITLE_TAG" val="二, 毒品危害防制條例重點 – 施用"/>
  <p:tag name="TIMELINE" val="24.2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8c77fa521f4a9794cd89eac236a8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d407b3ff1f140f2896eabb335051b2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6f6b0a99bb4d75aaf622d64a87450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1c08983cad47f4a8494c7a8efe745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9"/>
  <p:tag name="ORIGINAL_AUDIO_FILEPATH" val="C:\Users\user\Dropbox\drugproject\P1_02\Final\audio\30.wav"/>
  <p:tag name="ELAPSEDTIME" val="33.632"/>
  <p:tag name="ARTICULATE_TITLE_TAG" val="二, 毒品危害防制條例重點 – 持有"/>
  <p:tag name="TIMELINE" val="5.4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4dde0578c8447f8ab34bec901a941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583f26775641d2b699f818fe3dbd8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1dc01c87c64f9593a6ba13d97c560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00508b2fdd41ca90142ae3065bc5db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fcceb0b9b2436dadbb1c4d1adb82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9"/>
  <p:tag name="ORIGINAL_AUDIO_FILEPATH" val="C:\Users\user\Dropbox\drugproject\P1_02\Final\audio\6.wav"/>
  <p:tag name="ELAPSEDTIME" val="97.762"/>
  <p:tag name="ARTICULATE_TITLE_TAG" val="壹, 什麼是法律 – 實質定義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57362fd35034b98ae563d4c0389ad8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16"/>
  <p:tag name="ORIGINAL_AUDIO_FILEPATH" val="C:\Users\user\Dropbox\drugproject\P1_02\Final\audio\31.wav"/>
  <p:tag name="ELAPSEDTIME" val="38.522"/>
  <p:tag name="ARTICULATE_TITLE_TAG" val="肆, 現行對於施用第三級及第四級毒品者之相關處罰規定 (1) "/>
  <p:tag name="TIMELINE" val="19.3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8"/>
  <p:tag name="ORIGINAL_AUDIO_FILEPATH" val="C:\Users\user\Dropbox\drugproject\P1_02\Final\audio\32.wav"/>
  <p:tag name="ELAPSEDTIME" val="45.362"/>
  <p:tag name="ARTICULATE_TITLE_TAG" val="肆, 現行對於施用第三級及第四級毒品者之相關處罰規定 (2) 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17"/>
  <p:tag name="ORIGINAL_AUDIO_FILEPATH" val="C:\Users\user\Dropbox\drugproject\P1_02\Final\audio\33.wav"/>
  <p:tag name="ELAPSEDTIME" val="68.442"/>
  <p:tag name="ARTICULATE_TITLE_TAG" val="肆, 現行對於施用第三級及第四級毒品者之相關處罰規定 (3) 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9"/>
  <p:tag name="ORIGINAL_AUDIO_FILEPATH" val="C:\Users\user\Dropbox\drugproject\P1_02\Final\audio\34.wav"/>
  <p:tag name="ELAPSEDTIME" val="59.012"/>
  <p:tag name="ARTICULATE_TITLE_TAG" val="肆, 現行對於施用第三級及第四級毒品者之相關處罰規定 (4) 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18"/>
  <p:tag name="ORIGINAL_AUDIO_FILEPATH" val="C:\Users\user\Dropbox\drugproject\P1_02\Final\audio\35.wav"/>
  <p:tag name="ELAPSEDTIME" val="76.622"/>
  <p:tag name="ARTICULATE_TITLE_TAG" val="肆, 現行對於施用第三級及第四級毒品者之相關處罰規定 (5) 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0"/>
  <p:tag name="ORIGINAL_AUDIO_FILEPATH" val="C:\Users\user\Dropbox\drugproject\P1_02\Final\audio\36.wav"/>
  <p:tag name="ELAPSEDTIME" val="37.612"/>
  <p:tag name="ARTICULATE_TITLE_TAG" val="肆, 現行對於施用第三級及第四級毒品者之相關處罰規定 (6) 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6"/>
  <p:tag name="ORIGINAL_AUDIO_FILEPATH" val="C:\Users\user\Dropbox\drugproject\P1_02\Final\audio\37.wav"/>
  <p:tag name="ELAPSEDTIME" val="70.752"/>
  <p:tag name="ARTICULATE_TITLE_TAG" val="肆, 現行對於施用第三級及第四級毒品者之相關處罰規定 (7) 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7"/>
  <p:tag name="ORIGINAL_AUDIO_FILEPATH" val="C:\Users\user\Dropbox\drugproject\P1_02\Final\audio\38.wav"/>
  <p:tag name="ELAPSEDTIME" val="12.002"/>
  <p:tag name="ARTICULATE_TITLE_TAG" val="肆, 現行對於施用第三級及第四級毒品者之相關處罰規定 (8) 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2"/>
  <p:tag name="ARTICULATE_TITLE_TAG" val="肆, 現行對於施用第三級及第四級毒品者之相關處罰規定 (9) "/>
  <p:tag name="ELAPSEDTIME" val="4.4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19"/>
  <p:tag name="ORIGINAL_AUDIO_FILEPATH" val="C:\Users\user\Dropbox\drugproject\P1_02\Final\audio\40.wav"/>
  <p:tag name="ELAPSEDTIME" val="55.162"/>
  <p:tag name="ARTICULATE_TITLE_TAG" val="肆, 現行對於施用第三級及第四級毒品者之相關處罰規定 (10) 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4"/>
  <p:tag name="ORIGINAL_AUDIO_FILEPATH" val="C:\Users\user\Dropbox\drugproject\P1_02\Final\audio\7.wav"/>
  <p:tag name="ELAPSEDTIME" val="54.552"/>
  <p:tag name="ARTICULATE_TITLE_TAG" val="壹, 什麼是法律 – 依法行政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20"/>
  <p:tag name="ORIGINAL_AUDIO_FILEPATH" val="C:\Users\user\Dropbox\drugproject\P1_02\Final\audio\41.wav"/>
  <p:tag name="ELAPSEDTIME" val="138.922"/>
  <p:tag name="ARTICULATE_TITLE_TAG" val="肆, 現行對於施用第三級及第四級毒品者之相關處罰規定 (11) 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3"/>
  <p:tag name="ARTICULATE_TITLE_TAG" val="肆, 現行對於施用第三級及第四級毒品者之相關處罰規定 (12) "/>
  <p:tag name="ELAPSEDTIME" val="6.7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55"/>
  <p:tag name="ORIGINAL_AUDIO_FILEPATH" val="C:\Users\user\Dropbox\drugproject\P1_02\Final\audio\43.wav"/>
  <p:tag name="ELAPSEDTIME" val="71.972"/>
  <p:tag name="ARTICULATE_TITLE_TAG" val="伍, 現行對於施用第一級及第二級毒品者之相關處罰規定 (1) 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TITLE_TAG" val="伍, 現行對於施用第一級及第二級毒品者之相關處罰規定 (2)"/>
  <p:tag name="ELAPSEDTIME" val="5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58"/>
  <p:tag name="ORIGINAL_AUDIO_FILEPATH" val="C:\Users\user\Dropbox\drugproject\P1_02\Final\audio\45.wav"/>
  <p:tag name="ELAPSEDTIME" val="38.502"/>
  <p:tag name="ARTICULATE_TITLE_TAG" val="伍, 現行對於施用第一級及第二級毒品者之相關處罰規定 (3) "/>
  <p:tag name="TIMELINE" val="9.6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952f2ccc144d299846712bea72145c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2ccd42abb5141b081bf9ef7ab1511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53f8559a8d427b843a7f15790a835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77893d3e704ff0b5954586c4bf84a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6"/>
  <p:tag name="ARTICULATE_TITLE_TAG" val="伍, 現行對於施用第一級及第二級毒品者之相關處罰規定 (4) "/>
  <p:tag name="ELAPSEDTIME" val="5.3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7"/>
  <p:tag name="ORIGINAL_AUDIO_FILEPATH" val="C:\Users\user\Dropbox\drugproject\P1_02\Final\audio\47.wav"/>
  <p:tag name="ELAPSEDTIME" val="56.122"/>
  <p:tag name="ARTICULATE_TITLE_TAG" val="伍, 現行對於施用第一級及第二級毒品者之相關處罰規定 (5) 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8"/>
  <p:tag name="ORIGINAL_AUDIO_FILEPATH" val="C:\Users\user\Dropbox\drugproject\P1_02\Final\audio\48.wav"/>
  <p:tag name="ELAPSEDTIME" val="587.752"/>
  <p:tag name="ARTICULATE_TITLE_TAG" val="伍, 現行對於施用第一級及第二級毒品者之相關處罰規定 (6) "/>
  <p:tag name="ARTICULATE_USED_LAYOUT" val="7"/>
  <p:tag name="ARTICULATE_SLIDE_THUMBNAIL_REFRESH" val="1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MARGIN_1" val="0"/>
  <p:tag name="MARGIN_2" val="36"/>
  <p:tag name="MARGIN_3" val="72"/>
  <p:tag name="MARGIN_4" val="108"/>
  <p:tag name="MARGIN_5" val="144"/>
  <p:tag name="FONT_SIZE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8"/>
  <p:tag name="ORIGINAL_AUDIO_FILEPATH" val="C:\Users\user\Dropbox\drugproject\P1_02\Final\audio\8.wav"/>
  <p:tag name="ELAPSEDTIME" val="13.202"/>
  <p:tag name="ARTICULATE_TITLE_TAG" val="貳、什麼是刑事司法系統？(1)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91"/>
  <p:tag name="ORIGINAL_AUDIO_FILEPATH" val="C:\Users\user\Dropbox\drugproject\P1_02\Final\audio\9.wav"/>
  <p:tag name="ELAPSEDTIME" val="39.672"/>
  <p:tag name="ARTICULATE_TITLE_TAG" val="貳、什麼是刑事司法系統？(2)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TITLE_TAG" val="課程內容： 施用各級毒品所違反之法律規範 及其罰則概論"/>
  <p:tag name="ORIGINAL_AUDIO_FILEPATH" val="C:\Users\user\Dropbox\drugproject\P1_02\Final\audio\1.wav"/>
  <p:tag name="ELAPSEDTIME" val="10.742"/>
  <p:tag name="ARTICULATE_USED_LAYOUT" val="2"/>
  <p:tag name="ARTICULATE_NAV_LEVEL" val="1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False"/>
  <p:tag name="ARTICULATE_PLAYER_CONTROL_NEX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6"/>
  <p:tag name="ARTICULATE_TITLE_TAG" val="刑事司法體系之實際運作"/>
  <p:tag name="ORIGINAL_AUDIO_FILEPATH" val="C:\Users\user\Dropbox\drugproject\P1_02\Final\audio\10.wav"/>
  <p:tag name="ELAPSEDTIME" val="66.292"/>
  <p:tag name="TIMELINE" val="3.4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b98efdc9a848ec99950f5ee86669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67a57a7333e4014866d38a31697d6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42971001b54aee8e3cb6d836721cab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19e57388df4ff1a629413851d814a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e2bda187634c32b7e63957934ff2e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1"/>
  <p:tag name="ORIGINAL_AUDIO_FILEPATH" val="C:\Users\user\Dropbox\drugproject\P1_02\Final\audio\11.wav"/>
  <p:tag name="ELAPSEDTIME" val="36.412"/>
  <p:tag name="ARTICULATE_TITLE_TAG" val="刑事司法之目的"/>
  <p:tag name="TIMELINE" val="2.6/3.5/4.4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7"/>
  <p:tag name="ORIGINAL_AUDIO_FILEPATH" val="C:\Users\user\Dropbox\drugproject\P1_02\Final\audio\12.wav"/>
  <p:tag name="ELAPSEDTIME" val="103.992"/>
  <p:tag name="ARTICULATE_TITLE_TAG" val="參, 認識毒品危害防制條例 – 概說 (1)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3"/>
  <p:tag name="ORIGINAL_AUDIO_FILEPATH" val="C:\Users\user\Dropbox\drugproject\P1_02\Final\audio\13.wav"/>
  <p:tag name="ELAPSEDTIME" val="94.162"/>
  <p:tag name="ARTICULATE_TITLE_TAG" val="參, 認識毒品危害防制條例 – 概說 (2)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6"/>
  <p:tag name="ORIGINAL_AUDIO_FILEPATH" val="C:\Users\user\Dropbox\drugproject\P1_02\Final\audio\14.wav"/>
  <p:tag name="ELAPSEDTIME" val="20.672"/>
  <p:tag name="ARTICULATE_TITLE_TAG" val="參, 認識毒品危害防制條例 – 範圍 (1)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5"/>
  <p:tag name="ORIGINAL_AUDIO_FILEPATH" val="C:\Users\user\Dropbox\drugproject\P1_02\Final\audio\15.wav"/>
  <p:tag name="ELAPSEDTIME" val="15.672"/>
  <p:tag name="ARTICULATE_TITLE_TAG" val="參, 認識毒品危害防制條例 – 範圍 (2)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11"/>
  <p:tag name="ORIGINAL_AUDIO_FILEPATH" val="C:\Users\user\Dropbox\drugproject\P1_02\Final\audio\16.wav"/>
  <p:tag name="ELAPSEDTIME" val="58.712"/>
  <p:tag name="ARTICULATE_TITLE_TAG" val="參, 認識毒品危害防制條例 – 分類依據"/>
  <p:tag name="TIMELINE" val="1.6/2.7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4"/>
  <p:tag name="ORIGINAL_AUDIO_FILEPATH" val="C:\Users\user\Dropbox\drugproject\P1_02\Final\audio\17.wav"/>
  <p:tag name="ELAPSEDTIME" val="52.742"/>
  <p:tag name="ARTICULATE_TITLE_TAG" val="參, 認識毒品危害防制條例 – 重要分類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0"/>
  <p:tag name="ARTICULATE_TITLE_TAG" val="課程目標"/>
  <p:tag name="ORIGINAL_AUDIO_FILEPATH" val="C:\Users\user\Dropbox\drugproject\P1_02\Final\audio\2.wav"/>
  <p:tag name="ELAPSEDTIME" val="31.932"/>
  <p:tag name="TIMELINE" val="3.2/6.3/12.7/23.0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12"/>
  <p:tag name="ORIGINAL_AUDIO_FILEPATH" val="C:\Users\user\Dropbox\drugproject\P1_02\Final\audio\18.wav"/>
  <p:tag name="ELAPSEDTIME" val="22.582"/>
  <p:tag name="ARTICULATE_TITLE_TAG" val="參, 認識毒品危害防制條例 – 共同特徵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4"/>
  <p:tag name="ORIGINAL_AUDIO_FILEPATH" val="C:\Users\user\Dropbox\drugproject\P1_02\Final\audio\19.wav"/>
  <p:tag name="ELAPSEDTIME" val="90.922"/>
  <p:tag name="ARTICULATE_TITLE_TAG" val="二, 毒品危害防制條例重點 (1)"/>
  <p:tag name="TIMELINE" val="5.6/6.8/22.5/67.1/78.2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9"/>
  <p:tag name="ORIGINAL_AUDIO_FILEPATH" val="C:\Users\user\Dropbox\drugproject\P1_02\Final\audio\20.wav"/>
  <p:tag name="ELAPSEDTIME" val="155.522"/>
  <p:tag name="ARTICULATE_TITLE_TAG" val="二, 毒品危害防制條例重點 (2)"/>
  <p:tag name="TIMELINE" val="0.9/14.6/94.2/140.4/141.5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62"/>
  <p:tag name="ORIGINAL_AUDIO_FILEPATH" val="C:\Users\user\Dropbox\drugproject\P1_02\Final\audio\21.wav"/>
  <p:tag name="ELAPSEDTIME" val="63.732"/>
  <p:tag name="ARTICULATE_TITLE_TAG" val="二, 毒品危害防制條例重點 (3)"/>
  <p:tag name="TIMELINE" val="2.1/13.6/22.5/29.3/34.1/36.4/40.8/43.8/50.5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0"/>
  <p:tag name="ORIGINAL_AUDIO_FILEPATH" val="C:\Users\user\Dropbox\drugproject\P1_02\Final\audio\22.wav"/>
  <p:tag name="ELAPSEDTIME" val="26.492"/>
  <p:tag name="ARTICULATE_TITLE_TAG" val="毒品常見品項表 - 毒品危害防制條例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3"/>
  <p:tag name="ORIGINAL_AUDIO_FILEPATH" val="C:\Users\user\Dropbox\drugproject\P1_02\Final\audio\23.wav"/>
  <p:tag name="ELAPSEDTIME" val="86.082"/>
  <p:tag name="ARTICULATE_TITLE_TAG" val="二, 毒品危害防制條例重點 – 製造運輸販賣"/>
  <p:tag name="TIMELINE" val="0.5/11.1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d0784f89834b7489ebe50386bb791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386e4d98284d30b2fd85a2f961f8b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ac30aedf0c4d628c5cb68d84fe526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3e83ce5e5e4b6184e5959ac6b4d94f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6ec1aa9cc645cd8505a0ba6868c56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b12767c53d4434962c231d2f8de83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b7d1f9eb1477495260b1f19bbdf3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2c64becd84478b8fefa9f4d21dc84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1"/>
  <p:tag name="ARTICULATE_TITLE_TAG" val="課程大綱"/>
  <p:tag name="ORIGINAL_AUDIO_FILEPATH" val="C:\Users\user\Dropbox\drugproject\P1_02\Final\audio\3.wav"/>
  <p:tag name="ELAPSEDTIME" val="30.542"/>
  <p:tag name="TIMELINE" val="3.0/7.9/11.6/21.3/26.6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42"/>
  <p:tag name="ORIGINAL_AUDIO_FILEPATH" val="C:\Users\user\Dropbox\drugproject\P1_02\Final\audio\24.wav"/>
  <p:tag name="ELAPSEDTIME" val="42.802"/>
  <p:tag name="ARTICULATE_TITLE_TAG" val="二, 毒品危害防制條例重點 – 意圖販賣而持有"/>
  <p:tag name="TIMELINE" val="15.9/20.8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65c02a0dff74f11b87556643d43f09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49589962fc48258aeacb1e296341c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d10c126b3e4425aed4b4166860301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1482fd3cb74c89b558ba89935dd12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8a6add86af43c280a0f2da5f00a7c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4de732ba7f4db29f45aa7d5ec3b5d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99b4ee31d04998818e02e295af1f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d85c3daceb745f5bd663bf4bc934fe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43"/>
  <p:tag name="ORIGINAL_AUDIO_FILEPATH" val="C:\Users\user\Dropbox\drugproject\P1_02\Final\audio\25.wav"/>
  <p:tag name="ELAPSEDTIME" val="30.662"/>
  <p:tag name="ARTICULATE_TITLE_TAG" val="二, 毒品危害防制條例重點 – 強暴脅迫欺瞞"/>
  <p:tag name="TIMELINE" val="3.0/17.1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db077169784265956f71e59aed46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1533dbf3734bd58d2b3c87da5d8a7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be9812285ab49c7a7637cd9d7bc12d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fa880473bd4468b8ab18560c618b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a00697106941bca92569337f99de3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55fcb714f94461973d9118708d5c8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59679e00a348f6ad428bd978e3777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9a7a90dabd47bb8494f5ba5d3ca1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ORIGINAL_AUDIO_FILEPATH" val="C:\Users\user\Dropbox\drugproject\P1_02\Final\audio\4.wav"/>
  <p:tag name="ELAPSEDTIME" val="40.742"/>
  <p:tag name="ARTICULATE_TITLE_TAG" val="壹, 什麼是法律 – 形式定義"/>
  <p:tag name="TIMELINE" val="2.4/5.0"/>
  <p:tag name="ARTICULATE_USED_LAYOUT" val="7"/>
  <p:tag name="ARTICULATE_NAV_LEVEL" val="2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44"/>
  <p:tag name="ORIGINAL_AUDIO_FILEPATH" val="C:\Users\user\Dropbox\drugproject\P1_02\Final\audio\26.wav"/>
  <p:tag name="ELAPSEDTIME" val="35.062"/>
  <p:tag name="ARTICULATE_TITLE_TAG" val="二, 毒品危害防制條例重點 – 引誘他人施用"/>
  <p:tag name="TIMELINE" val="1.2/11.7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b1333ef7659497ea2c370f518acd4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638e16992148ad8f7620bef0b029c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ed7637e67a499e92d4b1d54a7f501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2eef388836c480bb0dd17b2f28d74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25318c642c40c2ac91fe5c6d956b6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9e605a409d48af9cce4350959e56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061a50d975415789129c3db46c1ea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37275c1ce140028975aa1bd229af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45"/>
  <p:tag name="ORIGINAL_AUDIO_FILEPATH" val="C:\Users\user\Dropbox\drugproject\P1_02\Final\audio\27.wav"/>
  <p:tag name="ELAPSEDTIME" val="65.452"/>
  <p:tag name="ARTICULATE_TITLE_TAG" val="二, 毒品危害防制條例重點 – 轉讓"/>
  <p:tag name="TIMELINE" val="0.6/26.5"/>
  <p:tag name="ARTICULATE_USED_LAYOUT" val="7"/>
  <p:tag name="ARTICULATE_NAV_LEVEL" val="3"/>
  <p:tag name="ARTICULATE_SLIDE_PRESENTER_GUID" val="09d649c2-e3fa-48e3-a8a1-d29afe0421a1"/>
  <p:tag name="ARTICULATE_SLIDE_PAUSE" val="1"/>
  <p:tag name="ARTICULATE_LOCK_SLIDE" val="0"/>
  <p:tag name="ARTICULATE_HIDE_SLIDE" val="0"/>
  <p:tag name="ARTICULATE_PLAYER_CONTROL_PREVIOUS" val="True"/>
  <p:tag name="ARTICULATE_PLAYER_CONTROL_NEXT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631d0f6111452881a63df466f6e8b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8d10f42a1d404e9663b0592376cb8f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177e74db764c5b8a72de329046ac5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6ad2d8b2dad48a294961e96fa9261d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75c1bcb8c14a308f4efe2f8762885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de67781ea22493abc994444ddc14ab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7f83cbcd5f4182acdea65e31287c8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d8027d84ab43deb87ec96d0bd1e77a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8213</TotalTime>
  <Words>8198</Words>
  <Application>Microsoft Office PowerPoint</Application>
  <PresentationFormat>如螢幕大小 (4:3)</PresentationFormat>
  <Paragraphs>599</Paragraphs>
  <Slides>48</Slides>
  <Notes>48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49" baseType="lpstr">
      <vt:lpstr>Office 佈景主題</vt:lpstr>
      <vt:lpstr>施用各級毒品所違反之法律規範 及其罰則概論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報告完畢 敬請指導</dc:title>
  <dc:creator>Amigo</dc:creator>
  <cp:lastModifiedBy>user</cp:lastModifiedBy>
  <cp:revision>1063</cp:revision>
  <dcterms:created xsi:type="dcterms:W3CDTF">2003-02-05T04:01:23Z</dcterms:created>
  <dcterms:modified xsi:type="dcterms:W3CDTF">2015-08-03T00:03:57Z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_賜__瘥____銋_ =_utf-8_B_5rOV5b6L6KaP56 E5Y K5YW2572w5YmH5qaC6KuW_= 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C285254A-4510-4FAB-3F3F-3F113F033F6E</vt:lpwstr>
  </property>
  <property fmtid="{D5CDD505-2E9C-101B-9397-08002B2CF9AE}" pid="6" name="ArticulateProjectFull">
    <vt:lpwstr>F:\drug_062215\P1_02\Final\P1_02_m_final_062115.ppta</vt:lpwstr>
  </property>
</Properties>
</file>