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Lst>
  <p:notesMasterIdLst>
    <p:notesMasterId r:id="rId55"/>
  </p:notesMasterIdLst>
  <p:sldIdLst>
    <p:sldId id="256" r:id="rId11"/>
    <p:sldId id="301" r:id="rId12"/>
    <p:sldId id="302" r:id="rId13"/>
    <p:sldId id="259" r:id="rId14"/>
    <p:sldId id="258" r:id="rId15"/>
    <p:sldId id="269" r:id="rId16"/>
    <p:sldId id="260" r:id="rId17"/>
    <p:sldId id="261" r:id="rId18"/>
    <p:sldId id="262" r:id="rId19"/>
    <p:sldId id="263" r:id="rId20"/>
    <p:sldId id="264" r:id="rId21"/>
    <p:sldId id="265" r:id="rId22"/>
    <p:sldId id="267" r:id="rId23"/>
    <p:sldId id="270" r:id="rId24"/>
    <p:sldId id="272" r:id="rId25"/>
    <p:sldId id="273" r:id="rId26"/>
    <p:sldId id="274" r:id="rId27"/>
    <p:sldId id="275" r:id="rId28"/>
    <p:sldId id="283" r:id="rId29"/>
    <p:sldId id="289" r:id="rId30"/>
    <p:sldId id="276" r:id="rId31"/>
    <p:sldId id="277" r:id="rId32"/>
    <p:sldId id="292" r:id="rId33"/>
    <p:sldId id="278" r:id="rId34"/>
    <p:sldId id="282" r:id="rId35"/>
    <p:sldId id="285" r:id="rId36"/>
    <p:sldId id="286" r:id="rId37"/>
    <p:sldId id="279" r:id="rId38"/>
    <p:sldId id="294" r:id="rId39"/>
    <p:sldId id="295" r:id="rId40"/>
    <p:sldId id="280" r:id="rId41"/>
    <p:sldId id="296" r:id="rId42"/>
    <p:sldId id="281" r:id="rId43"/>
    <p:sldId id="297" r:id="rId44"/>
    <p:sldId id="288" r:id="rId45"/>
    <p:sldId id="299" r:id="rId46"/>
    <p:sldId id="300" r:id="rId47"/>
    <p:sldId id="290" r:id="rId48"/>
    <p:sldId id="291" r:id="rId49"/>
    <p:sldId id="293" r:id="rId50"/>
    <p:sldId id="298" r:id="rId51"/>
    <p:sldId id="304" r:id="rId52"/>
    <p:sldId id="266" r:id="rId53"/>
    <p:sldId id="303" r:id="rId54"/>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CC00"/>
    <a:srgbClr val="EEEA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063" autoAdjust="0"/>
  </p:normalViewPr>
  <p:slideViewPr>
    <p:cSldViewPr>
      <p:cViewPr>
        <p:scale>
          <a:sx n="60" d="100"/>
          <a:sy n="60" d="100"/>
        </p:scale>
        <p:origin x="-965" y="29"/>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theme" Target="theme/theme1.xml"/><Relationship Id="rId5" Type="http://schemas.openxmlformats.org/officeDocument/2006/relationships/slideMaster" Target="slideMasters/slideMaster5.xml"/><Relationship Id="rId19"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presProps" Target="presProps.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viewProps" Target="viewProps.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489C975-94F7-4D89-AD55-6E2D12A004CB}" type="datetimeFigureOut">
              <a:rPr lang="zh-TW" altLang="en-US" smtClean="0"/>
              <a:t>2016/10/7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9E4C8B4-9DEE-4AB2-9D94-BBE5B5E51268}" type="slidenum">
              <a:rPr lang="zh-TW" altLang="en-US" smtClean="0"/>
              <a:t>‹#›</a:t>
            </a:fld>
            <a:endParaRPr lang="zh-TW" altLang="en-US"/>
          </a:p>
        </p:txBody>
      </p:sp>
    </p:spTree>
    <p:extLst>
      <p:ext uri="{BB962C8B-B14F-4D97-AF65-F5344CB8AC3E}">
        <p14:creationId xmlns:p14="http://schemas.microsoft.com/office/powerpoint/2010/main" val="3957063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1</a:t>
            </a:fld>
            <a:endParaRPr lang="zh-TW" altLang="en-US"/>
          </a:p>
        </p:txBody>
      </p:sp>
    </p:spTree>
    <p:extLst>
      <p:ext uri="{BB962C8B-B14F-4D97-AF65-F5344CB8AC3E}">
        <p14:creationId xmlns:p14="http://schemas.microsoft.com/office/powerpoint/2010/main" val="3469818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我國大多數成癮性毒品均源自境外偷渡及走私，以外來品種的紫錐花意象推動反毒並推向國際，較符毒品之移動路徑；而中華民族於清朝末年以降，受毒害深重，可謂禍國殃民、動搖國本，所以反毒的決心絕對堅定，以過來人身份引領國際社會共同推動，並以「紫錐花」做為世界性標誌。推動的方法上，初步建議世界各國也都能由校園開始推向社會，再由其國內推至鄰近國家，帶動區域國家及洲際之響應，使紫錐花運動蔚為世界風潮。</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5</a:t>
            </a:fld>
            <a:endParaRPr lang="zh-TW" altLang="en-US"/>
          </a:p>
        </p:txBody>
      </p:sp>
    </p:spTree>
    <p:extLst>
      <p:ext uri="{BB962C8B-B14F-4D97-AF65-F5344CB8AC3E}">
        <p14:creationId xmlns:p14="http://schemas.microsoft.com/office/powerpoint/2010/main" val="3053749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8</a:t>
            </a:fld>
            <a:endParaRPr lang="zh-TW" altLang="en-US"/>
          </a:p>
        </p:txBody>
      </p:sp>
    </p:spTree>
    <p:extLst>
      <p:ext uri="{BB962C8B-B14F-4D97-AF65-F5344CB8AC3E}">
        <p14:creationId xmlns:p14="http://schemas.microsoft.com/office/powerpoint/2010/main" val="3113699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答案  </a:t>
            </a:r>
            <a:r>
              <a:rPr lang="en-US" altLang="zh-TW" dirty="0" smtClean="0"/>
              <a:t>1.</a:t>
            </a:r>
            <a:r>
              <a:rPr lang="zh-TW" altLang="en-US" dirty="0" smtClean="0"/>
              <a:t>：罌粟、茶葉   </a:t>
            </a:r>
            <a:r>
              <a:rPr lang="en-US" altLang="zh-TW" dirty="0" smtClean="0"/>
              <a:t>2.</a:t>
            </a:r>
            <a:r>
              <a:rPr lang="zh-TW" altLang="en-US" dirty="0" smtClean="0"/>
              <a:t> 雍正  </a:t>
            </a:r>
            <a:r>
              <a:rPr lang="en-US" altLang="zh-TW" dirty="0" smtClean="0"/>
              <a:t>3.</a:t>
            </a:r>
            <a:r>
              <a:rPr lang="zh-TW" altLang="en-US" dirty="0" smtClean="0"/>
              <a:t>六月三日</a:t>
            </a:r>
            <a:endParaRPr lang="en-US" altLang="zh-TW" dirty="0" smtClean="0"/>
          </a:p>
          <a:p>
            <a:r>
              <a:rPr lang="zh-TW" altLang="en-US" dirty="0" smtClean="0"/>
              <a:t>雍正五年</a:t>
            </a:r>
            <a:r>
              <a:rPr lang="en-US" altLang="zh-TW" dirty="0" smtClean="0"/>
              <a:t>(</a:t>
            </a:r>
            <a:r>
              <a:rPr lang="zh-TW" altLang="en-US" dirty="0" smtClean="0"/>
              <a:t>西元</a:t>
            </a:r>
            <a:r>
              <a:rPr lang="en-US" altLang="zh-TW" dirty="0" smtClean="0"/>
              <a:t>1727</a:t>
            </a:r>
            <a:r>
              <a:rPr lang="zh-TW" altLang="en-US" dirty="0" smtClean="0"/>
              <a:t>年</a:t>
            </a:r>
            <a:r>
              <a:rPr lang="en-US" altLang="zh-TW" dirty="0" smtClean="0"/>
              <a:t>)</a:t>
            </a:r>
            <a:r>
              <a:rPr lang="zh-TW" altLang="en-US" dirty="0" smtClean="0"/>
              <a:t>為了糧食的充裕第一次頒布禁煙令，禁止民間種植菸草；雍正七年</a:t>
            </a:r>
            <a:r>
              <a:rPr lang="en-US" altLang="zh-TW" dirty="0" smtClean="0"/>
              <a:t>(</a:t>
            </a:r>
            <a:r>
              <a:rPr lang="zh-TW" altLang="en-US" dirty="0" smtClean="0"/>
              <a:t>西元</a:t>
            </a:r>
            <a:r>
              <a:rPr lang="en-US" altLang="zh-TW" dirty="0" smtClean="0"/>
              <a:t>1729</a:t>
            </a:r>
            <a:r>
              <a:rPr lang="zh-TW" altLang="en-US" dirty="0" smtClean="0"/>
              <a:t>年</a:t>
            </a:r>
            <a:r>
              <a:rPr lang="en-US" altLang="zh-TW" dirty="0" smtClean="0"/>
              <a:t>)</a:t>
            </a:r>
            <a:r>
              <a:rPr lang="zh-TW" altLang="en-US" dirty="0" smtClean="0"/>
              <a:t>針對國內從事鴉片買賣的人下了禁煙令。過去民間使用菸草混合鴉片吸食，雍正的禁煙令造成菸草徹底被禁，商人圖利於利潤更高的鴉片走私入境，民間純粹吸食鴉片上癮快、傷害更大。此時鴉片真的成了毒品，天朝開始大量出現毒品上癮者。</a:t>
            </a:r>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17</a:t>
            </a:fld>
            <a:endParaRPr lang="zh-TW" altLang="en-US"/>
          </a:p>
        </p:txBody>
      </p:sp>
    </p:spTree>
    <p:extLst>
      <p:ext uri="{BB962C8B-B14F-4D97-AF65-F5344CB8AC3E}">
        <p14:creationId xmlns:p14="http://schemas.microsoft.com/office/powerpoint/2010/main" val="15672142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18</a:t>
            </a:fld>
            <a:endParaRPr lang="zh-TW" altLang="en-US"/>
          </a:p>
        </p:txBody>
      </p:sp>
    </p:spTree>
    <p:extLst>
      <p:ext uri="{BB962C8B-B14F-4D97-AF65-F5344CB8AC3E}">
        <p14:creationId xmlns:p14="http://schemas.microsoft.com/office/powerpoint/2010/main" val="36789270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a:t>
            </a:r>
            <a:r>
              <a:rPr lang="zh-TW" altLang="en-US" dirty="0" smtClean="0"/>
              <a:t>鴉片菸鬼</a:t>
            </a:r>
            <a:r>
              <a:rPr lang="en-US" altLang="zh-TW" dirty="0" smtClean="0"/>
              <a:t>》</a:t>
            </a:r>
            <a:r>
              <a:rPr lang="zh-TW" altLang="en-US" dirty="0" smtClean="0"/>
              <a:t>是鴉片戰爭博物館從國外徵集回來的一幅銅版畫。該畫由英國畫家托馬斯</a:t>
            </a:r>
            <a:r>
              <a:rPr lang="en-US" altLang="zh-TW" dirty="0" smtClean="0"/>
              <a:t>·</a:t>
            </a:r>
            <a:r>
              <a:rPr lang="zh-TW" altLang="en-US" dirty="0" smtClean="0"/>
              <a:t>阿羅姆創作。據史學家考證，這幅畫取材於廣州一個下等鴉片煙館，裡面的鴉片吸食者多半為生活在社會底層的苦力。畫中那位站立者由於鴉片的刺激，正神態亢奮地手舞足蹈。在這個鴉片煙館內，還有一些人或躺著吸食鴉片，或坐著正在往煙槍里裝鴉片。整個場景透露著衰敗和狼狽。這些生活在社會最底層的平民老百姓，把辛辛苦苦靠出賣勞動力換來的血汗錢，就這樣揮霍在抽食鴉片上。</a:t>
            </a:r>
          </a:p>
          <a:p>
            <a:endParaRPr lang="zh-TW" altLang="en-US" dirty="0" smtClean="0"/>
          </a:p>
          <a:p>
            <a:r>
              <a:rPr lang="en-US" altLang="zh-TW" dirty="0" smtClean="0"/>
              <a:t>https://kknews.cc/history/xzev2q.html</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19</a:t>
            </a:fld>
            <a:endParaRPr lang="zh-TW" altLang="en-US"/>
          </a:p>
        </p:txBody>
      </p:sp>
    </p:spTree>
    <p:extLst>
      <p:ext uri="{BB962C8B-B14F-4D97-AF65-F5344CB8AC3E}">
        <p14:creationId xmlns:p14="http://schemas.microsoft.com/office/powerpoint/2010/main" val="960166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「染毒成癮</a:t>
            </a:r>
            <a:r>
              <a:rPr lang="en-US" altLang="zh-TW" dirty="0" smtClean="0"/>
              <a:t>?</a:t>
            </a:r>
            <a:r>
              <a:rPr lang="zh-TW" altLang="en-US" dirty="0" smtClean="0"/>
              <a:t>指日可</a:t>
            </a:r>
            <a:r>
              <a:rPr lang="en-US" altLang="zh-TW" dirty="0" smtClean="0"/>
              <a:t>DIE!</a:t>
            </a:r>
            <a:r>
              <a:rPr lang="zh-TW" altLang="en-US" dirty="0" smtClean="0"/>
              <a:t>」引用內湖高中學生參加「</a:t>
            </a:r>
            <a:r>
              <a:rPr lang="en-US" altLang="zh-TW" dirty="0" smtClean="0"/>
              <a:t>2016『</a:t>
            </a:r>
            <a:r>
              <a:rPr lang="zh-TW" altLang="en-US" dirty="0" smtClean="0"/>
              <a:t>反轉毒害 健康心生活</a:t>
            </a:r>
            <a:r>
              <a:rPr lang="en-US" altLang="zh-TW" dirty="0" smtClean="0"/>
              <a:t>』</a:t>
            </a:r>
            <a:r>
              <a:rPr lang="zh-TW" altLang="en-US" dirty="0" smtClean="0"/>
              <a:t>創意標語徵選比賽得獎名單」最佳人氣獎作品。</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20</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「只要對國家有利，即使犧牲自己生命也心甘情願，絕不會因為自己可能受到禍害而躲開。」</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21</a:t>
            </a:fld>
            <a:endParaRPr lang="zh-TW" altLang="en-US">
              <a:solidFill>
                <a:prstClr val="black"/>
              </a:solidFill>
            </a:endParaRPr>
          </a:p>
        </p:txBody>
      </p:sp>
    </p:spTree>
    <p:extLst>
      <p:ext uri="{BB962C8B-B14F-4D97-AF65-F5344CB8AC3E}">
        <p14:creationId xmlns:p14="http://schemas.microsoft.com/office/powerpoint/2010/main" val="3678927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答案：禁止鴉片進口。禁止民眾吸食鴉片可從根本解決問題，道光帝與林則徐原先傾向用此方法解決，但到了廣州後林決定採用禁止鴉片進口的方式，利用民眾排外的心理，將槍口指向英國人。</a:t>
            </a:r>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22</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en-US" altLang="zh-TW" dirty="0" smtClean="0"/>
              <a:t>http://news.ltn.com.tw/news/life/breakingnews/1494354</a:t>
            </a:r>
          </a:p>
          <a:p>
            <a:r>
              <a:rPr lang="en-US" altLang="zh-TW" dirty="0" smtClean="0"/>
              <a:t>https://i.ytimg.com/vi/qA-YRMSI5pw/hqdefault.jpg</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smtClean="0"/>
              <a:t>23</a:t>
            </a:fld>
            <a:endParaRPr lang="zh-TW" altLang="en-US"/>
          </a:p>
        </p:txBody>
      </p:sp>
    </p:spTree>
    <p:extLst>
      <p:ext uri="{BB962C8B-B14F-4D97-AF65-F5344CB8AC3E}">
        <p14:creationId xmlns:p14="http://schemas.microsoft.com/office/powerpoint/2010/main" val="18054844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只要對國家有利，即使犧牲自己生命也心甘情願，絕不會因為自己可能受到禍害而躲開。</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24</a:t>
            </a:fld>
            <a:endParaRPr lang="zh-TW" altLang="en-US">
              <a:solidFill>
                <a:prstClr val="black"/>
              </a:solidFill>
            </a:endParaRPr>
          </a:p>
        </p:txBody>
      </p:sp>
    </p:spTree>
    <p:extLst>
      <p:ext uri="{BB962C8B-B14F-4D97-AF65-F5344CB8AC3E}">
        <p14:creationId xmlns:p14="http://schemas.microsoft.com/office/powerpoint/2010/main" val="3678927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25</a:t>
            </a:fld>
            <a:endParaRPr lang="zh-TW" altLang="en-US">
              <a:solidFill>
                <a:prstClr val="black"/>
              </a:solidFill>
            </a:endParaRPr>
          </a:p>
        </p:txBody>
      </p:sp>
    </p:spTree>
    <p:extLst>
      <p:ext uri="{BB962C8B-B14F-4D97-AF65-F5344CB8AC3E}">
        <p14:creationId xmlns:p14="http://schemas.microsoft.com/office/powerpoint/2010/main" val="3678927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答案：死刑</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28</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第七條第一項引誘他人施用第一級毒品者，處三年以上十年以下有期徒刑，得併科新臺幣三百萬元以下罰金。</a:t>
            </a:r>
            <a:r>
              <a:rPr lang="en-US" altLang="zh-TW" dirty="0" smtClean="0"/>
              <a:t/>
            </a:r>
            <a:br>
              <a:rPr lang="en-US" altLang="zh-TW" dirty="0" smtClean="0"/>
            </a:br>
            <a:r>
              <a:rPr lang="zh-TW" altLang="en-US" dirty="0" smtClean="0"/>
              <a:t>第九條第一項成年人對未成年人犯前三條之罪者，依各該條項規定加重其刑至二分之一</a:t>
            </a:r>
          </a:p>
          <a:p>
            <a:r>
              <a:rPr lang="zh-TW" altLang="en-US" dirty="0" smtClean="0"/>
              <a:t>。</a:t>
            </a:r>
            <a:endParaRPr lang="en-US" altLang="zh-TW" dirty="0" smtClean="0"/>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31</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答案：</a:t>
            </a:r>
            <a:r>
              <a:rPr lang="en-US" altLang="zh-TW" dirty="0" smtClean="0"/>
              <a:t>《</a:t>
            </a:r>
            <a:r>
              <a:rPr lang="zh-TW" altLang="en-US" dirty="0" smtClean="0"/>
              <a:t>毒品危害防制條例</a:t>
            </a:r>
            <a:r>
              <a:rPr lang="en-US" altLang="zh-TW" dirty="0" smtClean="0"/>
              <a:t>》</a:t>
            </a:r>
            <a:r>
              <a:rPr lang="zh-TW" altLang="en-US" dirty="0" smtClean="0"/>
              <a:t>第</a:t>
            </a:r>
            <a:r>
              <a:rPr lang="en-US" altLang="zh-TW" dirty="0" smtClean="0"/>
              <a:t>12</a:t>
            </a:r>
            <a:r>
              <a:rPr lang="zh-TW" altLang="en-US" dirty="0" smtClean="0"/>
              <a:t>條：意圖供製造毒品之用，而栽種罌粟或古柯者，處無期徒刑或七年以上有期徒刑，得併科新臺幣七百萬元以下罰金。</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33</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只要對國家有利，即使犧牲自己生命也心甘情願，絕不會因為自己可能受到禍害而躲開。</a:t>
            </a:r>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35</a:t>
            </a:fld>
            <a:endParaRPr lang="zh-TW" altLang="en-US">
              <a:solidFill>
                <a:prstClr val="black"/>
              </a:solidFill>
            </a:endParaRPr>
          </a:p>
        </p:txBody>
      </p:sp>
    </p:spTree>
    <p:extLst>
      <p:ext uri="{BB962C8B-B14F-4D97-AF65-F5344CB8AC3E}">
        <p14:creationId xmlns:p14="http://schemas.microsoft.com/office/powerpoint/2010/main" val="3678927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海峽兩岸共同打擊犯罪及司法互助協議</a:t>
            </a:r>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36</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臺北市長柯文哲日前出席反毒活動時說道：「不吸菸就不吸毒。要讓每個學子都有吸毒不好的概念。」</a:t>
            </a:r>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38</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本題開始前，教師發下海報紙或小白板、筆；搶答完，邀請同學分享。</a:t>
            </a:r>
            <a:endParaRPr lang="en-US" altLang="zh-TW" dirty="0" smtClean="0"/>
          </a:p>
          <a:p>
            <a:r>
              <a:rPr lang="zh-TW" altLang="en-US" dirty="0" smtClean="0"/>
              <a:t>臺北市長柯文哲日前出席反毒活動時說道：「不吸菸就不吸毒。要讓每個學子都有吸毒不好的概念。」</a:t>
            </a:r>
          </a:p>
          <a:p>
            <a:endParaRPr lang="en-US" altLang="zh-TW" dirty="0" smtClean="0"/>
          </a:p>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39</a:t>
            </a:fld>
            <a:endParaRPr lang="zh-TW" altLang="en-US">
              <a:solidFill>
                <a:prstClr val="black"/>
              </a:solidFill>
            </a:endParaRPr>
          </a:p>
        </p:txBody>
      </p:sp>
    </p:spTree>
    <p:extLst>
      <p:ext uri="{BB962C8B-B14F-4D97-AF65-F5344CB8AC3E}">
        <p14:creationId xmlns:p14="http://schemas.microsoft.com/office/powerpoint/2010/main" val="15672142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99E4C8B4-9DEE-4AB2-9D94-BBE5B5E51268}" type="slidenum">
              <a:rPr lang="zh-TW" altLang="en-US">
                <a:solidFill>
                  <a:prstClr val="black"/>
                </a:solidFill>
              </a:rPr>
              <a:pPr/>
              <a:t>40</a:t>
            </a:fld>
            <a:endParaRPr lang="zh-TW" altLang="en-US">
              <a:solidFill>
                <a:prstClr val="black"/>
              </a:solidFill>
            </a:endParaRPr>
          </a:p>
        </p:txBody>
      </p:sp>
    </p:spTree>
    <p:extLst>
      <p:ext uri="{BB962C8B-B14F-4D97-AF65-F5344CB8AC3E}">
        <p14:creationId xmlns:p14="http://schemas.microsoft.com/office/powerpoint/2010/main" val="3469818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395326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367535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3044563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21300873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40989614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8364943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202909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3978557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20851265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1279190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42582923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460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045881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288284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2810115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214625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511180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3818174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323434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766775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345221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1141117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703549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6569540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089609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261121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3465852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818124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1271429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153111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67125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971744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4632418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0839695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5110356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39331477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1468645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066968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235224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8735194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027682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5435583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170846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36322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6630661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0389187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9353174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326734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495716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3728204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30969964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335067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57917685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673241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78047648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02588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559408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4860288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723712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6685323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83721305"/>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88725695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6202428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9311314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30063450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7894493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34432793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9253650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4071307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4092530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52857365"/>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880927650"/>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804992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9248984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05409343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53297865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5805311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0730880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5221990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7391925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5881300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6071674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00428618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7746029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57920935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9855858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523815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48266776"/>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74970308"/>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21163936"/>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06088475"/>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5954389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6487112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99504148"/>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3815681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2416818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0004457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142179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8021979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52064801"/>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77071436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7899030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0261988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6457872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03114671"/>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4822224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91087641"/>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48775121"/>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57744998"/>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116237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smtClean="0"/>
              <a:t>2016/10/7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smtClean="0"/>
              <a:t>‹#›</a:t>
            </a:fld>
            <a:endParaRPr lang="zh-TW" altLang="en-US"/>
          </a:p>
        </p:txBody>
      </p:sp>
    </p:spTree>
    <p:extLst>
      <p:ext uri="{BB962C8B-B14F-4D97-AF65-F5344CB8AC3E}">
        <p14:creationId xmlns:p14="http://schemas.microsoft.com/office/powerpoint/2010/main" val="39165195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457809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189371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3235691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25733243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4551298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075877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096689979"/>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8278127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AE7C93-7E27-487F-B661-2EDE9F38FC58}" type="datetimeFigureOut">
              <a:rPr lang="zh-TW" altLang="en-US" smtClean="0">
                <a:solidFill>
                  <a:prstClr val="black">
                    <a:tint val="75000"/>
                  </a:prstClr>
                </a:solidFill>
              </a:rPr>
              <a:pPr/>
              <a:t>2016/10/7</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49AA4CC-CEA6-49DC-89F4-A5BC2BC5BF89}"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7399232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4.g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4.gif"/><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5.xml"/><Relationship Id="rId1" Type="http://schemas.openxmlformats.org/officeDocument/2006/relationships/slideLayout" Target="../slideLayouts/slideLayout35.xml"/><Relationship Id="rId6" Type="http://schemas.microsoft.com/office/2007/relationships/hdphoto" Target="../media/hdphoto2.wdp"/><Relationship Id="rId5" Type="http://schemas.openxmlformats.org/officeDocument/2006/relationships/image" Target="../media/image17.png"/><Relationship Id="rId4" Type="http://schemas.openxmlformats.org/officeDocument/2006/relationships/image" Target="../media/image1.jpeg"/></Relationships>
</file>

<file path=ppt/slides/_rels/slide1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6.xml"/><Relationship Id="rId1" Type="http://schemas.openxmlformats.org/officeDocument/2006/relationships/slideLayout" Target="../slideLayouts/slideLayout35.xml"/><Relationship Id="rId4" Type="http://schemas.openxmlformats.org/officeDocument/2006/relationships/image" Target="../media/image18.jpeg"/></Relationships>
</file>

<file path=ppt/slides/_rels/slide2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2.xml"/><Relationship Id="rId1" Type="http://schemas.openxmlformats.org/officeDocument/2006/relationships/slideLayout" Target="../slideLayouts/slideLayout68.xml"/><Relationship Id="rId5" Type="http://schemas.openxmlformats.org/officeDocument/2006/relationships/image" Target="../media/image23.jpeg"/><Relationship Id="rId4" Type="http://schemas.openxmlformats.org/officeDocument/2006/relationships/image" Target="../media/image22.jpe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jpeg"/><Relationship Id="rId1" Type="http://schemas.openxmlformats.org/officeDocument/2006/relationships/slideLayout" Target="../slideLayouts/slideLayout79.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9.xml"/><Relationship Id="rId5" Type="http://schemas.microsoft.com/office/2007/relationships/hdphoto" Target="../media/hdphoto1.wdp"/><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3.xml"/><Relationship Id="rId1" Type="http://schemas.openxmlformats.org/officeDocument/2006/relationships/slideLayout" Target="../slideLayouts/slideLayout46.xml"/><Relationship Id="rId6" Type="http://schemas.openxmlformats.org/officeDocument/2006/relationships/image" Target="../media/image4.png"/><Relationship Id="rId5" Type="http://schemas.openxmlformats.org/officeDocument/2006/relationships/image" Target="../media/image29.gif"/><Relationship Id="rId4" Type="http://schemas.openxmlformats.org/officeDocument/2006/relationships/image" Target="../media/image28.gif"/></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3.png"/><Relationship Id="rId2" Type="http://schemas.openxmlformats.org/officeDocument/2006/relationships/image" Target="../media/image7.jpeg"/><Relationship Id="rId1" Type="http://schemas.openxmlformats.org/officeDocument/2006/relationships/slideLayout" Target="../slideLayouts/slideLayout46.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37.png"/><Relationship Id="rId2" Type="http://schemas.openxmlformats.org/officeDocument/2006/relationships/image" Target="../media/image7.jpeg"/><Relationship Id="rId1" Type="http://schemas.openxmlformats.org/officeDocument/2006/relationships/slideLayout" Target="../slideLayouts/slideLayout46.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8.gif"/></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42.pn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3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5.xml"/><Relationship Id="rId1" Type="http://schemas.openxmlformats.org/officeDocument/2006/relationships/slideLayout" Target="../slideLayouts/slideLayout57.xml"/><Relationship Id="rId4" Type="http://schemas.openxmlformats.org/officeDocument/2006/relationships/image" Target="../media/image43.gif"/></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jpeg"/><Relationship Id="rId1" Type="http://schemas.openxmlformats.org/officeDocument/2006/relationships/slideLayout" Target="../slideLayouts/slideLayout5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47.jpeg"/></Relationships>
</file>

<file path=ppt/slides/_rels/slide3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7.xml"/><Relationship Id="rId1" Type="http://schemas.openxmlformats.org/officeDocument/2006/relationships/slideLayout" Target="../slideLayouts/slideLayout101.xml"/><Relationship Id="rId4" Type="http://schemas.openxmlformats.org/officeDocument/2006/relationships/image" Target="../media/image3.jpg"/></Relationships>
</file>

<file path=ppt/slides/_rels/slide3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jpeg"/><Relationship Id="rId1" Type="http://schemas.openxmlformats.org/officeDocument/2006/relationships/slideLayout" Target="../slideLayouts/slideLayout101.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3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8.xml"/><Relationship Id="rId1" Type="http://schemas.openxmlformats.org/officeDocument/2006/relationships/slideLayout" Target="../slideLayouts/slideLayout90.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3.jpg"/><Relationship Id="rId4" Type="http://schemas.openxmlformats.org/officeDocument/2006/relationships/image" Target="../media/image2.jpeg"/></Relationships>
</file>

<file path=ppt/slides/_rels/slide4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refrain.moj.gov.tw/" TargetMode="External"/><Relationship Id="rId2" Type="http://schemas.openxmlformats.org/officeDocument/2006/relationships/hyperlink" Target="http://law.moj.gov.tw/Index.aspx" TargetMode="External"/><Relationship Id="rId1" Type="http://schemas.openxmlformats.org/officeDocument/2006/relationships/slideLayout" Target="../slideLayouts/slideLayout2.xml"/><Relationship Id="rId6" Type="http://schemas.openxmlformats.org/officeDocument/2006/relationships/hyperlink" Target="http://news.ltn.com.tw/news/life/breakingnews/1494354" TargetMode="External"/><Relationship Id="rId5" Type="http://schemas.openxmlformats.org/officeDocument/2006/relationships/hyperlink" Target="https://kknews.cc/history/xzev2q.html" TargetMode="External"/><Relationship Id="rId4" Type="http://schemas.openxmlformats.org/officeDocument/2006/relationships/hyperlink" Target="http://enc.moe.edu.tw/" TargetMode="External"/></Relationships>
</file>

<file path=ppt/slides/_rels/slide44.xml.rels><?xml version="1.0" encoding="UTF-8" standalone="yes"?>
<Relationships xmlns="http://schemas.openxmlformats.org/package/2006/relationships"><Relationship Id="rId8" Type="http://schemas.openxmlformats.org/officeDocument/2006/relationships/hyperlink" Target="http://pic.pimg.tw/mylailai/1403428476-2421580736_m.jpg" TargetMode="External"/><Relationship Id="rId13" Type="http://schemas.openxmlformats.org/officeDocument/2006/relationships/hyperlink" Target="http://blog.udn.com/hsr123/72350378" TargetMode="External"/><Relationship Id="rId3" Type="http://schemas.openxmlformats.org/officeDocument/2006/relationships/hyperlink" Target="http://pic2.mofang.com.tw/2014/1205/20141205023633375.jpg" TargetMode="External"/><Relationship Id="rId7" Type="http://schemas.openxmlformats.org/officeDocument/2006/relationships/hyperlink" Target="https://zh.wikipedia.org/wiki/%E6%9F%A5%E7%90%86%C2%B7%E4%B9%89%E5%BE%8B" TargetMode="External"/><Relationship Id="rId12" Type="http://schemas.openxmlformats.org/officeDocument/2006/relationships/hyperlink" Target="http://dyes.tn.edu.tw/~dy/drugs/images/drugs.gif" TargetMode="External"/><Relationship Id="rId17" Type="http://schemas.openxmlformats.org/officeDocument/2006/relationships/hyperlink" Target="https://i.ytimg.com/vi/qA-YRMSI5pw/hqdefault.jpg" TargetMode="External"/><Relationship Id="rId2" Type="http://schemas.openxmlformats.org/officeDocument/2006/relationships/hyperlink" Target="http://pic2.qqmofasi.com/2015/06/26/1793_yY63E830YpV34pcplM4m_square.jpg" TargetMode="External"/><Relationship Id="rId16" Type="http://schemas.openxmlformats.org/officeDocument/2006/relationships/hyperlink" Target="http://www.360doc.com/content/16/0107/17/7544182_526190882.shtml" TargetMode="External"/><Relationship Id="rId1" Type="http://schemas.openxmlformats.org/officeDocument/2006/relationships/slideLayout" Target="../slideLayouts/slideLayout2.xml"/><Relationship Id="rId6" Type="http://schemas.openxmlformats.org/officeDocument/2006/relationships/hyperlink" Target="http://www.microfotos.com/pic/1/164/16429/1642904preview4.jpg" TargetMode="External"/><Relationship Id="rId11" Type="http://schemas.openxmlformats.org/officeDocument/2006/relationships/hyperlink" Target="http://img.taopic.com/uploads/allimg/130103/240385-130103213Q842.jpg" TargetMode="External"/><Relationship Id="rId5" Type="http://schemas.openxmlformats.org/officeDocument/2006/relationships/hyperlink" Target="http://sd.people.com.cn/NMediaFile/2014/0313/MAIN201403131402000225407867151.jpg" TargetMode="External"/><Relationship Id="rId15" Type="http://schemas.openxmlformats.org/officeDocument/2006/relationships/hyperlink" Target="https://zh.wikipedia.org/wiki/%E6%B5%B7%E5%9B%BD%E5%9B%BE%E5%BF%97" TargetMode="External"/><Relationship Id="rId10" Type="http://schemas.openxmlformats.org/officeDocument/2006/relationships/hyperlink" Target="http://p10.qhimg.com/t016e5724ceabc3fd47.gif" TargetMode="External"/><Relationship Id="rId4" Type="http://schemas.openxmlformats.org/officeDocument/2006/relationships/hyperlink" Target="http://weili.ooopic.com/weili_13543913.html?_Track=147469697051f3efaab8b7750c7b2047" TargetMode="External"/><Relationship Id="rId9" Type="http://schemas.openxmlformats.org/officeDocument/2006/relationships/hyperlink" Target="http://www.688map.com/templepage.php?id" TargetMode="External"/><Relationship Id="rId14" Type="http://schemas.openxmlformats.org/officeDocument/2006/relationships/hyperlink" Target="http://www.baike.com/gwiki/%E8%99%8E%E9%97%A8%E9%94%80%E7%83%9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201412050236333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3386" y="332656"/>
            <a:ext cx="2153070" cy="2755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下載"/>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080" y="1700808"/>
            <a:ext cx="1978587" cy="2520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圖片 3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404678"/>
            <a:ext cx="1672945" cy="2689419"/>
          </a:xfrm>
          <a:prstGeom prst="rect">
            <a:avLst/>
          </a:prstGeom>
        </p:spPr>
      </p:pic>
      <p:pic>
        <p:nvPicPr>
          <p:cNvPr id="35" name="圖片 34"/>
          <p:cNvPicPr>
            <a:picLocks noChangeAspect="1"/>
          </p:cNvPicPr>
          <p:nvPr/>
        </p:nvPicPr>
        <p:blipFill rotWithShape="1">
          <a:blip r:embed="rId6">
            <a:extLst>
              <a:ext uri="{28A0092B-C50C-407E-A947-70E740481C1C}">
                <a14:useLocalDpi xmlns:a14="http://schemas.microsoft.com/office/drawing/2010/main" val="0"/>
              </a:ext>
            </a:extLst>
          </a:blip>
          <a:srcRect l="22418" r="24720"/>
          <a:stretch/>
        </p:blipFill>
        <p:spPr>
          <a:xfrm>
            <a:off x="3558460" y="1628800"/>
            <a:ext cx="1877636" cy="3333343"/>
          </a:xfrm>
          <a:prstGeom prst="rect">
            <a:avLst/>
          </a:prstGeom>
        </p:spPr>
      </p:pic>
      <p:pic>
        <p:nvPicPr>
          <p:cNvPr id="36" name="Picture 4" descr="皇帝"/>
          <p:cNvPicPr>
            <a:picLocks noChangeAspect="1" noChangeArrowheads="1"/>
          </p:cNvPicPr>
          <p:nvPr/>
        </p:nvPicPr>
        <p:blipFill rotWithShape="1">
          <a:blip r:embed="rId7">
            <a:extLst>
              <a:ext uri="{28A0092B-C50C-407E-A947-70E740481C1C}">
                <a14:useLocalDpi xmlns:a14="http://schemas.microsoft.com/office/drawing/2010/main" val="0"/>
              </a:ext>
            </a:extLst>
          </a:blip>
          <a:srcRect l="9775" r="9028" b="4880"/>
          <a:stretch/>
        </p:blipFill>
        <p:spPr bwMode="auto">
          <a:xfrm flipH="1">
            <a:off x="1835696" y="1071693"/>
            <a:ext cx="1762945" cy="3276364"/>
          </a:xfrm>
          <a:prstGeom prst="snip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7" name="群組 16"/>
          <p:cNvGrpSpPr/>
          <p:nvPr/>
        </p:nvGrpSpPr>
        <p:grpSpPr>
          <a:xfrm>
            <a:off x="251520" y="4652000"/>
            <a:ext cx="8784976" cy="2098651"/>
            <a:chOff x="179512" y="4644751"/>
            <a:chExt cx="8784976" cy="2098651"/>
          </a:xfrm>
        </p:grpSpPr>
        <p:sp>
          <p:nvSpPr>
            <p:cNvPr id="41" name="AutoShape 10" descr="http://1.bp.blogspot.com/-FOoryvFcsuk/UQi943hgC2I/AAAAAAAAArU/QSnDnyRGg2g/s640/%E8%8B%B1%E5%9C%8B%E7%B4%B3%E5%A3%AB%E9%A3%9B%E5%A4%A9.jpg"/>
            <p:cNvSpPr>
              <a:spLocks noChangeAspect="1" noChangeArrowheads="1"/>
            </p:cNvSpPr>
            <p:nvPr/>
          </p:nvSpPr>
          <p:spPr bwMode="auto">
            <a:xfrm>
              <a:off x="462280" y="4644751"/>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42" name="Picture 16" descr="「聖旨」的圖片搜尋結果"/>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512" y="4797151"/>
              <a:ext cx="8784976" cy="1946251"/>
            </a:xfrm>
            <a:prstGeom prst="rect">
              <a:avLst/>
            </a:prstGeom>
            <a:noFill/>
            <a:extLst>
              <a:ext uri="{909E8E84-426E-40DD-AFC4-6F175D3DCCD1}">
                <a14:hiddenFill xmlns:a14="http://schemas.microsoft.com/office/drawing/2010/main">
                  <a:solidFill>
                    <a:srgbClr val="FFFFFF"/>
                  </a:solidFill>
                </a14:hiddenFill>
              </a:ext>
            </a:extLst>
          </p:spPr>
        </p:pic>
        <p:sp>
          <p:nvSpPr>
            <p:cNvPr id="43" name="矩形 42"/>
            <p:cNvSpPr/>
            <p:nvPr/>
          </p:nvSpPr>
          <p:spPr>
            <a:xfrm>
              <a:off x="1840140" y="5229200"/>
              <a:ext cx="5314275" cy="707886"/>
            </a:xfrm>
            <a:prstGeom prst="rect">
              <a:avLst/>
            </a:prstGeom>
          </p:spPr>
          <p:txBody>
            <a:bodyPr wrap="none">
              <a:spAutoFit/>
            </a:bodyPr>
            <a:lstStyle/>
            <a:p>
              <a:r>
                <a:rPr lang="zh-TW" altLang="zh-TW" sz="4000" kern="100" dirty="0" smtClean="0">
                  <a:ln w="18415" cmpd="sng">
                    <a:solidFill>
                      <a:schemeClr val="tx1"/>
                    </a:solidFill>
                    <a:prstDash val="solid"/>
                  </a:ln>
                  <a:latin typeface="標楷體" panose="03000509000000000000" pitchFamily="65" charset="-120"/>
                  <a:ea typeface="標楷體" panose="03000509000000000000" pitchFamily="65" charset="-120"/>
                  <a:cs typeface="Times New Roman"/>
                </a:rPr>
                <a:t>步步驚心：紫錐花傳奇</a:t>
              </a:r>
              <a:endParaRPr lang="zh-TW" altLang="en-US" sz="4000" dirty="0">
                <a:ln w="18415" cmpd="sng">
                  <a:solidFill>
                    <a:schemeClr val="tx1"/>
                  </a:solidFill>
                  <a:prstDash val="solid"/>
                </a:ln>
                <a:latin typeface="標楷體" panose="03000509000000000000" pitchFamily="65" charset="-120"/>
                <a:ea typeface="標楷體" panose="03000509000000000000" pitchFamily="65" charset="-120"/>
              </a:endParaRPr>
            </a:p>
          </p:txBody>
        </p:sp>
        <p:sp>
          <p:nvSpPr>
            <p:cNvPr id="16" name="矩形 15"/>
            <p:cNvSpPr/>
            <p:nvPr/>
          </p:nvSpPr>
          <p:spPr>
            <a:xfrm>
              <a:off x="1406727" y="5877272"/>
              <a:ext cx="6170280" cy="461665"/>
            </a:xfrm>
            <a:prstGeom prst="rect">
              <a:avLst/>
            </a:prstGeom>
          </p:spPr>
          <p:txBody>
            <a:bodyPr wrap="none">
              <a:spAutoFit/>
            </a:bodyPr>
            <a:lstStyle/>
            <a:p>
              <a:pPr algn="ctr">
                <a:spcAft>
                  <a:spcPts val="0"/>
                </a:spcAft>
              </a:pPr>
              <a:r>
                <a:rPr lang="zh-TW" altLang="zh-TW" sz="2400" b="1" kern="100" dirty="0" smtClean="0">
                  <a:ln w="18415" cmpd="sng">
                    <a:noFill/>
                    <a:prstDash val="solid"/>
                  </a:ln>
                  <a:ea typeface="標楷體"/>
                  <a:cs typeface="Times New Roman"/>
                </a:rPr>
                <a:t>─</a:t>
              </a:r>
              <a:r>
                <a:rPr lang="en-US" altLang="zh-TW" sz="2400" b="1" kern="100" dirty="0" smtClean="0">
                  <a:ln w="18415" cmpd="sng">
                    <a:noFill/>
                    <a:prstDash val="solid"/>
                  </a:ln>
                  <a:ea typeface="標楷體"/>
                  <a:cs typeface="Times New Roman"/>
                </a:rPr>
                <a:t> </a:t>
              </a:r>
              <a:r>
                <a:rPr lang="zh-TW" altLang="zh-TW" sz="2400" b="1" kern="100" dirty="0" smtClean="0">
                  <a:ln w="18415" cmpd="sng">
                    <a:noFill/>
                    <a:prstDash val="solid"/>
                  </a:ln>
                  <a:ea typeface="標楷體"/>
                  <a:cs typeface="Times New Roman"/>
                </a:rPr>
                <a:t>顛覆</a:t>
              </a:r>
              <a:r>
                <a:rPr lang="zh-TW" altLang="zh-TW" sz="2400" b="1" kern="100" dirty="0">
                  <a:ln w="18415" cmpd="sng">
                    <a:noFill/>
                    <a:prstDash val="solid"/>
                  </a:ln>
                  <a:ea typeface="標楷體"/>
                  <a:cs typeface="Times New Roman"/>
                </a:rPr>
                <a:t>世界版圖，改變清朝命運的一場</a:t>
              </a:r>
              <a:r>
                <a:rPr lang="zh-TW" altLang="zh-TW" sz="2400" b="1" kern="100" dirty="0" smtClean="0">
                  <a:ln w="18415" cmpd="sng">
                    <a:noFill/>
                    <a:prstDash val="solid"/>
                  </a:ln>
                  <a:ea typeface="標楷體"/>
                  <a:cs typeface="Times New Roman"/>
                </a:rPr>
                <a:t>戰爭</a:t>
              </a:r>
              <a:r>
                <a:rPr lang="en-US" altLang="zh-TW" sz="2400" b="1" kern="100" dirty="0" smtClean="0">
                  <a:ln w="18415" cmpd="sng">
                    <a:noFill/>
                    <a:prstDash val="solid"/>
                  </a:ln>
                  <a:ea typeface="標楷體"/>
                  <a:cs typeface="Times New Roman"/>
                </a:rPr>
                <a:t> </a:t>
              </a:r>
              <a:r>
                <a:rPr lang="zh-TW" altLang="zh-TW" sz="2400" b="1" kern="100" dirty="0" smtClean="0">
                  <a:ln w="18415" cmpd="sng">
                    <a:noFill/>
                    <a:prstDash val="solid"/>
                  </a:ln>
                  <a:ea typeface="標楷體"/>
                  <a:cs typeface="Times New Roman"/>
                </a:rPr>
                <a:t>─</a:t>
              </a:r>
              <a:endParaRPr lang="zh-TW" altLang="zh-TW" sz="2000" b="1" kern="100" dirty="0">
                <a:ln w="18415" cmpd="sng">
                  <a:noFill/>
                  <a:prstDash val="solid"/>
                </a:ln>
                <a:cs typeface="Times New Roman"/>
              </a:endParaRPr>
            </a:p>
          </p:txBody>
        </p:sp>
      </p:grpSp>
      <p:sp>
        <p:nvSpPr>
          <p:cNvPr id="18" name="框架 17"/>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170898024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203848" y="755217"/>
            <a:ext cx="2441694" cy="769441"/>
          </a:xfrm>
          <a:prstGeom prst="rect">
            <a:avLst/>
          </a:prstGeom>
        </p:spPr>
        <p:txBody>
          <a:bodyPr wrap="none">
            <a:spAutoFit/>
          </a:bodyPr>
          <a:lstStyle/>
          <a:p>
            <a:r>
              <a:rPr lang="zh-TW" altLang="en-US" sz="4400" b="1"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分組方式</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34726"/>
            <a:ext cx="8424936" cy="4702586"/>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graphicFrame>
        <p:nvGraphicFramePr>
          <p:cNvPr id="2" name="表格 1"/>
          <p:cNvGraphicFramePr>
            <a:graphicFrameLocks noGrp="1"/>
          </p:cNvGraphicFramePr>
          <p:nvPr>
            <p:extLst>
              <p:ext uri="{D42A27DB-BD31-4B8C-83A1-F6EECF244321}">
                <p14:modId xmlns:p14="http://schemas.microsoft.com/office/powerpoint/2010/main" val="3927801159"/>
              </p:ext>
            </p:extLst>
          </p:nvPr>
        </p:nvGraphicFramePr>
        <p:xfrm>
          <a:off x="1259632" y="2057219"/>
          <a:ext cx="6624736" cy="3657600"/>
        </p:xfrm>
        <a:graphic>
          <a:graphicData uri="http://schemas.openxmlformats.org/drawingml/2006/table">
            <a:tbl>
              <a:tblPr firstRow="1" bandRow="1">
                <a:tableStyleId>{93296810-A885-4BE3-A3E7-6D5BEEA58F35}</a:tableStyleId>
              </a:tblPr>
              <a:tblGrid>
                <a:gridCol w="2160240"/>
                <a:gridCol w="4464496"/>
              </a:tblGrid>
              <a:tr h="370840">
                <a:tc>
                  <a:txBody>
                    <a:bodyPr/>
                    <a:lstStyle/>
                    <a:p>
                      <a:pPr algn="ctr"/>
                      <a:r>
                        <a:rPr lang="zh-TW" altLang="en-US" sz="2400" dirty="0" smtClean="0">
                          <a:solidFill>
                            <a:schemeClr val="tx1"/>
                          </a:solidFill>
                          <a:latin typeface="Arial Unicode MS" panose="020B0604020202020204" pitchFamily="34" charset="-120"/>
                          <a:ea typeface="Arial Unicode MS" panose="020B0604020202020204" pitchFamily="34" charset="-120"/>
                          <a:cs typeface="Arial Unicode MS" panose="020B0604020202020204" pitchFamily="34" charset="-120"/>
                        </a:rPr>
                        <a:t>組別</a:t>
                      </a:r>
                      <a:endParaRPr lang="zh-TW" altLang="en-US" sz="2400" dirty="0">
                        <a:solidFill>
                          <a:schemeClr val="tx1"/>
                        </a:solidFill>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zh-TW" altLang="en-US" sz="2400" dirty="0" smtClean="0">
                          <a:solidFill>
                            <a:schemeClr val="tx1"/>
                          </a:solidFill>
                          <a:latin typeface="Arial Unicode MS" panose="020B0604020202020204" pitchFamily="34" charset="-120"/>
                          <a:ea typeface="Arial Unicode MS" panose="020B0604020202020204" pitchFamily="34" charset="-120"/>
                          <a:cs typeface="Arial Unicode MS" panose="020B0604020202020204" pitchFamily="34" charset="-120"/>
                        </a:rPr>
                        <a:t>座號</a:t>
                      </a:r>
                      <a:endParaRPr lang="zh-TW" altLang="en-US" sz="2400" dirty="0">
                        <a:solidFill>
                          <a:schemeClr val="tx1"/>
                        </a:solidFill>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一</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1.8.15.22.29.36</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二</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2.9.16.23.30.37</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三</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3.10.17.24.31.38</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四</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4.11.18.25.32.39</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五</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5.12.19.26.33.40</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六</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6.13.20.27.34.41</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r h="370840">
                <a:tc>
                  <a:txBody>
                    <a:bodyP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七</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c>
                  <a:txBody>
                    <a:bodyP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7.14.21.28.35.42</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a:txBody>
                  <a:tcPr>
                    <a:solidFill>
                      <a:srgbClr val="FFFF99"/>
                    </a:solidFill>
                  </a:tcPr>
                </a:tc>
              </a:tr>
            </a:tbl>
          </a:graphicData>
        </a:graphic>
      </p:graphicFrame>
    </p:spTree>
    <p:extLst>
      <p:ext uri="{BB962C8B-B14F-4D97-AF65-F5344CB8AC3E}">
        <p14:creationId xmlns:p14="http://schemas.microsoft.com/office/powerpoint/2010/main" val="1372346698"/>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2843808" y="755217"/>
            <a:ext cx="3570208"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各組座位分配</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3" name="圓角矩形 2"/>
          <p:cNvSpPr/>
          <p:nvPr/>
        </p:nvSpPr>
        <p:spPr>
          <a:xfrm>
            <a:off x="3923928" y="1844824"/>
            <a:ext cx="1368152" cy="648072"/>
          </a:xfrm>
          <a:prstGeom prst="round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zh-TW" altLang="en-US" sz="3600"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講台</a:t>
            </a:r>
          </a:p>
        </p:txBody>
      </p:sp>
      <p:cxnSp>
        <p:nvCxnSpPr>
          <p:cNvPr id="5" name="直線接點 4"/>
          <p:cNvCxnSpPr/>
          <p:nvPr/>
        </p:nvCxnSpPr>
        <p:spPr>
          <a:xfrm>
            <a:off x="1259632" y="3645024"/>
            <a:ext cx="6624736" cy="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直線接點 9"/>
          <p:cNvCxnSpPr/>
          <p:nvPr/>
        </p:nvCxnSpPr>
        <p:spPr>
          <a:xfrm>
            <a:off x="1295636" y="5304124"/>
            <a:ext cx="6624736" cy="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線接點 11"/>
          <p:cNvCxnSpPr/>
          <p:nvPr/>
        </p:nvCxnSpPr>
        <p:spPr>
          <a:xfrm>
            <a:off x="4605610" y="2649159"/>
            <a:ext cx="0" cy="995865"/>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線接點 14"/>
          <p:cNvCxnSpPr/>
          <p:nvPr/>
        </p:nvCxnSpPr>
        <p:spPr>
          <a:xfrm>
            <a:off x="3347864" y="3645024"/>
            <a:ext cx="0" cy="1659100"/>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直線接點 16"/>
          <p:cNvCxnSpPr/>
          <p:nvPr/>
        </p:nvCxnSpPr>
        <p:spPr>
          <a:xfrm>
            <a:off x="5940152" y="3645024"/>
            <a:ext cx="0" cy="1661738"/>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p:nvPr/>
        </p:nvCxnSpPr>
        <p:spPr>
          <a:xfrm>
            <a:off x="4628912" y="5306762"/>
            <a:ext cx="0" cy="1015662"/>
          </a:xfrm>
          <a:prstGeom prst="line">
            <a:avLst/>
          </a:prstGeom>
          <a:ln w="5715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5" name="文字方塊 24"/>
          <p:cNvSpPr txBox="1"/>
          <p:nvPr/>
        </p:nvSpPr>
        <p:spPr>
          <a:xfrm>
            <a:off x="5580112" y="2473276"/>
            <a:ext cx="2196245" cy="1015663"/>
          </a:xfrm>
          <a:prstGeom prst="rect">
            <a:avLst/>
          </a:prstGeom>
          <a:noFill/>
        </p:spPr>
        <p:txBody>
          <a:bodyPr wrap="square" rtlCol="0">
            <a:spAutoFit/>
          </a:bodyPr>
          <a:lstStyle/>
          <a:p>
            <a:pPr algn="ctr"/>
            <a:r>
              <a:rPr lang="en-US" altLang="zh-TW" sz="6000" b="1" dirty="0" smtClean="0">
                <a:latin typeface="Arial Unicode MS" panose="020B0604020202020204" pitchFamily="34" charset="-120"/>
                <a:ea typeface="Arial Unicode MS" panose="020B0604020202020204" pitchFamily="34" charset="-120"/>
                <a:cs typeface="Arial Unicode MS" panose="020B0604020202020204" pitchFamily="34" charset="-120"/>
              </a:rPr>
              <a:t>1</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7" name="文字方塊 26"/>
          <p:cNvSpPr txBox="1"/>
          <p:nvPr/>
        </p:nvSpPr>
        <p:spPr>
          <a:xfrm>
            <a:off x="1727683" y="2649159"/>
            <a:ext cx="2196245" cy="1015663"/>
          </a:xfrm>
          <a:prstGeom prst="rect">
            <a:avLst/>
          </a:prstGeom>
          <a:noFill/>
        </p:spPr>
        <p:txBody>
          <a:bodyPr wrap="square" rtlCol="0">
            <a:spAutoFit/>
          </a:bodyPr>
          <a:lstStyle/>
          <a:p>
            <a:pPr algn="ctr"/>
            <a:r>
              <a:rPr lang="en-US" altLang="zh-TW" sz="6000" b="1" dirty="0">
                <a:latin typeface="Arial Unicode MS" panose="020B0604020202020204" pitchFamily="34" charset="-120"/>
                <a:ea typeface="Arial Unicode MS" panose="020B0604020202020204" pitchFamily="34" charset="-120"/>
                <a:cs typeface="Arial Unicode MS" panose="020B0604020202020204" pitchFamily="34" charset="-120"/>
              </a:rPr>
              <a:t>2</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8" name="文字方塊 27"/>
          <p:cNvSpPr txBox="1"/>
          <p:nvPr/>
        </p:nvSpPr>
        <p:spPr>
          <a:xfrm>
            <a:off x="5940152" y="3997513"/>
            <a:ext cx="2196245" cy="1015663"/>
          </a:xfrm>
          <a:prstGeom prst="rect">
            <a:avLst/>
          </a:prstGeom>
          <a:noFill/>
        </p:spPr>
        <p:txBody>
          <a:bodyPr wrap="square" rtlCol="0">
            <a:spAutoFit/>
          </a:bodyPr>
          <a:lstStyle/>
          <a:p>
            <a:pPr algn="ctr"/>
            <a:r>
              <a:rPr lang="en-US" altLang="zh-TW" sz="6000" b="1" dirty="0" smtClean="0">
                <a:latin typeface="Arial Unicode MS" panose="020B0604020202020204" pitchFamily="34" charset="-120"/>
                <a:ea typeface="Arial Unicode MS" panose="020B0604020202020204" pitchFamily="34" charset="-120"/>
                <a:cs typeface="Arial Unicode MS" panose="020B0604020202020204" pitchFamily="34" charset="-120"/>
              </a:rPr>
              <a:t>3</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9" name="文字方塊 28"/>
          <p:cNvSpPr txBox="1"/>
          <p:nvPr/>
        </p:nvSpPr>
        <p:spPr>
          <a:xfrm>
            <a:off x="3509881" y="3991370"/>
            <a:ext cx="2196245" cy="1015663"/>
          </a:xfrm>
          <a:prstGeom prst="rect">
            <a:avLst/>
          </a:prstGeom>
          <a:noFill/>
        </p:spPr>
        <p:txBody>
          <a:bodyPr wrap="square" rtlCol="0">
            <a:spAutoFit/>
          </a:bodyPr>
          <a:lstStyle/>
          <a:p>
            <a:pPr algn="ctr"/>
            <a:r>
              <a:rPr lang="en-US" altLang="zh-TW" sz="6000" b="1" dirty="0">
                <a:latin typeface="Arial Unicode MS" panose="020B0604020202020204" pitchFamily="34" charset="-120"/>
                <a:ea typeface="Arial Unicode MS" panose="020B0604020202020204" pitchFamily="34" charset="-120"/>
                <a:cs typeface="Arial Unicode MS" panose="020B0604020202020204" pitchFamily="34" charset="-120"/>
              </a:rPr>
              <a:t>4</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0" name="文字方塊 29"/>
          <p:cNvSpPr txBox="1"/>
          <p:nvPr/>
        </p:nvSpPr>
        <p:spPr>
          <a:xfrm>
            <a:off x="899592" y="3978972"/>
            <a:ext cx="2196245" cy="1015663"/>
          </a:xfrm>
          <a:prstGeom prst="rect">
            <a:avLst/>
          </a:prstGeom>
          <a:noFill/>
        </p:spPr>
        <p:txBody>
          <a:bodyPr wrap="square" rtlCol="0">
            <a:spAutoFit/>
          </a:bodyPr>
          <a:lstStyle/>
          <a:p>
            <a:pPr algn="ctr"/>
            <a:r>
              <a:rPr lang="en-US" altLang="zh-TW" sz="6000" b="1" dirty="0">
                <a:latin typeface="Arial Unicode MS" panose="020B0604020202020204" pitchFamily="34" charset="-120"/>
                <a:ea typeface="Arial Unicode MS" panose="020B0604020202020204" pitchFamily="34" charset="-120"/>
                <a:cs typeface="Arial Unicode MS" panose="020B0604020202020204" pitchFamily="34" charset="-120"/>
              </a:rPr>
              <a:t>5</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1" name="文字方塊 30"/>
          <p:cNvSpPr txBox="1"/>
          <p:nvPr/>
        </p:nvSpPr>
        <p:spPr>
          <a:xfrm>
            <a:off x="5076056" y="5365665"/>
            <a:ext cx="2196245" cy="1015663"/>
          </a:xfrm>
          <a:prstGeom prst="rect">
            <a:avLst/>
          </a:prstGeom>
          <a:noFill/>
        </p:spPr>
        <p:txBody>
          <a:bodyPr wrap="square" rtlCol="0">
            <a:spAutoFit/>
          </a:bodyPr>
          <a:lstStyle/>
          <a:p>
            <a:pPr algn="ctr"/>
            <a:r>
              <a:rPr lang="en-US" altLang="zh-TW" sz="6000" b="1" dirty="0">
                <a:latin typeface="Arial Unicode MS" panose="020B0604020202020204" pitchFamily="34" charset="-120"/>
                <a:ea typeface="Arial Unicode MS" panose="020B0604020202020204" pitchFamily="34" charset="-120"/>
                <a:cs typeface="Arial Unicode MS" panose="020B0604020202020204" pitchFamily="34" charset="-120"/>
              </a:rPr>
              <a:t>6</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2" name="文字方塊 31"/>
          <p:cNvSpPr txBox="1"/>
          <p:nvPr/>
        </p:nvSpPr>
        <p:spPr>
          <a:xfrm>
            <a:off x="1997714" y="5373216"/>
            <a:ext cx="2196245" cy="1015663"/>
          </a:xfrm>
          <a:prstGeom prst="rect">
            <a:avLst/>
          </a:prstGeom>
          <a:noFill/>
        </p:spPr>
        <p:txBody>
          <a:bodyPr wrap="square" rtlCol="0">
            <a:spAutoFit/>
          </a:bodyPr>
          <a:lstStyle/>
          <a:p>
            <a:pPr algn="ctr"/>
            <a:r>
              <a:rPr lang="en-US" altLang="zh-TW" sz="6000" b="1" dirty="0">
                <a:latin typeface="Arial Unicode MS" panose="020B0604020202020204" pitchFamily="34" charset="-120"/>
                <a:ea typeface="Arial Unicode MS" panose="020B0604020202020204" pitchFamily="34" charset="-120"/>
                <a:cs typeface="Arial Unicode MS" panose="020B0604020202020204" pitchFamily="34" charset="-120"/>
              </a:rPr>
              <a:t>7</a:t>
            </a:r>
            <a:endParaRPr lang="zh-TW" altLang="en-US" sz="60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2854719402"/>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2"/>
          <p:cNvSpPr>
            <a:spLocks noChangeArrowheads="1"/>
          </p:cNvSpPr>
          <p:nvPr/>
        </p:nvSpPr>
        <p:spPr bwMode="auto">
          <a:xfrm>
            <a:off x="1979713" y="4911134"/>
            <a:ext cx="1512168" cy="1542201"/>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紫</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
        <p:nvSpPr>
          <p:cNvPr id="7" name="AutoShape 3"/>
          <p:cNvSpPr>
            <a:spLocks noChangeArrowheads="1"/>
          </p:cNvSpPr>
          <p:nvPr/>
        </p:nvSpPr>
        <p:spPr bwMode="auto">
          <a:xfrm>
            <a:off x="3682739" y="4897016"/>
            <a:ext cx="1506587" cy="1556320"/>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錐</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
        <p:nvSpPr>
          <p:cNvPr id="8" name="AutoShape 4"/>
          <p:cNvSpPr>
            <a:spLocks noChangeArrowheads="1"/>
          </p:cNvSpPr>
          <p:nvPr/>
        </p:nvSpPr>
        <p:spPr bwMode="auto">
          <a:xfrm>
            <a:off x="5364088" y="4886828"/>
            <a:ext cx="1512168" cy="1566508"/>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花</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
        <p:nvSpPr>
          <p:cNvPr id="11" name="矩形 10"/>
          <p:cNvSpPr/>
          <p:nvPr/>
        </p:nvSpPr>
        <p:spPr>
          <a:xfrm>
            <a:off x="3491881" y="755217"/>
            <a:ext cx="2441694" cy="769441"/>
          </a:xfrm>
          <a:prstGeom prst="rect">
            <a:avLst/>
          </a:prstGeom>
        </p:spPr>
        <p:txBody>
          <a:bodyPr wrap="none">
            <a:spAutoFit/>
          </a:bodyPr>
          <a:lstStyle/>
          <a:p>
            <a:pPr lvl="0"/>
            <a:r>
              <a:rPr lang="zh-TW"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遊戲</a:t>
            </a:r>
            <a:r>
              <a:rPr lang="zh-TW" altLang="zh-TW" sz="4400" b="1"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規則</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9" name="群組 8"/>
          <p:cNvGrpSpPr/>
          <p:nvPr/>
        </p:nvGrpSpPr>
        <p:grpSpPr>
          <a:xfrm>
            <a:off x="323528" y="1534726"/>
            <a:ext cx="8424936" cy="3190418"/>
            <a:chOff x="107504" y="1844824"/>
            <a:chExt cx="8812930" cy="288032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44824"/>
              <a:ext cx="8812930" cy="2880320"/>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1070262" y="2254800"/>
              <a:ext cx="7035532" cy="2334038"/>
            </a:xfrm>
            <a:prstGeom prst="rect">
              <a:avLst/>
            </a:prstGeom>
          </p:spPr>
          <p:txBody>
            <a:bodyPr wrap="square">
              <a:spAutoFit/>
            </a:bodyPr>
            <a:lstStyle/>
            <a:p>
              <a:pPr>
                <a:spcAft>
                  <a:spcPts val="0"/>
                </a:spcAft>
              </a:pP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全</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班</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分為</a:t>
              </a:r>
              <a:r>
                <a:rPr lang="en-US" altLang="zh-TW" sz="4800" b="1" kern="100" dirty="0" smtClean="0">
                  <a:solidFill>
                    <a:schemeClr val="accent4">
                      <a:lumMod val="60000"/>
                      <a:lumOff val="40000"/>
                    </a:scheme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7</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組</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，每一組共同扮演一個角色</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a:latin typeface="Arial Unicode MS" panose="020B0604020202020204" pitchFamily="34" charset="-120"/>
                  <a:ea typeface="Arial Unicode MS" panose="020B0604020202020204" pitchFamily="34" charset="-120"/>
                  <a:cs typeface="Arial Unicode MS" panose="020B0604020202020204" pitchFamily="34" charset="-120"/>
                </a:rPr>
                <a:t>由</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抽籤</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決定。依據劇情發展，逐一</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完成</a:t>
              </a:r>
              <a:r>
                <a:rPr lang="zh-TW" altLang="en-US" sz="3200" kern="100" dirty="0" smtClean="0">
                  <a:solidFill>
                    <a:schemeClr val="accent4">
                      <a:lumMod val="60000"/>
                      <a:lumOff val="40000"/>
                    </a:scheme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角色扮演</a:t>
              </a:r>
              <a:r>
                <a:rPr lang="zh-TW" altLang="zh-TW" sz="3200" kern="100" dirty="0" smtClean="0">
                  <a:solidFill>
                    <a:schemeClr val="accent4">
                      <a:lumMod val="60000"/>
                      <a:lumOff val="40000"/>
                    </a:scheme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闖關</a:t>
              </a:r>
              <a:r>
                <a:rPr lang="zh-TW" altLang="zh-TW" sz="3200" kern="100" dirty="0">
                  <a:solidFill>
                    <a:schemeClr val="accent4">
                      <a:lumMod val="60000"/>
                      <a:lumOff val="40000"/>
                    </a:scheme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任務</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，最快</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湊齊</a:t>
              </a:r>
              <a:r>
                <a:rPr lang="zh-TW" altLang="en-US" sz="3200" kern="100" dirty="0">
                  <a:latin typeface="Arial Unicode MS" panose="020B0604020202020204" pitchFamily="34" charset="-120"/>
                  <a:ea typeface="Arial Unicode MS" panose="020B0604020202020204" pitchFamily="34" charset="-120"/>
                  <a:cs typeface="Arial Unicode MS" panose="020B0604020202020204" pitchFamily="34" charset="-120"/>
                </a:rPr>
                <a:t>下列</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三</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張貼紙者獲勝。</a:t>
              </a:r>
            </a:p>
            <a:p>
              <a:pPr>
                <a:spcAft>
                  <a:spcPts val="0"/>
                </a:spcAft>
              </a:pPr>
              <a:r>
                <a:rPr lang="en-US" altLang="zh-TW" kern="100" dirty="0">
                  <a:latin typeface="新細明體"/>
                  <a:cs typeface="Times New Roman"/>
                </a:rPr>
                <a:t> </a:t>
              </a:r>
              <a:endParaRPr lang="zh-TW" altLang="zh-TW" kern="100" dirty="0">
                <a:cs typeface="Times New Roman"/>
              </a:endParaRPr>
            </a:p>
          </p:txBody>
        </p:sp>
      </p:grpSp>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chemeClr val="tx1"/>
              </a:solidFill>
            </a:endParaRPr>
          </a:p>
        </p:txBody>
      </p:sp>
    </p:spTree>
    <p:extLst>
      <p:ext uri="{BB962C8B-B14F-4D97-AF65-F5344CB8AC3E}">
        <p14:creationId xmlns:p14="http://schemas.microsoft.com/office/powerpoint/2010/main" val="3450131065"/>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2000" fill="hold"/>
                                        <p:tgtEl>
                                          <p:spTgt spid="6"/>
                                        </p:tgtEl>
                                        <p:attrNameLst>
                                          <p:attrName>r</p:attrName>
                                        </p:attrNameLst>
                                      </p:cBhvr>
                                    </p:animRot>
                                  </p:childTnLst>
                                </p:cTn>
                              </p:par>
                            </p:childTnLst>
                          </p:cTn>
                        </p:par>
                        <p:par>
                          <p:cTn id="7" fill="hold">
                            <p:stCondLst>
                              <p:cond delay="2000"/>
                            </p:stCondLst>
                            <p:childTnLst>
                              <p:par>
                                <p:cTn id="8" presetID="8" presetClass="emph" presetSubtype="0" fill="hold" grpId="0" nodeType="afterEffect">
                                  <p:stCondLst>
                                    <p:cond delay="0"/>
                                  </p:stCondLst>
                                  <p:childTnLst>
                                    <p:animRot by="-21600000">
                                      <p:cBhvr>
                                        <p:cTn id="9" dur="2000" fill="hold"/>
                                        <p:tgtEl>
                                          <p:spTgt spid="7"/>
                                        </p:tgtEl>
                                        <p:attrNameLst>
                                          <p:attrName>r</p:attrName>
                                        </p:attrNameLst>
                                      </p:cBhvr>
                                    </p:animRot>
                                  </p:childTnLst>
                                </p:cTn>
                              </p:par>
                            </p:childTnLst>
                          </p:cTn>
                        </p:par>
                        <p:par>
                          <p:cTn id="10" fill="hold">
                            <p:stCondLst>
                              <p:cond delay="4000"/>
                            </p:stCondLst>
                            <p:childTnLst>
                              <p:par>
                                <p:cTn id="11" presetID="8" presetClass="emph" presetSubtype="0" fill="hold" grpId="0" nodeType="afterEffect">
                                  <p:stCondLst>
                                    <p:cond delay="0"/>
                                  </p:stCondLst>
                                  <p:childTnLst>
                                    <p:animRot by="21600000">
                                      <p:cBhvr>
                                        <p:cTn id="12" dur="2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3000"/>
            <a:lum/>
          </a:blip>
          <a:srcRect/>
          <a:stretch>
            <a:fillRect t="-14000" b="-14000"/>
          </a:stretch>
        </a:blipFill>
        <a:effectLst/>
      </p:bgPr>
    </p:bg>
    <p:spTree>
      <p:nvGrpSpPr>
        <p:cNvPr id="1" name=""/>
        <p:cNvGrpSpPr/>
        <p:nvPr/>
      </p:nvGrpSpPr>
      <p:grpSpPr>
        <a:xfrm>
          <a:off x="0" y="0"/>
          <a:ext cx="0" cy="0"/>
          <a:chOff x="0" y="0"/>
          <a:chExt cx="0" cy="0"/>
        </a:xfrm>
      </p:grpSpPr>
      <p:grpSp>
        <p:nvGrpSpPr>
          <p:cNvPr id="6" name="群組 5"/>
          <p:cNvGrpSpPr/>
          <p:nvPr/>
        </p:nvGrpSpPr>
        <p:grpSpPr>
          <a:xfrm>
            <a:off x="179512" y="2335520"/>
            <a:ext cx="8856984" cy="2677656"/>
            <a:chOff x="179512" y="1906463"/>
            <a:chExt cx="8856984" cy="2677656"/>
          </a:xfrm>
        </p:grpSpPr>
        <p:pic>
          <p:nvPicPr>
            <p:cNvPr id="3074" name="Picture 2" descr="http://enc.moe.edu.tw/images/inpic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1906463"/>
              <a:ext cx="3361556" cy="2677656"/>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3635896" y="1906463"/>
              <a:ext cx="5400600" cy="2677656"/>
            </a:xfrm>
            <a:prstGeom prst="rect">
              <a:avLst/>
            </a:prstGeom>
            <a:solidFill>
              <a:srgbClr val="EEEAF2"/>
            </a:solidFill>
          </p:spPr>
          <p:txBody>
            <a:bodyPr wrap="square">
              <a:spAutoFit/>
            </a:bodyPr>
            <a:lstStyle/>
            <a:p>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它是北美菊科植物紫錐菊，為北美印地安人治療蛇、蟲咬傷敷料，晚近歐美企業予以製成健康食品，以其具有內服外敷之「健身」、「抗毒」的意象，故引為「</a:t>
              </a:r>
              <a:r>
                <a:rPr lang="zh-TW" altLang="en-US" sz="28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反毒</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」的代表花卉。</a:t>
              </a:r>
              <a:endParaRPr lang="zh-TW" altLang="en-US" sz="28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sp>
        <p:nvSpPr>
          <p:cNvPr id="5" name="矩形 4"/>
          <p:cNvSpPr/>
          <p:nvPr/>
        </p:nvSpPr>
        <p:spPr>
          <a:xfrm>
            <a:off x="2189108" y="6309320"/>
            <a:ext cx="6638292" cy="369332"/>
          </a:xfrm>
          <a:prstGeom prst="rect">
            <a:avLst/>
          </a:prstGeom>
        </p:spPr>
        <p:txBody>
          <a:bodyPr wrap="none">
            <a:spAutoFit/>
          </a:bodyPr>
          <a:lstStyle/>
          <a:p>
            <a:r>
              <a:rPr lang="zh-TW" altLang="en-US" dirty="0" smtClean="0">
                <a:latin typeface="Arial Unicode MS" panose="020B0604020202020204" pitchFamily="34" charset="-120"/>
                <a:ea typeface="Arial Unicode MS" panose="020B0604020202020204" pitchFamily="34" charset="-120"/>
                <a:cs typeface="Arial Unicode MS" panose="020B0604020202020204" pitchFamily="34" charset="-120"/>
              </a:rPr>
              <a:t>資料來源：教育部學生事務及特殊教育司 </a:t>
            </a:r>
            <a:r>
              <a:rPr lang="en-US" altLang="zh-TW" dirty="0" smtClean="0">
                <a:latin typeface="Arial Unicode MS" panose="020B0604020202020204" pitchFamily="34" charset="-120"/>
                <a:ea typeface="Arial Unicode MS" panose="020B0604020202020204" pitchFamily="34" charset="-120"/>
                <a:cs typeface="Arial Unicode MS" panose="020B0604020202020204" pitchFamily="34" charset="-120"/>
              </a:rPr>
              <a:t>http://enc.moe.edu.tw</a:t>
            </a:r>
            <a:endParaRPr lang="zh-TW" altLang="en-US"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11" name="群組 10"/>
          <p:cNvGrpSpPr/>
          <p:nvPr/>
        </p:nvGrpSpPr>
        <p:grpSpPr>
          <a:xfrm>
            <a:off x="88484" y="545689"/>
            <a:ext cx="4000415" cy="1996192"/>
            <a:chOff x="88484" y="116632"/>
            <a:chExt cx="4000415" cy="1996192"/>
          </a:xfrm>
        </p:grpSpPr>
        <p:sp>
          <p:nvSpPr>
            <p:cNvPr id="7" name="矩形 6"/>
            <p:cNvSpPr/>
            <p:nvPr/>
          </p:nvSpPr>
          <p:spPr>
            <a:xfrm>
              <a:off x="88484" y="404664"/>
              <a:ext cx="1531188" cy="1708160"/>
            </a:xfrm>
            <a:prstGeom prst="rect">
              <a:avLst/>
            </a:prstGeom>
          </p:spPr>
          <p:txBody>
            <a:bodyPr wrap="none">
              <a:spAutoFit/>
            </a:bodyPr>
            <a:lstStyle/>
            <a:p>
              <a:r>
                <a:rPr lang="zh-TW" altLang="en-US" sz="10500" b="1" dirty="0" smtClean="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10500" dirty="0">
                <a:solidFill>
                  <a:schemeClr val="accent4">
                    <a:lumMod val="50000"/>
                  </a:schemeClr>
                </a:solidFill>
              </a:endParaRPr>
            </a:p>
          </p:txBody>
        </p:sp>
        <p:sp>
          <p:nvSpPr>
            <p:cNvPr id="8" name="矩形 7"/>
            <p:cNvSpPr/>
            <p:nvPr/>
          </p:nvSpPr>
          <p:spPr>
            <a:xfrm>
              <a:off x="1273180" y="116632"/>
              <a:ext cx="1210588" cy="1323439"/>
            </a:xfrm>
            <a:prstGeom prst="rect">
              <a:avLst/>
            </a:prstGeom>
          </p:spPr>
          <p:txBody>
            <a:bodyPr wrap="none">
              <a:spAutoFit/>
            </a:bodyPr>
            <a:lstStyle/>
            <a:p>
              <a:r>
                <a:rPr lang="zh-TW" altLang="en-US" sz="8000" dirty="0" smtClean="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dirty="0">
                <a:solidFill>
                  <a:schemeClr val="accent4">
                    <a:lumMod val="50000"/>
                  </a:schemeClr>
                </a:solidFill>
              </a:endParaRPr>
            </a:p>
          </p:txBody>
        </p:sp>
        <p:sp>
          <p:nvSpPr>
            <p:cNvPr id="9" name="矩形 8"/>
            <p:cNvSpPr/>
            <p:nvPr/>
          </p:nvSpPr>
          <p:spPr>
            <a:xfrm>
              <a:off x="2267744" y="188640"/>
              <a:ext cx="1313180" cy="1446550"/>
            </a:xfrm>
            <a:prstGeom prst="rect">
              <a:avLst/>
            </a:prstGeom>
          </p:spPr>
          <p:txBody>
            <a:bodyPr wrap="none">
              <a:spAutoFit/>
            </a:bodyPr>
            <a:lstStyle/>
            <a:p>
              <a:pPr lvl="0"/>
              <a:r>
                <a:rPr lang="zh-TW" altLang="en-US" sz="8800"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2000" dirty="0">
                <a:solidFill>
                  <a:schemeClr val="accent4">
                    <a:lumMod val="50000"/>
                  </a:schemeClr>
                </a:solidFill>
              </a:endParaRPr>
            </a:p>
          </p:txBody>
        </p:sp>
        <p:sp>
          <p:nvSpPr>
            <p:cNvPr id="10" name="矩形 9"/>
            <p:cNvSpPr/>
            <p:nvPr/>
          </p:nvSpPr>
          <p:spPr>
            <a:xfrm>
              <a:off x="3275856" y="476672"/>
              <a:ext cx="813043" cy="1446550"/>
            </a:xfrm>
            <a:prstGeom prst="rect">
              <a:avLst/>
            </a:prstGeom>
          </p:spPr>
          <p:txBody>
            <a:bodyPr wrap="none">
              <a:spAutoFit/>
            </a:bodyPr>
            <a:lstStyle/>
            <a:p>
              <a:pPr lvl="0"/>
              <a:r>
                <a:rPr lang="en-US" altLang="zh-TW" sz="8800" b="1" dirty="0" smtClean="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000" b="1" dirty="0">
                <a:solidFill>
                  <a:schemeClr val="accent4">
                    <a:lumMod val="50000"/>
                  </a:schemeClr>
                </a:solidFill>
              </a:endParaRPr>
            </a:p>
          </p:txBody>
        </p:sp>
      </p:grpSp>
    </p:spTree>
    <p:extLst>
      <p:ext uri="{BB962C8B-B14F-4D97-AF65-F5344CB8AC3E}">
        <p14:creationId xmlns:p14="http://schemas.microsoft.com/office/powerpoint/2010/main" val="42297731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491881" y="755217"/>
            <a:ext cx="2441694" cy="769441"/>
          </a:xfrm>
          <a:prstGeom prst="rect">
            <a:avLst/>
          </a:prstGeom>
        </p:spPr>
        <p:txBody>
          <a:bodyPr wrap="none">
            <a:spAutoFit/>
          </a:bodyPr>
          <a:lstStyle/>
          <a:p>
            <a:r>
              <a:rPr lang="zh-TW" altLang="en-US" sz="4400" b="1"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故事背景</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9" name="群組 8"/>
          <p:cNvGrpSpPr/>
          <p:nvPr/>
        </p:nvGrpSpPr>
        <p:grpSpPr>
          <a:xfrm>
            <a:off x="323528" y="1412776"/>
            <a:ext cx="8424936" cy="4968552"/>
            <a:chOff x="107504" y="1734727"/>
            <a:chExt cx="8812930" cy="4485625"/>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734727"/>
              <a:ext cx="8812930" cy="4485625"/>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994938" y="2827820"/>
              <a:ext cx="7021606" cy="2528542"/>
            </a:xfrm>
            <a:prstGeom prst="rect">
              <a:avLst/>
            </a:prstGeom>
          </p:spPr>
          <p:txBody>
            <a:bodyPr wrap="square">
              <a:spAutoFit/>
            </a:bodyPr>
            <a:lstStyle/>
            <a:p>
              <a:r>
                <a:rPr lang="zh-TW" altLang="en-US" sz="3600" kern="100" dirty="0">
                  <a:solidFill>
                    <a:srgbClr val="C00000"/>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鴉片戰爭</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，一場跨時代的戰爭，一場銷煙引起的戰爭，一場改變近代中國歷史的戰爭</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活</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在西元</a:t>
              </a:r>
              <a:r>
                <a:rPr lang="en-US" altLang="zh-TW"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2016</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年的法規</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大學校園反毒大使歷史系大二女學生</a:t>
              </a:r>
              <a:r>
                <a:rPr lang="zh-TW" altLang="en-US" sz="28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因緣際會之下穿越到清朝宮廷，為阻止鴉片戰爭的發生</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每一</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步都是如此的驚心動魄</a:t>
              </a:r>
              <a:r>
                <a:rPr lang="en-US" altLang="zh-TW"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en-US" altLang="zh-TW" sz="2800" kern="100" dirty="0">
                  <a:solidFill>
                    <a:prstClr val="black"/>
                  </a:solidFill>
                  <a:latin typeface="新細明體"/>
                  <a:cs typeface="Times New Roman"/>
                </a:rPr>
                <a:t> </a:t>
              </a:r>
              <a:endParaRPr lang="zh-TW" altLang="zh-TW" sz="2800" kern="100" dirty="0">
                <a:solidFill>
                  <a:prstClr val="black"/>
                </a:solidFill>
                <a:cs typeface="Times New Roman"/>
              </a:endParaRPr>
            </a:p>
          </p:txBody>
        </p:sp>
      </p:grpSp>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Tree>
    <p:extLst>
      <p:ext uri="{BB962C8B-B14F-4D97-AF65-F5344CB8AC3E}">
        <p14:creationId xmlns:p14="http://schemas.microsoft.com/office/powerpoint/2010/main" val="227142510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pPr lvl="0"/>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下載"/>
          <p:cNvPicPr>
            <a:picLocks noChangeAspect="1" noChangeArrowheads="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1691680" y="2276872"/>
            <a:ext cx="1872208" cy="2172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7"/>
          <p:cNvSpPr/>
          <p:nvPr/>
        </p:nvSpPr>
        <p:spPr>
          <a:xfrm>
            <a:off x="3779912" y="2255381"/>
            <a:ext cx="3960440" cy="3477875"/>
          </a:xfrm>
          <a:prstGeom prst="rect">
            <a:avLst/>
          </a:prstGeom>
        </p:spPr>
        <p:txBody>
          <a:bodyPr wrap="square">
            <a:spAutoFit/>
          </a:bodyPr>
          <a:lstStyle/>
          <a:p>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法規大學校園反毒大使大二歷史系女學生</a:t>
            </a:r>
            <a:r>
              <a:rPr lang="zh-TW" altLang="zh-TW" sz="2200" u="sng" kern="100" dirty="0">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，為阻止高中生吸毒遭遇車禍，從</a:t>
            </a:r>
            <a:r>
              <a:rPr lang="en-US"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2016</a:t>
            </a:r>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年穿越到</a:t>
            </a:r>
            <a:r>
              <a:rPr lang="en-US"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1838</a:t>
            </a:r>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年，化身為</a:t>
            </a:r>
            <a:r>
              <a:rPr lang="zh-TW" altLang="zh-TW" sz="2200" u="sng" kern="100" dirty="0">
                <a:latin typeface="Arial Unicode MS" panose="020B0604020202020204" pitchFamily="34" charset="-120"/>
                <a:ea typeface="Arial Unicode MS" panose="020B0604020202020204" pitchFamily="34" charset="-120"/>
                <a:cs typeface="Arial Unicode MS" panose="020B0604020202020204" pitchFamily="34" charset="-120"/>
              </a:rPr>
              <a:t>道光皇帝</a:t>
            </a:r>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身邊的小宮女</a:t>
            </a:r>
            <a:r>
              <a:rPr lang="zh-TW" altLang="zh-TW" sz="2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200" kern="1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en-US"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zh-TW" sz="2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深知</a:t>
            </a:r>
            <a:r>
              <a:rPr lang="zh-TW" altLang="zh-TW" sz="2200" kern="100" dirty="0">
                <a:latin typeface="Arial Unicode MS" panose="020B0604020202020204" pitchFamily="34" charset="-120"/>
                <a:ea typeface="Arial Unicode MS" panose="020B0604020202020204" pitchFamily="34" charset="-120"/>
                <a:cs typeface="Arial Unicode MS" panose="020B0604020202020204" pitchFamily="34" charset="-120"/>
              </a:rPr>
              <a:t>鴉片對中國的影響，穿梭至清朝後，努力適應宮廷生活，極力阻止清朝與英國之間兩場喪辱國格的鴉片戰爭……</a:t>
            </a:r>
            <a:endParaRPr lang="zh-TW" altLang="en-US" sz="2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2137276" y="4653136"/>
            <a:ext cx="1210588" cy="707886"/>
          </a:xfrm>
          <a:prstGeom prst="rect">
            <a:avLst/>
          </a:prstGeom>
        </p:spPr>
        <p:txBody>
          <a:bodyPr wrap="none">
            <a:spAutoFit/>
          </a:bodyPr>
          <a:lstStyle/>
          <a:p>
            <a:r>
              <a:rPr lang="zh-TW" altLang="zh-TW" sz="4000" kern="100" dirty="0">
                <a:solidFill>
                  <a:schemeClr val="accent4">
                    <a:lumMod val="75000"/>
                  </a:scheme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紫錐</a:t>
            </a:r>
            <a:endParaRPr lang="zh-TW" altLang="en-US" sz="3600" dirty="0">
              <a:solidFill>
                <a:schemeClr val="accent4">
                  <a:lumMod val="75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5433152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563888" y="2429015"/>
            <a:ext cx="4176464" cy="1815882"/>
          </a:xfrm>
          <a:prstGeom prst="rect">
            <a:avLst/>
          </a:prstGeom>
        </p:spPr>
        <p:txBody>
          <a:bodyPr wrap="square">
            <a:spAutoFit/>
          </a:bodyPr>
          <a:lstStyle/>
          <a:p>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深受道光皇帝寵愛的</a:t>
            </a:r>
            <a:r>
              <a:rPr lang="zh-TW" altLang="en-US" sz="28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瑛貴人</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，而立之年卻染上</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吸食鴉片的毒癮，將反對鴉片的</a:t>
            </a:r>
            <a:r>
              <a:rPr lang="zh-TW" altLang="en-US" sz="28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視為眼中釘。</a:t>
            </a:r>
            <a:endPar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2051720" y="4653136"/>
            <a:ext cx="1210588" cy="707886"/>
          </a:xfrm>
          <a:prstGeom prst="rect">
            <a:avLst/>
          </a:prstGeom>
        </p:spPr>
        <p:txBody>
          <a:bodyPr wrap="none">
            <a:spAutoFit/>
          </a:bodyPr>
          <a:lstStyle/>
          <a:p>
            <a:r>
              <a:rPr lang="zh-TW" altLang="en-US" sz="40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瑛夙</a:t>
            </a:r>
            <a:endParaRPr lang="zh-TW" altLang="en-US" sz="3600" dirty="0">
              <a:solidFill>
                <a:srgbClr val="8064A2">
                  <a:lumMod val="75000"/>
                </a:srgbClr>
              </a:solidFill>
              <a:effectLst>
                <a:outerShdw blurRad="38100" dist="38100" dir="2700000" algn="tl">
                  <a:srgbClr val="000000">
                    <a:alpha val="43137"/>
                  </a:srgbClr>
                </a:outerShdw>
              </a:effectLst>
            </a:endParaRPr>
          </a:p>
        </p:txBody>
      </p:sp>
      <p:pic>
        <p:nvPicPr>
          <p:cNvPr id="6146" name="Picture 2" descr="201412050236333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11615" y="2420888"/>
            <a:ext cx="1608257" cy="198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980363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491880" y="2276872"/>
            <a:ext cx="4182517" cy="1692771"/>
          </a:xfrm>
          <a:prstGeom prst="rect">
            <a:avLst/>
          </a:prstGeom>
        </p:spPr>
        <p:txBody>
          <a:bodyPr wrap="square">
            <a:spAutoFit/>
          </a:bodyPr>
          <a:lstStyle/>
          <a:p>
            <a:r>
              <a:rPr lang="zh-TW" altLang="en-US" sz="26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道光皇帝</a:t>
            </a:r>
            <a:r>
              <a:rPr lang="zh-TW" altLang="en-US" sz="26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，儉吝治國、急於妥協，為挽救國家財政危機主張禁菸，多次下詔禁鴉片進口，禁止自種自製。</a:t>
            </a:r>
            <a:endParaRPr lang="zh-TW" altLang="en-US" sz="26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1705952" y="4869160"/>
            <a:ext cx="3991798" cy="584775"/>
          </a:xfrm>
          <a:prstGeom prst="rect">
            <a:avLst/>
          </a:prstGeom>
        </p:spPr>
        <p:txBody>
          <a:bodyPr wrap="none">
            <a:spAutoFit/>
          </a:bodyPr>
          <a:lstStyle/>
          <a:p>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清宣宗愛新覺羅</a:t>
            </a:r>
            <a:r>
              <a:rPr lang="en-US" altLang="zh-TW"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旻寧</a:t>
            </a:r>
            <a:endParaRPr lang="zh-TW" altLang="en-US" sz="2800" dirty="0">
              <a:solidFill>
                <a:srgbClr val="8064A2">
                  <a:lumMod val="75000"/>
                </a:srgbClr>
              </a:solidFill>
              <a:effectLst>
                <a:outerShdw blurRad="38100" dist="38100" dir="2700000" algn="tl">
                  <a:srgbClr val="000000">
                    <a:alpha val="43137"/>
                  </a:srgbClr>
                </a:outerShdw>
              </a:effectLst>
            </a:endParaRPr>
          </a:p>
        </p:txBody>
      </p:sp>
      <p:pic>
        <p:nvPicPr>
          <p:cNvPr id="7170" name="Picture 2" descr="皇帝"/>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095" y="2201039"/>
            <a:ext cx="1682932" cy="2452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801067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275856" y="2282096"/>
            <a:ext cx="4536504" cy="1938992"/>
          </a:xfrm>
          <a:prstGeom prst="rect">
            <a:avLst/>
          </a:prstGeom>
        </p:spPr>
        <p:txBody>
          <a:bodyPr wrap="square">
            <a:spAutoFit/>
          </a:bodyPr>
          <a:lstStyle/>
          <a:p>
            <a:r>
              <a:rPr lang="zh-TW" altLang="en-US" sz="24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晚清政治家、思想家和詩人，兩次受命欽差大臣；主張嚴禁鴉片及抵抗西方列強的侵略。於虎門銷煙成為清帝國與大英帝國爆發第一次鴉片戰爭的原因。</a:t>
            </a:r>
            <a:endPar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1705952" y="4869160"/>
            <a:ext cx="1415772" cy="584775"/>
          </a:xfrm>
          <a:prstGeom prst="rect">
            <a:avLst/>
          </a:prstGeom>
        </p:spPr>
        <p:txBody>
          <a:bodyPr wrap="none">
            <a:spAutoFit/>
          </a:bodyPr>
          <a:lstStyle/>
          <a:p>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林則徐</a:t>
            </a:r>
            <a:endParaRPr lang="zh-TW" altLang="en-US" sz="2800" dirty="0">
              <a:solidFill>
                <a:srgbClr val="8064A2">
                  <a:lumMod val="75000"/>
                </a:srgbClr>
              </a:solidFill>
              <a:effectLst>
                <a:outerShdw blurRad="38100" dist="38100" dir="2700000" algn="tl">
                  <a:srgbClr val="000000">
                    <a:alpha val="43137"/>
                  </a:srgbClr>
                </a:outerShdw>
              </a:effectLst>
            </a:endParaRPr>
          </a:p>
        </p:txBody>
      </p:sp>
      <p:pic>
        <p:nvPicPr>
          <p:cNvPr id="7" name="圖片 6"/>
          <p:cNvPicPr>
            <a:picLocks noChangeAspect="1"/>
          </p:cNvPicPr>
          <p:nvPr/>
        </p:nvPicPr>
        <p:blipFill rotWithShape="1">
          <a:blip r:embed="rId3">
            <a:extLst>
              <a:ext uri="{28A0092B-C50C-407E-A947-70E740481C1C}">
                <a14:useLocalDpi xmlns:a14="http://schemas.microsoft.com/office/drawing/2010/main" val="0"/>
              </a:ext>
            </a:extLst>
          </a:blip>
          <a:srcRect l="22418" r="24720"/>
          <a:stretch/>
        </p:blipFill>
        <p:spPr>
          <a:xfrm>
            <a:off x="1723585" y="2132856"/>
            <a:ext cx="1460208" cy="2376264"/>
          </a:xfrm>
          <a:prstGeom prst="rect">
            <a:avLst/>
          </a:prstGeom>
        </p:spPr>
      </p:pic>
    </p:spTree>
    <p:extLst>
      <p:ext uri="{BB962C8B-B14F-4D97-AF65-F5344CB8AC3E}">
        <p14:creationId xmlns:p14="http://schemas.microsoft.com/office/powerpoint/2010/main" val="39906404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275856" y="2282096"/>
            <a:ext cx="4536504" cy="1815882"/>
          </a:xfrm>
          <a:prstGeom prst="rect">
            <a:avLst/>
          </a:prstGeom>
        </p:spPr>
        <p:txBody>
          <a:bodyPr wrap="square">
            <a:spAutoFit/>
          </a:bodyPr>
          <a:lstStyle/>
          <a:p>
            <a:r>
              <a:rPr lang="zh-TW" altLang="en-US" sz="28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的好友，晚清思想家，新思想的倡導者，主張學習國外先進的科學技術以抵禦外國的侵略</a:t>
            </a:r>
            <a:r>
              <a:rPr lang="zh-TW" altLang="en-US" sz="24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1909522" y="4284385"/>
            <a:ext cx="1005403" cy="584775"/>
          </a:xfrm>
          <a:prstGeom prst="rect">
            <a:avLst/>
          </a:prstGeom>
        </p:spPr>
        <p:txBody>
          <a:bodyPr wrap="none">
            <a:spAutoFit/>
          </a:bodyPr>
          <a:lstStyle/>
          <a:p>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魏</a:t>
            </a:r>
            <a:r>
              <a:rPr lang="zh-TW" altLang="en-US" sz="3200" kern="1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源</a:t>
            </a:r>
            <a:endParaRPr lang="zh-TW" altLang="en-US" sz="2800" dirty="0">
              <a:solidFill>
                <a:srgbClr val="8064A2">
                  <a:lumMod val="75000"/>
                </a:srgbClr>
              </a:solidFill>
              <a:effectLst>
                <a:outerShdw blurRad="38100" dist="38100" dir="2700000" algn="tl">
                  <a:srgbClr val="000000">
                    <a:alpha val="43137"/>
                  </a:srgbClr>
                </a:outerShdw>
              </a:effectLst>
            </a:endParaRPr>
          </a:p>
        </p:txBody>
      </p:sp>
      <p:pic>
        <p:nvPicPr>
          <p:cNvPr id="8194" name="Picture 2" descr="1642904preview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20601" y="2288553"/>
            <a:ext cx="1583247" cy="180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8185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293981" y="2316938"/>
            <a:ext cx="4536504" cy="1384995"/>
          </a:xfrm>
          <a:prstGeom prst="rect">
            <a:avLst/>
          </a:prstGeom>
        </p:spPr>
        <p:txBody>
          <a:bodyPr wrap="square">
            <a:spAutoFit/>
          </a:bodyPr>
          <a:lstStyle/>
          <a:p>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英國駐華商務總監，因鴉片貿易問題，令英國對清廷宣戰，引發第一次鴉片戰爭。</a:t>
            </a:r>
            <a:endPar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1686613" y="4284385"/>
            <a:ext cx="1939955" cy="584775"/>
          </a:xfrm>
          <a:prstGeom prst="rect">
            <a:avLst/>
          </a:prstGeom>
        </p:spPr>
        <p:txBody>
          <a:bodyPr wrap="none">
            <a:spAutoFit/>
          </a:bodyPr>
          <a:lstStyle/>
          <a:p>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查理</a:t>
            </a:r>
            <a:r>
              <a:rPr lang="en-US" altLang="zh-TW"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義律</a:t>
            </a:r>
            <a:endParaRPr lang="zh-TW" altLang="en-US" sz="2800" dirty="0">
              <a:solidFill>
                <a:srgbClr val="8064A2">
                  <a:lumMod val="75000"/>
                </a:srgbClr>
              </a:solidFill>
              <a:effectLst>
                <a:outerShdw blurRad="38100" dist="38100" dir="2700000" algn="tl">
                  <a:srgbClr val="000000">
                    <a:alpha val="43137"/>
                  </a:srgbClr>
                </a:outerShdw>
              </a:effectLst>
            </a:endParaRPr>
          </a:p>
        </p:txBody>
      </p:sp>
      <p:pic>
        <p:nvPicPr>
          <p:cNvPr id="9218" name="圖片 1" descr="Charles Ellio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6613" y="2282096"/>
            <a:ext cx="1445228" cy="1869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1843157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347864" y="366296"/>
            <a:ext cx="2441694"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主要人物</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5124" name="Picture 4" descr="「卷軸」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560" y="1135737"/>
            <a:ext cx="10081120" cy="5731621"/>
          </a:xfrm>
          <a:prstGeom prst="rect">
            <a:avLst/>
          </a:prstGeom>
          <a:noFill/>
          <a:extLst>
            <a:ext uri="{909E8E84-426E-40DD-AFC4-6F175D3DCCD1}">
              <a14:hiddenFill xmlns:a14="http://schemas.microsoft.com/office/drawing/2010/main">
                <a:solidFill>
                  <a:srgbClr val="FFFFFF"/>
                </a:solidFill>
              </a14:hiddenFill>
            </a:ext>
          </a:extLst>
        </p:spPr>
      </p:pic>
      <p:sp>
        <p:nvSpPr>
          <p:cNvPr id="8" name="矩形 7"/>
          <p:cNvSpPr/>
          <p:nvPr/>
        </p:nvSpPr>
        <p:spPr>
          <a:xfrm>
            <a:off x="3293981" y="2191503"/>
            <a:ext cx="4536504" cy="2677656"/>
          </a:xfrm>
          <a:prstGeom prst="rect">
            <a:avLst/>
          </a:prstGeom>
        </p:spPr>
        <p:txBody>
          <a:bodyPr wrap="square">
            <a:spAutoFit/>
          </a:bodyPr>
          <a:lstStyle/>
          <a:p>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從盤古開天就居住在地球的俊帥外星人，生活在地球的歲月已經久遠到不可考，目前的職業是皇家觀星預言家，知古通今，是</a:t>
            </a:r>
            <a:r>
              <a:rPr lang="zh-TW" altLang="en-US" sz="28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在宮廷內的好朋友。</a:t>
            </a:r>
            <a:endPar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9" name="矩形 8"/>
          <p:cNvSpPr/>
          <p:nvPr/>
        </p:nvSpPr>
        <p:spPr>
          <a:xfrm>
            <a:off x="1727772" y="4576772"/>
            <a:ext cx="1415772" cy="584775"/>
          </a:xfrm>
          <a:prstGeom prst="rect">
            <a:avLst/>
          </a:prstGeom>
        </p:spPr>
        <p:txBody>
          <a:bodyPr wrap="none">
            <a:spAutoFit/>
          </a:bodyPr>
          <a:lstStyle/>
          <a:p>
            <a:r>
              <a:rPr lang="zh-TW" altLang="en-US" sz="3200" dirty="0" smtClean="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嘟教授</a:t>
            </a:r>
            <a:endParaRPr lang="zh-TW" altLang="en-US" sz="32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0242" name="圖片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4714" y="2184152"/>
            <a:ext cx="1398829" cy="2235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5797060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3000"/>
            <a:lum/>
          </a:blip>
          <a:srcRect/>
          <a:stretch>
            <a:fillRect l="-4000" r="-4000"/>
          </a:stretch>
        </a:blipFill>
        <a:effectLst/>
      </p:bgPr>
    </p:bg>
    <p:spTree>
      <p:nvGrpSpPr>
        <p:cNvPr id="1" name=""/>
        <p:cNvGrpSpPr/>
        <p:nvPr/>
      </p:nvGrpSpPr>
      <p:grpSpPr>
        <a:xfrm>
          <a:off x="0" y="0"/>
          <a:ext cx="0" cy="0"/>
          <a:chOff x="0" y="0"/>
          <a:chExt cx="0" cy="0"/>
        </a:xfrm>
      </p:grpSpPr>
      <p:sp>
        <p:nvSpPr>
          <p:cNvPr id="4" name="矩形 3"/>
          <p:cNvSpPr/>
          <p:nvPr/>
        </p:nvSpPr>
        <p:spPr>
          <a:xfrm>
            <a:off x="467544" y="776898"/>
            <a:ext cx="8135560" cy="707886"/>
          </a:xfrm>
          <a:prstGeom prst="rect">
            <a:avLst/>
          </a:prstGeom>
        </p:spPr>
        <p:txBody>
          <a:bodyPr wrap="none">
            <a:spAutoFit/>
          </a:bodyPr>
          <a:lstStyle/>
          <a:p>
            <a:r>
              <a:rPr lang="zh-TW" altLang="en-US" sz="4000" kern="100" dirty="0" smtClean="0">
                <a:ln w="18415" cmpd="sng">
                  <a:solidFill>
                    <a:schemeClr val="tx1"/>
                  </a:solidFill>
                  <a:prstDash val="solid"/>
                </a:ln>
                <a:latin typeface="標楷體" panose="03000509000000000000" pitchFamily="65" charset="-120"/>
                <a:ea typeface="標楷體" panose="03000509000000000000" pitchFamily="65" charset="-120"/>
                <a:cs typeface="Times New Roman"/>
              </a:rPr>
              <a:t>讓你</a:t>
            </a:r>
            <a:r>
              <a:rPr lang="zh-TW" altLang="zh-TW" sz="4000" kern="100" dirty="0" smtClean="0">
                <a:ln w="18415" cmpd="sng">
                  <a:solidFill>
                    <a:schemeClr val="tx1"/>
                  </a:solidFill>
                  <a:prstDash val="solid"/>
                </a:ln>
                <a:latin typeface="標楷體" panose="03000509000000000000" pitchFamily="65" charset="-120"/>
                <a:ea typeface="標楷體" panose="03000509000000000000" pitchFamily="65" charset="-120"/>
                <a:cs typeface="Times New Roman"/>
              </a:rPr>
              <a:t>步步驚心</a:t>
            </a:r>
            <a:r>
              <a:rPr lang="zh-TW" altLang="en-US" sz="4000" kern="100" dirty="0" smtClean="0">
                <a:ln w="18415" cmpd="sng">
                  <a:solidFill>
                    <a:schemeClr val="tx1"/>
                  </a:solidFill>
                  <a:prstDash val="solid"/>
                </a:ln>
                <a:latin typeface="標楷體" panose="03000509000000000000" pitchFamily="65" charset="-120"/>
                <a:ea typeface="標楷體" panose="03000509000000000000" pitchFamily="65" charset="-120"/>
                <a:cs typeface="Times New Roman"/>
              </a:rPr>
              <a:t>的             傳奇</a:t>
            </a:r>
            <a:endParaRPr lang="zh-TW" altLang="en-US" sz="4000" dirty="0">
              <a:ln w="18415" cmpd="sng">
                <a:solidFill>
                  <a:schemeClr val="tx1"/>
                </a:solidFill>
                <a:prstDash val="solid"/>
              </a:ln>
              <a:latin typeface="標楷體" panose="03000509000000000000" pitchFamily="65" charset="-120"/>
              <a:ea typeface="標楷體" panose="03000509000000000000" pitchFamily="65" charset="-120"/>
            </a:endParaRPr>
          </a:p>
        </p:txBody>
      </p:sp>
      <p:grpSp>
        <p:nvGrpSpPr>
          <p:cNvPr id="5" name="群組 4"/>
          <p:cNvGrpSpPr/>
          <p:nvPr/>
        </p:nvGrpSpPr>
        <p:grpSpPr>
          <a:xfrm>
            <a:off x="3959880" y="208672"/>
            <a:ext cx="3492440" cy="1996192"/>
            <a:chOff x="88484" y="116632"/>
            <a:chExt cx="3492440" cy="1996192"/>
          </a:xfrm>
        </p:grpSpPr>
        <p:sp>
          <p:nvSpPr>
            <p:cNvPr id="6" name="矩形 5"/>
            <p:cNvSpPr/>
            <p:nvPr/>
          </p:nvSpPr>
          <p:spPr>
            <a:xfrm>
              <a:off x="88484" y="404664"/>
              <a:ext cx="1531188" cy="1708160"/>
            </a:xfrm>
            <a:prstGeom prst="rect">
              <a:avLst/>
            </a:prstGeom>
          </p:spPr>
          <p:txBody>
            <a:bodyPr wrap="none">
              <a:spAutoFit/>
            </a:bodyPr>
            <a:lstStyle/>
            <a:p>
              <a:r>
                <a:rPr lang="zh-TW" altLang="en-US" sz="105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10500" dirty="0"/>
            </a:p>
          </p:txBody>
        </p:sp>
        <p:sp>
          <p:nvSpPr>
            <p:cNvPr id="7" name="矩形 6"/>
            <p:cNvSpPr/>
            <p:nvPr/>
          </p:nvSpPr>
          <p:spPr>
            <a:xfrm>
              <a:off x="1273180" y="116632"/>
              <a:ext cx="1210588" cy="1323439"/>
            </a:xfrm>
            <a:prstGeom prst="rect">
              <a:avLst/>
            </a:prstGeom>
          </p:spPr>
          <p:txBody>
            <a:bodyPr wrap="none">
              <a:spAutoFit/>
            </a:bodyPr>
            <a:lstStyle/>
            <a:p>
              <a:r>
                <a:rPr lang="zh-TW" altLang="en-US" sz="8000"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dirty="0"/>
            </a:p>
          </p:txBody>
        </p:sp>
        <p:sp>
          <p:nvSpPr>
            <p:cNvPr id="8" name="矩形 7"/>
            <p:cNvSpPr/>
            <p:nvPr/>
          </p:nvSpPr>
          <p:spPr>
            <a:xfrm>
              <a:off x="2267744" y="188640"/>
              <a:ext cx="1313180" cy="1446550"/>
            </a:xfrm>
            <a:prstGeom prst="rect">
              <a:avLst/>
            </a:prstGeom>
          </p:spPr>
          <p:txBody>
            <a:bodyPr wrap="none">
              <a:spAutoFit/>
            </a:bodyPr>
            <a:lstStyle/>
            <a:p>
              <a:pPr lvl="0"/>
              <a:r>
                <a:rPr lang="zh-TW" altLang="en-US" sz="88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2000" dirty="0">
                <a:solidFill>
                  <a:prstClr val="black"/>
                </a:solidFill>
              </a:endParaRPr>
            </a:p>
          </p:txBody>
        </p:sp>
      </p:grpSp>
      <p:sp>
        <p:nvSpPr>
          <p:cNvPr id="12" name="矩形 11"/>
          <p:cNvSpPr/>
          <p:nvPr/>
        </p:nvSpPr>
        <p:spPr>
          <a:xfrm>
            <a:off x="5138632" y="1873042"/>
            <a:ext cx="3775393" cy="707886"/>
          </a:xfrm>
          <a:prstGeom prst="rect">
            <a:avLst/>
          </a:prstGeom>
        </p:spPr>
        <p:txBody>
          <a:bodyPr wrap="none">
            <a:spAutoFit/>
          </a:bodyPr>
          <a:lstStyle/>
          <a:p>
            <a:r>
              <a:rPr lang="zh-TW" altLang="en-US" sz="4000" dirty="0" smtClean="0">
                <a:ln w="18415" cmpd="sng">
                  <a:solidFill>
                    <a:schemeClr val="tx1"/>
                  </a:solidFill>
                  <a:prstDash val="solid"/>
                </a:ln>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rPr>
              <a:t>即將要開始囉！</a:t>
            </a:r>
            <a:endParaRPr lang="zh-TW" altLang="en-US" sz="4000" dirty="0">
              <a:ln w="18415" cmpd="sng">
                <a:solidFill>
                  <a:schemeClr val="tx1"/>
                </a:solidFill>
                <a:prstDash val="solid"/>
              </a:ln>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endParaRPr>
          </a:p>
        </p:txBody>
      </p:sp>
      <p:pic>
        <p:nvPicPr>
          <p:cNvPr id="13" name="圖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9170" y="2837737"/>
            <a:ext cx="3149651" cy="3672493"/>
          </a:xfrm>
          <a:prstGeom prst="rect">
            <a:avLst/>
          </a:prstGeom>
        </p:spPr>
      </p:pic>
      <p:sp>
        <p:nvSpPr>
          <p:cNvPr id="15" name="文字方塊 14"/>
          <p:cNvSpPr txBox="1"/>
          <p:nvPr/>
        </p:nvSpPr>
        <p:spPr>
          <a:xfrm rot="240896">
            <a:off x="5439124" y="4711726"/>
            <a:ext cx="1146072" cy="1938992"/>
          </a:xfrm>
          <a:prstGeom prst="rect">
            <a:avLst/>
          </a:prstGeom>
          <a:noFill/>
        </p:spPr>
        <p:txBody>
          <a:bodyPr wrap="square" rtlCol="0">
            <a:spAutoFit/>
          </a:bodyPr>
          <a:lstStyle/>
          <a:p>
            <a:r>
              <a:rPr lang="zh-TW" altLang="en-US" sz="2400" dirty="0" smtClean="0">
                <a:latin typeface="標楷體" panose="03000509000000000000" pitchFamily="65" charset="-120"/>
                <a:ea typeface="標楷體" panose="03000509000000000000" pitchFamily="65" charset="-120"/>
              </a:rPr>
              <a:t>來</a:t>
            </a:r>
            <a:endParaRPr lang="en-US" altLang="zh-TW" sz="2400" dirty="0" smtClean="0">
              <a:latin typeface="標楷體" panose="03000509000000000000" pitchFamily="65" charset="-120"/>
              <a:ea typeface="標楷體" panose="03000509000000000000" pitchFamily="65" charset="-120"/>
            </a:endParaRPr>
          </a:p>
          <a:p>
            <a:r>
              <a:rPr lang="zh-TW" altLang="en-US" sz="2400" dirty="0" smtClean="0">
                <a:latin typeface="標楷體" panose="03000509000000000000" pitchFamily="65" charset="-120"/>
                <a:ea typeface="標楷體" panose="03000509000000000000" pitchFamily="65" charset="-120"/>
              </a:rPr>
              <a:t>抽</a:t>
            </a:r>
            <a:endParaRPr lang="en-US" altLang="zh-TW" sz="2400" dirty="0" smtClean="0">
              <a:latin typeface="標楷體" panose="03000509000000000000" pitchFamily="65" charset="-120"/>
              <a:ea typeface="標楷體" panose="03000509000000000000" pitchFamily="65" charset="-120"/>
            </a:endParaRPr>
          </a:p>
          <a:p>
            <a:r>
              <a:rPr lang="zh-TW" altLang="en-US" sz="2400" dirty="0" smtClean="0">
                <a:latin typeface="標楷體" panose="03000509000000000000" pitchFamily="65" charset="-120"/>
                <a:ea typeface="標楷體" panose="03000509000000000000" pitchFamily="65" charset="-120"/>
              </a:rPr>
              <a:t>籤</a:t>
            </a:r>
            <a:endParaRPr lang="en-US" altLang="zh-TW" sz="2400" dirty="0" smtClean="0">
              <a:latin typeface="標楷體" panose="03000509000000000000" pitchFamily="65" charset="-120"/>
              <a:ea typeface="標楷體" panose="03000509000000000000" pitchFamily="65" charset="-120"/>
            </a:endParaRPr>
          </a:p>
          <a:p>
            <a:r>
              <a:rPr lang="zh-TW" altLang="en-US" sz="2400" dirty="0" smtClean="0">
                <a:latin typeface="標楷體" panose="03000509000000000000" pitchFamily="65" charset="-120"/>
                <a:ea typeface="標楷體" panose="03000509000000000000" pitchFamily="65" charset="-120"/>
              </a:rPr>
              <a:t>吧</a:t>
            </a:r>
            <a:endParaRPr lang="en-US" altLang="zh-TW" sz="2400" dirty="0" smtClean="0">
              <a:latin typeface="標楷體" panose="03000509000000000000" pitchFamily="65" charset="-120"/>
              <a:ea typeface="標楷體" panose="03000509000000000000" pitchFamily="65" charset="-120"/>
            </a:endParaRPr>
          </a:p>
          <a:p>
            <a:r>
              <a:rPr lang="zh-TW" altLang="en-US" sz="2400" dirty="0" smtClean="0">
                <a:latin typeface="標楷體" panose="03000509000000000000" pitchFamily="65" charset="-120"/>
                <a:ea typeface="標楷體" panose="03000509000000000000" pitchFamily="65" charset="-120"/>
              </a:rPr>
              <a:t>！</a:t>
            </a:r>
            <a:endParaRPr lang="zh-TW" altLang="en-US" sz="2400"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367625166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p:stCondLst>
                              <p:cond delay="1000"/>
                            </p:stCondLst>
                            <p:childTnLst>
                              <p:par>
                                <p:cTn id="9" presetID="2" presetClass="entr" presetSubtype="4"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32" presetClass="emph" presetSubtype="0" fill="hold" grpId="1" nodeType="afterEffect">
                                  <p:stCondLst>
                                    <p:cond delay="0"/>
                                  </p:stCondLst>
                                  <p:childTnLst>
                                    <p:animRot by="120000">
                                      <p:cBhvr>
                                        <p:cTn id="15" dur="100" fill="hold">
                                          <p:stCondLst>
                                            <p:cond delay="0"/>
                                          </p:stCondLst>
                                        </p:cTn>
                                        <p:tgtEl>
                                          <p:spTgt spid="15"/>
                                        </p:tgtEl>
                                        <p:attrNameLst>
                                          <p:attrName>r</p:attrName>
                                        </p:attrNameLst>
                                      </p:cBhvr>
                                    </p:animRot>
                                    <p:animRot by="-240000">
                                      <p:cBhvr>
                                        <p:cTn id="16" dur="200" fill="hold">
                                          <p:stCondLst>
                                            <p:cond delay="200"/>
                                          </p:stCondLst>
                                        </p:cTn>
                                        <p:tgtEl>
                                          <p:spTgt spid="15"/>
                                        </p:tgtEl>
                                        <p:attrNameLst>
                                          <p:attrName>r</p:attrName>
                                        </p:attrNameLst>
                                      </p:cBhvr>
                                    </p:animRot>
                                    <p:animRot by="240000">
                                      <p:cBhvr>
                                        <p:cTn id="17" dur="200" fill="hold">
                                          <p:stCondLst>
                                            <p:cond delay="400"/>
                                          </p:stCondLst>
                                        </p:cTn>
                                        <p:tgtEl>
                                          <p:spTgt spid="15"/>
                                        </p:tgtEl>
                                        <p:attrNameLst>
                                          <p:attrName>r</p:attrName>
                                        </p:attrNameLst>
                                      </p:cBhvr>
                                    </p:animRot>
                                    <p:animRot by="-240000">
                                      <p:cBhvr>
                                        <p:cTn id="18" dur="200" fill="hold">
                                          <p:stCondLst>
                                            <p:cond delay="600"/>
                                          </p:stCondLst>
                                        </p:cTn>
                                        <p:tgtEl>
                                          <p:spTgt spid="15"/>
                                        </p:tgtEl>
                                        <p:attrNameLst>
                                          <p:attrName>r</p:attrName>
                                        </p:attrNameLst>
                                      </p:cBhvr>
                                    </p:animRot>
                                    <p:animRot by="120000">
                                      <p:cBhvr>
                                        <p:cTn id="19" dur="200" fill="hold">
                                          <p:stCondLst>
                                            <p:cond delay="80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4752211" y="11663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pPr lvl="0"/>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p:cNvSpPr/>
          <p:nvPr/>
        </p:nvSpPr>
        <p:spPr>
          <a:xfrm>
            <a:off x="323529" y="1628800"/>
            <a:ext cx="6693080" cy="4678204"/>
          </a:xfrm>
          <a:prstGeom prst="rect">
            <a:avLst/>
          </a:prstGeom>
        </p:spPr>
        <p:txBody>
          <a:bodyPr wrap="square">
            <a:spAutoFit/>
          </a:bodyPr>
          <a:lstStyle/>
          <a:p>
            <a:pPr>
              <a:spcAft>
                <a:spcPts val="1200"/>
              </a:spcAft>
            </a:pP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       法規大學反毒大使</a:t>
            </a:r>
            <a:r>
              <a:rPr lang="zh-TW" altLang="en-US" sz="3600" u="sng" dirty="0" smtClean="0">
                <a:solidFill>
                  <a:srgbClr val="7030A0"/>
                </a:solidFill>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來到了資料庫高中打算進行反毒短劇宣導，在校門口轉角處前看到一名高中生鬼鬼祟祟與一名男子交換一包</a:t>
            </a:r>
            <a:r>
              <a:rPr lang="zh-TW" altLang="en-US" sz="2800" b="1" dirty="0" smtClean="0">
                <a:latin typeface="Arial Unicode MS" panose="020B0604020202020204" pitchFamily="34" charset="-120"/>
                <a:ea typeface="Arial Unicode MS" panose="020B0604020202020204" pitchFamily="34" charset="-120"/>
                <a:cs typeface="Arial Unicode MS" panose="020B0604020202020204" pitchFamily="34" charset="-120"/>
              </a:rPr>
              <a:t>白色粉末</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u="sng" dirty="0" smtClean="0">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上前詢問高中生白色粉末是什麼？高中生拔腿就跑，紫錐在追逐過程中不慎被一部急駛而來的貨車撞上</a:t>
            </a:r>
            <a:r>
              <a:rPr lang="en-US" altLang="zh-TW" sz="28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p>
          <a:p>
            <a:pPr>
              <a:spcAft>
                <a:spcPts val="600"/>
              </a:spcAft>
            </a:pP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       待</a:t>
            </a:r>
            <a:r>
              <a:rPr lang="zh-TW" altLang="en-US" sz="2800" u="sng" dirty="0" smtClean="0">
                <a:latin typeface="Arial Unicode MS" panose="020B0604020202020204" pitchFamily="34" charset="-120"/>
                <a:ea typeface="Arial Unicode MS" panose="020B0604020202020204" pitchFamily="34" charset="-120"/>
                <a:cs typeface="Arial Unicode MS" panose="020B0604020202020204" pitchFamily="34" charset="-120"/>
              </a:rPr>
              <a:t>紫錐</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清醒後身旁的宮女告訴她現在是清宣宗道光十八年，她在清掃觀星閣時不慎從樓梯跌落已昏迷三天。</a:t>
            </a:r>
          </a:p>
        </p:txBody>
      </p:sp>
      <p:pic>
        <p:nvPicPr>
          <p:cNvPr id="14" name="圖片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48264" y="1772816"/>
            <a:ext cx="1923995" cy="2376264"/>
          </a:xfrm>
          <a:prstGeom prst="rect">
            <a:avLst/>
          </a:prstGeom>
        </p:spPr>
      </p:pic>
    </p:spTree>
    <p:extLst>
      <p:ext uri="{BB962C8B-B14F-4D97-AF65-F5344CB8AC3E}">
        <p14:creationId xmlns:p14="http://schemas.microsoft.com/office/powerpoint/2010/main" val="419508085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4752211" y="11663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467544" y="1556792"/>
            <a:ext cx="8117546" cy="2369880"/>
          </a:xfrm>
          <a:prstGeom prst="rect">
            <a:avLst/>
          </a:prstGeom>
        </p:spPr>
        <p:txBody>
          <a:bodyPr wrap="square">
            <a:spAutoFit/>
          </a:bodyPr>
          <a:lstStyle/>
          <a:p>
            <a:pPr lvl="0"/>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紫</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錐回到觀星閣想找出回到現代的方法，遇到了神秘男子─皇家觀星預言家</a:t>
            </a:r>
            <a:r>
              <a:rPr lang="zh-TW" altLang="en-US" sz="3600" u="sng" dirty="0">
                <a:solidFill>
                  <a:srgbClr val="7030A0"/>
                </a:solidFill>
                <a:latin typeface="Arial Unicode MS" panose="020B0604020202020204" pitchFamily="34" charset="-120"/>
                <a:ea typeface="Arial Unicode MS" panose="020B0604020202020204" pitchFamily="34" charset="-120"/>
                <a:cs typeface="Arial Unicode MS" panose="020B0604020202020204" pitchFamily="34" charset="-120"/>
              </a:rPr>
              <a:t>嘟教授</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。嘟教授告訴紫錐，命運的安排自有天意，既然無法改變就接受現狀。紫錐決定在清朝好好生活，赫然驚覺鴉片戰爭就是發生在道光十九年！</a:t>
            </a:r>
            <a:endParaRPr lang="zh-TW" altLang="en-US" sz="2000" dirty="0">
              <a:solidFill>
                <a:prstClr val="black"/>
              </a:solidFill>
            </a:endParaRPr>
          </a:p>
        </p:txBody>
      </p:sp>
      <p:pic>
        <p:nvPicPr>
          <p:cNvPr id="12" name="圖片 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2758" y="4149080"/>
            <a:ext cx="1335186" cy="2013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下載"/>
          <p:cNvPicPr>
            <a:picLocks noChangeAspect="1" noChangeArrowheads="1"/>
          </p:cNvPicPr>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4887220" y="4149080"/>
            <a:ext cx="1701004" cy="2092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橢圓形圖說文字 3"/>
          <p:cNvSpPr/>
          <p:nvPr/>
        </p:nvSpPr>
        <p:spPr>
          <a:xfrm>
            <a:off x="895667" y="4149080"/>
            <a:ext cx="1656184" cy="1440160"/>
          </a:xfrm>
          <a:prstGeom prst="wedgeEllipseCallout">
            <a:avLst>
              <a:gd name="adj1" fmla="val 67309"/>
              <a:gd name="adj2" fmla="val 39782"/>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rPr>
              <a:t>待在清朝吧！</a:t>
            </a:r>
          </a:p>
        </p:txBody>
      </p:sp>
      <p:sp>
        <p:nvSpPr>
          <p:cNvPr id="14" name="橢圓形圖說文字 13"/>
          <p:cNvSpPr/>
          <p:nvPr/>
        </p:nvSpPr>
        <p:spPr>
          <a:xfrm>
            <a:off x="6877689" y="4903801"/>
            <a:ext cx="1656184" cy="1440160"/>
          </a:xfrm>
          <a:prstGeom prst="wedgeEllipseCallout">
            <a:avLst>
              <a:gd name="adj1" fmla="val -78673"/>
              <a:gd name="adj2" fmla="val 26868"/>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好吧</a:t>
            </a:r>
            <a:r>
              <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rPr>
              <a:t>！</a:t>
            </a:r>
          </a:p>
        </p:txBody>
      </p:sp>
    </p:spTree>
    <p:extLst>
      <p:ext uri="{BB962C8B-B14F-4D97-AF65-F5344CB8AC3E}">
        <p14:creationId xmlns:p14="http://schemas.microsoft.com/office/powerpoint/2010/main" val="14202379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4752211" y="11663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7" name="圓角矩形 16"/>
          <p:cNvSpPr/>
          <p:nvPr/>
        </p:nvSpPr>
        <p:spPr>
          <a:xfrm>
            <a:off x="293890" y="1484784"/>
            <a:ext cx="8363208" cy="3365956"/>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矩形 17"/>
          <p:cNvSpPr/>
          <p:nvPr/>
        </p:nvSpPr>
        <p:spPr>
          <a:xfrm>
            <a:off x="2003901" y="1538371"/>
            <a:ext cx="5160387" cy="707886"/>
          </a:xfrm>
          <a:prstGeom prst="rect">
            <a:avLst/>
          </a:prstGeom>
        </p:spPr>
        <p:txBody>
          <a:bodyPr wrap="none">
            <a:spAutoFit/>
          </a:bodyPr>
          <a:lstStyle/>
          <a:p>
            <a:r>
              <a:rPr lang="zh-TW" altLang="en-US" sz="40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1</a:t>
            </a:r>
            <a:r>
              <a:rPr lang="zh-TW" altLang="en-US" sz="3200" b="1"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    史觀助我來搶答</a:t>
            </a:r>
            <a:endParaRPr lang="zh-TW" altLang="en-US" sz="3200" b="1"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9" name="矩形 18"/>
          <p:cNvSpPr/>
          <p:nvPr/>
        </p:nvSpPr>
        <p:spPr>
          <a:xfrm>
            <a:off x="683568" y="2416403"/>
            <a:ext cx="7973530" cy="584775"/>
          </a:xfrm>
          <a:prstGeom prst="rect">
            <a:avLst/>
          </a:prstGeom>
        </p:spPr>
        <p:txBody>
          <a:bodyPr wrap="square">
            <a:spAutoFit/>
          </a:bodyPr>
          <a:lstStyle/>
          <a:p>
            <a:r>
              <a:rPr lang="en-US"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(1</a:t>
            </a:r>
            <a:r>
              <a:rPr lang="en-US"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改變</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清朝命運的兩種植物</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3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0" name="矩形 19"/>
          <p:cNvSpPr/>
          <p:nvPr/>
        </p:nvSpPr>
        <p:spPr>
          <a:xfrm>
            <a:off x="683568" y="3001178"/>
            <a:ext cx="6543779" cy="584775"/>
          </a:xfrm>
          <a:prstGeom prst="rect">
            <a:avLst/>
          </a:prstGeom>
        </p:spPr>
        <p:txBody>
          <a:bodyPr wrap="none">
            <a:spAutoFit/>
          </a:bodyPr>
          <a:lstStyle/>
          <a:p>
            <a:r>
              <a:rPr lang="en-US"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(2)</a:t>
            </a:r>
            <a:r>
              <a:rPr lang="zh-TW" altLang="en-US"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 中</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國</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歷史上第一位禁煙的皇帝</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3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1" name="矩形 20"/>
          <p:cNvSpPr/>
          <p:nvPr/>
        </p:nvSpPr>
        <p:spPr>
          <a:xfrm>
            <a:off x="683568" y="3617892"/>
            <a:ext cx="4491935" cy="584775"/>
          </a:xfrm>
          <a:prstGeom prst="rect">
            <a:avLst/>
          </a:prstGeom>
        </p:spPr>
        <p:txBody>
          <a:bodyPr wrap="none">
            <a:spAutoFit/>
          </a:bodyPr>
          <a:lstStyle/>
          <a:p>
            <a:r>
              <a:rPr lang="en-US"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(3</a:t>
            </a:r>
            <a:r>
              <a:rPr lang="en-US"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禁</a:t>
            </a:r>
            <a:r>
              <a:rPr lang="zh-TW" altLang="zh-TW" sz="3200" kern="100" dirty="0">
                <a:latin typeface="Arial Unicode MS" panose="020B0604020202020204" pitchFamily="34" charset="-120"/>
                <a:ea typeface="Arial Unicode MS" panose="020B0604020202020204" pitchFamily="34" charset="-120"/>
                <a:cs typeface="Arial Unicode MS" panose="020B0604020202020204" pitchFamily="34" charset="-120"/>
              </a:rPr>
              <a:t>菸節是幾月幾號？</a:t>
            </a:r>
            <a:endParaRPr lang="zh-TW" altLang="en-US" sz="32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2" name="矩形 21"/>
          <p:cNvSpPr/>
          <p:nvPr/>
        </p:nvSpPr>
        <p:spPr>
          <a:xfrm>
            <a:off x="293890" y="5838363"/>
            <a:ext cx="8742606" cy="830997"/>
          </a:xfrm>
          <a:prstGeom prst="rect">
            <a:avLst/>
          </a:prstGeom>
        </p:spPr>
        <p:txBody>
          <a:bodyPr wrap="square">
            <a:spAutoFit/>
          </a:bodyPr>
          <a:lstStyle/>
          <a:p>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每答對</a:t>
            </a:r>
            <a:r>
              <a:rPr lang="en-US" altLang="zh-TW"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1</a:t>
            </a:r>
            <a:r>
              <a:rPr lang="zh-TW" altLang="en-US"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題得</a:t>
            </a:r>
            <a:r>
              <a:rPr lang="en-US" altLang="zh-TW"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1</a:t>
            </a:r>
            <a:r>
              <a:rPr lang="zh-TW" altLang="en-US"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分，積分最高者可獲得「紫字貼紙」一張，且可在第二關指定一組玩家答題。</a:t>
            </a:r>
            <a:endParaRPr lang="zh-TW" altLang="en-US" sz="24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23" name="AutoShape 2"/>
          <p:cNvSpPr>
            <a:spLocks noChangeArrowheads="1"/>
          </p:cNvSpPr>
          <p:nvPr/>
        </p:nvSpPr>
        <p:spPr bwMode="auto">
          <a:xfrm rot="20737304">
            <a:off x="6996488" y="3142131"/>
            <a:ext cx="1512168" cy="1542201"/>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紫</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160727996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2000" fill="hold"/>
                                        <p:tgtEl>
                                          <p:spTgt spid="23"/>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500"/>
                                        <p:tgtEl>
                                          <p:spTgt spid="2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251520" y="18936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611560" y="4269283"/>
            <a:ext cx="8064895" cy="2616101"/>
          </a:xfrm>
          <a:prstGeom prst="rect">
            <a:avLst/>
          </a:prstGeom>
        </p:spPr>
        <p:txBody>
          <a:bodyPr wrap="square">
            <a:spAutoFit/>
          </a:bodyPr>
          <a:lstStyle/>
          <a:p>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紫</a:t>
            </a:r>
            <a:r>
              <a:rPr lang="zh-TW" altLang="en-US" sz="2800" b="1"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錐</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待在道光皇帝的身邊，想方設法勸諫</a:t>
            </a:r>
            <a:r>
              <a:rPr lang="zh-TW" altLang="en-US" sz="2800" b="1"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皇帝</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要禁止鴉片。</a:t>
            </a:r>
            <a:r>
              <a:rPr lang="zh-TW" altLang="en-US" sz="2800" b="1"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瑛貴人</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對紫錐的舉動很惱火，她利用吸食鴉片帶來的愉快與放鬆，讓她暫時忘記後宮的心機算計</a:t>
            </a: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en-US" altLang="zh-TW"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endParaRPr lang="zh-TW" altLang="en-US" sz="2000" dirty="0">
              <a:solidFill>
                <a:prstClr val="black"/>
              </a:solidFill>
            </a:endParaRPr>
          </a:p>
        </p:txBody>
      </p:sp>
      <p:pic>
        <p:nvPicPr>
          <p:cNvPr id="21" name="Picture 3" descr="2014120502363337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61012" y="1655048"/>
            <a:ext cx="1836395" cy="2350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圖片 21"/>
          <p:cNvPicPr>
            <a:picLocks noChangeAspect="1"/>
          </p:cNvPicPr>
          <p:nvPr/>
        </p:nvPicPr>
        <p:blipFill>
          <a:blip r:embed="rId5">
            <a:extLst>
              <a:ext uri="{BEBA8EAE-BF5A-486C-A8C5-ECC9F3942E4B}">
                <a14:imgProps xmlns:a14="http://schemas.microsoft.com/office/drawing/2010/main">
                  <a14:imgLayer r:embed="rId6">
                    <a14:imgEffect>
                      <a14:saturation sat="33000"/>
                    </a14:imgEffect>
                  </a14:imgLayer>
                </a14:imgProps>
              </a:ext>
              <a:ext uri="{28A0092B-C50C-407E-A947-70E740481C1C}">
                <a14:useLocalDpi xmlns:a14="http://schemas.microsoft.com/office/drawing/2010/main" val="0"/>
              </a:ext>
            </a:extLst>
          </a:blip>
          <a:stretch>
            <a:fillRect/>
          </a:stretch>
        </p:blipFill>
        <p:spPr>
          <a:xfrm rot="1191700">
            <a:off x="5475840" y="357983"/>
            <a:ext cx="2554600" cy="2554600"/>
          </a:xfrm>
          <a:prstGeom prst="rect">
            <a:avLst/>
          </a:prstGeom>
        </p:spPr>
      </p:pic>
    </p:spTree>
    <p:extLst>
      <p:ext uri="{BB962C8B-B14F-4D97-AF65-F5344CB8AC3E}">
        <p14:creationId xmlns:p14="http://schemas.microsoft.com/office/powerpoint/2010/main" val="48413537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5"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ppt_w</p:attrName>
                                        </p:attrNameLst>
                                      </p:cBhvr>
                                      <p:tavLst>
                                        <p:tav tm="0" fmla="#ppt_w*sin(2.5*pi*$)">
                                          <p:val>
                                            <p:fltVal val="0"/>
                                          </p:val>
                                        </p:tav>
                                        <p:tav tm="100000">
                                          <p:val>
                                            <p:fltVal val="1"/>
                                          </p:val>
                                        </p:tav>
                                      </p:tavLst>
                                    </p:anim>
                                    <p:anim calcmode="lin" valueType="num">
                                      <p:cBhvr>
                                        <p:cTn id="15" dur="20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1000"/>
            <a:lum/>
          </a:blip>
          <a:srcRect/>
          <a:stretch>
            <a:fillRect t="-14000" b="-14000"/>
          </a:stretch>
        </a:blipFill>
        <a:effectLst/>
      </p:bgPr>
    </p:bg>
    <p:spTree>
      <p:nvGrpSpPr>
        <p:cNvPr id="1" name=""/>
        <p:cNvGrpSpPr/>
        <p:nvPr/>
      </p:nvGrpSpPr>
      <p:grpSpPr>
        <a:xfrm>
          <a:off x="0" y="0"/>
          <a:ext cx="0" cy="0"/>
          <a:chOff x="0" y="0"/>
          <a:chExt cx="0" cy="0"/>
        </a:xfrm>
      </p:grpSpPr>
      <p:grpSp>
        <p:nvGrpSpPr>
          <p:cNvPr id="5" name="群組 4"/>
          <p:cNvGrpSpPr/>
          <p:nvPr/>
        </p:nvGrpSpPr>
        <p:grpSpPr>
          <a:xfrm>
            <a:off x="961053" y="1007220"/>
            <a:ext cx="7128792" cy="5609517"/>
            <a:chOff x="971600" y="1186928"/>
            <a:chExt cx="7128792" cy="5609517"/>
          </a:xfrm>
        </p:grpSpPr>
        <p:pic>
          <p:nvPicPr>
            <p:cNvPr id="23556" name="Picture 4" descr="https://i2.kknews.cc/large/7e8000ab67012970315"/>
            <p:cNvPicPr>
              <a:picLocks noChangeAspect="1" noChangeArrowheads="1"/>
            </p:cNvPicPr>
            <p:nvPr/>
          </p:nvPicPr>
          <p:blipFill rotWithShape="1">
            <a:blip r:embed="rId4">
              <a:extLst>
                <a:ext uri="{28A0092B-C50C-407E-A947-70E740481C1C}">
                  <a14:useLocalDpi xmlns:a14="http://schemas.microsoft.com/office/drawing/2010/main" val="0"/>
                </a:ext>
              </a:extLst>
            </a:blip>
            <a:srcRect l="8699" t="1851" r="8690"/>
            <a:stretch/>
          </p:blipFill>
          <p:spPr bwMode="auto">
            <a:xfrm>
              <a:off x="971600" y="1186928"/>
              <a:ext cx="7128792" cy="454632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971600" y="5442228"/>
              <a:ext cx="7128792" cy="1354217"/>
            </a:xfrm>
            <a:prstGeom prst="rect">
              <a:avLst/>
            </a:prstGeom>
            <a:solidFill>
              <a:schemeClr val="bg1">
                <a:lumMod val="50000"/>
              </a:schemeClr>
            </a:solidFill>
          </p:spPr>
          <p:txBody>
            <a:bodyPr wrap="square">
              <a:spAutoFit/>
            </a:bodyPr>
            <a:lstStyle/>
            <a:p>
              <a:pPr>
                <a:spcAft>
                  <a:spcPts val="1200"/>
                </a:spcAft>
              </a:pPr>
              <a:r>
                <a:rPr lang="zh-TW" alt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英國畫家托馬斯</a:t>
              </a:r>
              <a:r>
                <a:rPr lang="en-US" altLang="zh-TW"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阿羅姆創作的</a:t>
              </a:r>
              <a:r>
                <a:rPr lang="en-US" altLang="zh-TW" sz="2800" dirty="0" smtClean="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800" dirty="0" smtClean="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鴉片菸鬼</a:t>
              </a:r>
              <a:r>
                <a:rPr lang="en-US" altLang="zh-TW" sz="2800" dirty="0" smtClean="0">
                  <a:solidFill>
                    <a:schemeClr val="accent2">
                      <a:lumMod val="75000"/>
                    </a:schemeClr>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再現當時廣州一個鴉片煙館的場景。</a:t>
              </a:r>
              <a:endParaRPr lang="en-US" altLang="zh-TW" sz="24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endParaRPr>
            </a:p>
            <a:p>
              <a:r>
                <a:rPr lang="zh-TW" altLang="en-US" sz="20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資料來源：</a:t>
              </a:r>
              <a:r>
                <a:rPr lang="en-US" altLang="zh-TW" sz="2000"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rPr>
                <a:t>https://kknews.cc/history/xzev2q.html</a:t>
              </a:r>
              <a:endParaRPr lang="zh-TW" altLang="en-US" sz="2000" dirty="0">
                <a:solidFill>
                  <a:schemeClr val="bg1"/>
                </a:solidFill>
                <a:effectLst>
                  <a:outerShdw blurRad="38100" dist="38100" dir="2700000" algn="tl">
                    <a:srgbClr val="000000">
                      <a:alpha val="43137"/>
                    </a:srgbClr>
                  </a:outerShdw>
                </a:effectLst>
                <a:latin typeface="Times New Roman" panose="02020603050405020304" pitchFamily="18" charset="0"/>
                <a:ea typeface="Arial Unicode MS" panose="020B0604020202020204" pitchFamily="34" charset="-120"/>
                <a:cs typeface="Times New Roman" panose="02020603050405020304" pitchFamily="18" charset="0"/>
              </a:endParaRPr>
            </a:p>
          </p:txBody>
        </p:sp>
      </p:grpSp>
      <p:grpSp>
        <p:nvGrpSpPr>
          <p:cNvPr id="7" name="群組 6"/>
          <p:cNvGrpSpPr/>
          <p:nvPr/>
        </p:nvGrpSpPr>
        <p:grpSpPr>
          <a:xfrm>
            <a:off x="43206" y="201414"/>
            <a:ext cx="2872610" cy="1068791"/>
            <a:chOff x="6295092" y="116632"/>
            <a:chExt cx="2872610" cy="1068791"/>
          </a:xfrm>
        </p:grpSpPr>
        <p:grpSp>
          <p:nvGrpSpPr>
            <p:cNvPr id="8" name="群組 7"/>
            <p:cNvGrpSpPr/>
            <p:nvPr/>
          </p:nvGrpSpPr>
          <p:grpSpPr>
            <a:xfrm>
              <a:off x="6295092" y="116632"/>
              <a:ext cx="1811241" cy="1068791"/>
              <a:chOff x="88484" y="116632"/>
              <a:chExt cx="3715615" cy="2116347"/>
            </a:xfrm>
          </p:grpSpPr>
          <p:sp>
            <p:nvSpPr>
              <p:cNvPr id="11" name="矩形 10"/>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ffectLst>
                    <a:outerShdw blurRad="38100" dist="38100" dir="2700000" algn="tl">
                      <a:srgbClr val="000000">
                        <a:alpha val="43137"/>
                      </a:srgbClr>
                    </a:outerShdw>
                  </a:effectLst>
                </a:endParaRPr>
              </a:p>
            </p:txBody>
          </p:sp>
          <p:sp>
            <p:nvSpPr>
              <p:cNvPr id="12" name="矩形 11"/>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ffectLst>
                    <a:outerShdw blurRad="38100" dist="38100" dir="2700000" algn="tl">
                      <a:srgbClr val="000000">
                        <a:alpha val="43137"/>
                      </a:srgbClr>
                    </a:outerShdw>
                  </a:effectLst>
                </a:endParaRPr>
              </a:p>
            </p:txBody>
          </p:sp>
          <p:sp>
            <p:nvSpPr>
              <p:cNvPr id="13" name="矩形 12"/>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ffectLst>
                    <a:outerShdw blurRad="38100" dist="38100" dir="2700000" algn="tl">
                      <a:srgbClr val="000000">
                        <a:alpha val="43137"/>
                      </a:srgbClr>
                    </a:outerShdw>
                  </a:effectLst>
                </a:endParaRPr>
              </a:p>
            </p:txBody>
          </p:sp>
        </p:grpSp>
        <p:sp>
          <p:nvSpPr>
            <p:cNvPr id="9" name="矩形 8"/>
            <p:cNvSpPr/>
            <p:nvPr/>
          </p:nvSpPr>
          <p:spPr>
            <a:xfrm>
              <a:off x="7905818" y="319882"/>
              <a:ext cx="1261884" cy="523220"/>
            </a:xfrm>
            <a:prstGeom prst="rect">
              <a:avLst/>
            </a:prstGeom>
          </p:spPr>
          <p:txBody>
            <a:bodyPr wrap="none">
              <a:spAutoFit/>
            </a:bodyPr>
            <a:lstStyle/>
            <a:p>
              <a:r>
                <a:rPr lang="zh-TW" altLang="en-US" sz="2800" dirty="0" smtClean="0">
                  <a:ln w="18415" cmpd="sng">
                    <a:solidFill>
                      <a:prstClr val="black"/>
                    </a:solidFill>
                    <a:prstDash val="solid"/>
                  </a:ln>
                  <a:solidFill>
                    <a:prstClr val="black"/>
                  </a:solidFill>
                  <a:latin typeface="標楷體" panose="03000509000000000000" pitchFamily="65" charset="-120"/>
                  <a:ea typeface="標楷體" panose="03000509000000000000" pitchFamily="65" charset="-120"/>
                </a:rPr>
                <a:t>映像館</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grpSp>
    </p:spTree>
    <p:extLst>
      <p:ext uri="{BB962C8B-B14F-4D97-AF65-F5344CB8AC3E}">
        <p14:creationId xmlns:p14="http://schemas.microsoft.com/office/powerpoint/2010/main" val="39802086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4752211" y="11663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7" name="圓角矩形 16"/>
          <p:cNvSpPr/>
          <p:nvPr/>
        </p:nvSpPr>
        <p:spPr>
          <a:xfrm>
            <a:off x="293890" y="1484784"/>
            <a:ext cx="8363208" cy="3365956"/>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1259632" y="1538371"/>
            <a:ext cx="6454603" cy="707886"/>
          </a:xfrm>
          <a:prstGeom prst="rect">
            <a:avLst/>
          </a:prstGeom>
        </p:spPr>
        <p:txBody>
          <a:bodyPr wrap="squar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2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染毒成癮</a:t>
            </a:r>
            <a:r>
              <a:rPr lang="en-US" altLang="zh-TW"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指日可</a:t>
            </a:r>
            <a:r>
              <a:rPr lang="en-US" altLang="zh-TW"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DIE! </a:t>
            </a:r>
            <a:endPar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4" name="矩形 3"/>
          <p:cNvSpPr/>
          <p:nvPr/>
        </p:nvSpPr>
        <p:spPr>
          <a:xfrm>
            <a:off x="467544" y="2447017"/>
            <a:ext cx="8117546" cy="2062103"/>
          </a:xfrm>
          <a:prstGeom prst="rect">
            <a:avLst/>
          </a:prstGeom>
        </p:spPr>
        <p:txBody>
          <a:bodyPr wrap="square">
            <a:spAutoFit/>
          </a:bodyPr>
          <a:lstStyle/>
          <a:p>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吸毒者產生的「</a:t>
            </a:r>
            <a:r>
              <a:rPr lang="zh-TW" altLang="en-US" sz="32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戒斷現象</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」是因為哪種依賴？</a:t>
            </a:r>
            <a:endParaRPr lang="en-US" altLang="zh-TW" sz="32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生理依賴</a:t>
            </a:r>
            <a:endParaRPr lang="en-US" altLang="zh-TW" sz="32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r>
              <a:rPr lang="zh-TW" altLang="en-US" sz="3200" dirty="0">
                <a:latin typeface="Arial Unicode MS" panose="020B0604020202020204" pitchFamily="34" charset="-120"/>
                <a:ea typeface="Arial Unicode MS" panose="020B0604020202020204" pitchFamily="34" charset="-120"/>
                <a:cs typeface="Arial Unicode MS" panose="020B0604020202020204" pitchFamily="34" charset="-120"/>
              </a:rPr>
              <a:t>心理</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依賴</a:t>
            </a:r>
            <a:endParaRPr lang="en-US" altLang="zh-TW" sz="32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r>
              <a:rPr lang="zh-TW" altLang="en-US" sz="3200" dirty="0">
                <a:latin typeface="Arial Unicode MS" panose="020B0604020202020204" pitchFamily="34" charset="-120"/>
                <a:ea typeface="Arial Unicode MS" panose="020B0604020202020204" pitchFamily="34" charset="-120"/>
                <a:cs typeface="Arial Unicode MS" panose="020B0604020202020204" pitchFamily="34" charset="-120"/>
              </a:rPr>
              <a:t>化學依賴</a:t>
            </a:r>
          </a:p>
        </p:txBody>
      </p:sp>
      <p:sp>
        <p:nvSpPr>
          <p:cNvPr id="24" name="矩形 23"/>
          <p:cNvSpPr/>
          <p:nvPr/>
        </p:nvSpPr>
        <p:spPr>
          <a:xfrm>
            <a:off x="1269417" y="5445224"/>
            <a:ext cx="7685498" cy="1200329"/>
          </a:xfrm>
          <a:prstGeom prst="rect">
            <a:avLst/>
          </a:prstGeom>
        </p:spPr>
        <p:txBody>
          <a:bodyPr wrap="square">
            <a:spAutoFit/>
          </a:bodyPr>
          <a:lstStyle/>
          <a:p>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第二</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關被指定答題的玩家</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：答對可指定第三關必須答題的玩家；答</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錯懲罰為「</a:t>
            </a:r>
            <a:r>
              <a:rPr lang="zh-TW" altLang="en-US" sz="2400" b="1"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體會拉</a:t>
            </a:r>
            <a:r>
              <a:rPr lang="en-US" altLang="zh-TW" sz="2400" b="1"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K</a:t>
            </a:r>
            <a:r>
              <a:rPr lang="zh-TW" altLang="en-US" sz="2400" b="1"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者</a:t>
            </a:r>
            <a:r>
              <a:rPr lang="en-US" altLang="zh-TW" sz="2400" b="1"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K</a:t>
            </a:r>
            <a:r>
              <a:rPr lang="zh-TW" altLang="en-US" sz="2400" b="1" dirty="0">
                <a:solidFill>
                  <a:schemeClr val="accent4">
                    <a:lumMod val="50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掉膀胱的痛苦，每三分鐘自行起立，一分鐘後坐下</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」，連續十個回合</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274562111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251520" y="18936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2915816" y="1394767"/>
            <a:ext cx="5675721" cy="4770537"/>
          </a:xfrm>
          <a:prstGeom prst="rect">
            <a:avLst/>
          </a:prstGeom>
        </p:spPr>
        <p:txBody>
          <a:bodyPr wrap="square">
            <a:spAutoFit/>
          </a:bodyPr>
          <a:lstStyle/>
          <a:p>
            <a:endPar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此時的中國由於對英國的鴉片貿易量不斷增加，由白銀淨輸入國變成白銀淨輸出國，大英帝國終於有銀子購買更多的中國</a:t>
            </a: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茶葉。</a:t>
            </a:r>
            <a:endParaRPr lang="en-US" altLang="zh-TW"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en-US" altLang="zh-TW"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道光</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皇帝下定決心要在廣州展開禁煙運動，任命</a:t>
            </a:r>
            <a:r>
              <a:rPr lang="zh-TW" altLang="en-US" sz="2800" b="1" u="sng"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為欽差大臣，臨行前一起討論禁煙方式</a:t>
            </a: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好友在</a:t>
            </a:r>
            <a:r>
              <a:rPr lang="en-US" altLang="zh-TW"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1839</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年林則徐要去虎門禁煙時，送了一幅字給林則徐</a:t>
            </a:r>
            <a:r>
              <a:rPr lang="en-US" altLang="zh-TW"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400" dirty="0">
              <a:solidFill>
                <a:prstClr val="black"/>
              </a:solidFill>
            </a:endParaRPr>
          </a:p>
        </p:txBody>
      </p:sp>
      <p:grpSp>
        <p:nvGrpSpPr>
          <p:cNvPr id="20" name="群組 19"/>
          <p:cNvGrpSpPr/>
          <p:nvPr/>
        </p:nvGrpSpPr>
        <p:grpSpPr>
          <a:xfrm>
            <a:off x="395536" y="1729847"/>
            <a:ext cx="2368890" cy="4392488"/>
            <a:chOff x="395536" y="1729847"/>
            <a:chExt cx="2368890" cy="4392488"/>
          </a:xfrm>
        </p:grpSpPr>
        <p:grpSp>
          <p:nvGrpSpPr>
            <p:cNvPr id="18" name="群組 17"/>
            <p:cNvGrpSpPr/>
            <p:nvPr/>
          </p:nvGrpSpPr>
          <p:grpSpPr>
            <a:xfrm>
              <a:off x="395536" y="1729847"/>
              <a:ext cx="2368890" cy="4392488"/>
              <a:chOff x="243442" y="1479267"/>
              <a:chExt cx="2520984" cy="4686038"/>
            </a:xfrm>
          </p:grpSpPr>
          <p:pic>
            <p:nvPicPr>
              <p:cNvPr id="15" name="圖片 14"/>
              <p:cNvPicPr>
                <a:picLocks noChangeAspect="1"/>
              </p:cNvPicPr>
              <p:nvPr/>
            </p:nvPicPr>
            <p:blipFill rotWithShape="1">
              <a:blip r:embed="rId4">
                <a:extLst>
                  <a:ext uri="{28A0092B-C50C-407E-A947-70E740481C1C}">
                    <a14:useLocalDpi xmlns:a14="http://schemas.microsoft.com/office/drawing/2010/main" val="0"/>
                  </a:ext>
                </a:extLst>
              </a:blip>
              <a:srcRect l="21215"/>
              <a:stretch/>
            </p:blipFill>
            <p:spPr>
              <a:xfrm>
                <a:off x="243442" y="1479267"/>
                <a:ext cx="1965817" cy="4686038"/>
              </a:xfrm>
              <a:prstGeom prst="rect">
                <a:avLst/>
              </a:prstGeom>
            </p:spPr>
          </p:pic>
          <p:sp>
            <p:nvSpPr>
              <p:cNvPr id="17" name="矩形 16"/>
              <p:cNvSpPr/>
              <p:nvPr/>
            </p:nvSpPr>
            <p:spPr>
              <a:xfrm>
                <a:off x="2209259" y="1479267"/>
                <a:ext cx="555167" cy="34979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pic>
          <p:nvPicPr>
            <p:cNvPr id="19" name="圖片 18"/>
            <p:cNvPicPr>
              <a:picLocks noChangeAspect="1"/>
            </p:cNvPicPr>
            <p:nvPr/>
          </p:nvPicPr>
          <p:blipFill rotWithShape="1">
            <a:blip r:embed="rId5">
              <a:extLst>
                <a:ext uri="{28A0092B-C50C-407E-A947-70E740481C1C}">
                  <a14:useLocalDpi xmlns:a14="http://schemas.microsoft.com/office/drawing/2010/main" val="0"/>
                </a:ext>
              </a:extLst>
            </a:blip>
            <a:srcRect l="22418" r="24720"/>
            <a:stretch/>
          </p:blipFill>
          <p:spPr>
            <a:xfrm>
              <a:off x="2078370" y="4897464"/>
              <a:ext cx="686056" cy="1224871"/>
            </a:xfrm>
            <a:prstGeom prst="rect">
              <a:avLst/>
            </a:prstGeom>
          </p:spPr>
        </p:pic>
      </p:grpSp>
    </p:spTree>
    <p:extLst>
      <p:ext uri="{BB962C8B-B14F-4D97-AF65-F5344CB8AC3E}">
        <p14:creationId xmlns:p14="http://schemas.microsoft.com/office/powerpoint/2010/main" val="41501413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4752211" y="11663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7" name="圓角矩形 16"/>
          <p:cNvSpPr/>
          <p:nvPr/>
        </p:nvSpPr>
        <p:spPr>
          <a:xfrm>
            <a:off x="293890" y="1484784"/>
            <a:ext cx="8363208" cy="3888432"/>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2003901" y="1538371"/>
            <a:ext cx="5115503"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3</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：反毒方法釘孤枝</a:t>
            </a:r>
            <a:endPar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9" name="矩形 18"/>
          <p:cNvSpPr/>
          <p:nvPr/>
        </p:nvSpPr>
        <p:spPr>
          <a:xfrm>
            <a:off x="558910" y="2309678"/>
            <a:ext cx="7973530" cy="2631490"/>
          </a:xfrm>
          <a:prstGeom prst="rect">
            <a:avLst/>
          </a:prstGeom>
        </p:spPr>
        <p:txBody>
          <a:bodyPr wrap="square">
            <a:spAutoFit/>
          </a:bodyPr>
          <a:lstStyle/>
          <a:p>
            <a:pPr>
              <a:spcAft>
                <a:spcPts val="600"/>
              </a:spcAft>
            </a:pP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請問：林則徐</a:t>
            </a:r>
            <a:r>
              <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禁煙運動所採用的方式為何</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禁止</a:t>
            </a:r>
            <a:r>
              <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鴉片</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進口</a:t>
            </a:r>
            <a:endParaRPr lang="en-US" altLang="zh-TW"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禁止</a:t>
            </a:r>
            <a:r>
              <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民眾吸食</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鴉片</a:t>
            </a:r>
            <a:endParaRPr lang="en-US" altLang="zh-TW"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AutoNum type="alphaUcPeriod"/>
            </a:pPr>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25" name="圖片 24"/>
          <p:cNvPicPr>
            <a:picLocks noChangeAspect="1"/>
          </p:cNvPicPr>
          <p:nvPr/>
        </p:nvPicPr>
        <p:blipFill rotWithShape="1">
          <a:blip r:embed="rId4">
            <a:extLst>
              <a:ext uri="{28A0092B-C50C-407E-A947-70E740481C1C}">
                <a14:useLocalDpi xmlns:a14="http://schemas.microsoft.com/office/drawing/2010/main" val="0"/>
              </a:ext>
            </a:extLst>
          </a:blip>
          <a:srcRect l="22418" r="24720"/>
          <a:stretch/>
        </p:blipFill>
        <p:spPr>
          <a:xfrm>
            <a:off x="6346663" y="2940289"/>
            <a:ext cx="1154763" cy="2061692"/>
          </a:xfrm>
          <a:prstGeom prst="rect">
            <a:avLst/>
          </a:prstGeom>
        </p:spPr>
      </p:pic>
      <p:sp>
        <p:nvSpPr>
          <p:cNvPr id="27" name="矩形 26"/>
          <p:cNvSpPr/>
          <p:nvPr/>
        </p:nvSpPr>
        <p:spPr>
          <a:xfrm>
            <a:off x="1557238" y="6002124"/>
            <a:ext cx="7623274" cy="523220"/>
          </a:xfrm>
          <a:prstGeom prst="rect">
            <a:avLst/>
          </a:prstGeom>
        </p:spPr>
        <p:txBody>
          <a:bodyPr wrap="square">
            <a:spAutoFit/>
          </a:bodyPr>
          <a:lstStyle/>
          <a:p>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第三關</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被指定答題的</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玩家</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答錯</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將</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有</a:t>
            </a:r>
            <a:r>
              <a:rPr lang="en-US" altLang="zh-TW"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神秘懲罰</a:t>
            </a:r>
            <a:r>
              <a:rPr lang="en-US" altLang="zh-TW" sz="2800" b="1"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400" b="1"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36892254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群組 5"/>
          <p:cNvGrpSpPr/>
          <p:nvPr/>
        </p:nvGrpSpPr>
        <p:grpSpPr>
          <a:xfrm>
            <a:off x="187222" y="343985"/>
            <a:ext cx="2872610" cy="1068791"/>
            <a:chOff x="6295092" y="116632"/>
            <a:chExt cx="2872610" cy="1068791"/>
          </a:xfrm>
        </p:grpSpPr>
        <p:grpSp>
          <p:nvGrpSpPr>
            <p:cNvPr id="7" name="群組 6"/>
            <p:cNvGrpSpPr/>
            <p:nvPr/>
          </p:nvGrpSpPr>
          <p:grpSpPr>
            <a:xfrm>
              <a:off x="6295092" y="116632"/>
              <a:ext cx="1811241" cy="1068791"/>
              <a:chOff x="88484" y="116632"/>
              <a:chExt cx="3715615" cy="2116347"/>
            </a:xfrm>
          </p:grpSpPr>
          <p:sp>
            <p:nvSpPr>
              <p:cNvPr id="9" name="矩形 8"/>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ffectLst>
                    <a:outerShdw blurRad="38100" dist="38100" dir="2700000" algn="tl">
                      <a:srgbClr val="000000">
                        <a:alpha val="43137"/>
                      </a:srgbClr>
                    </a:outerShdw>
                  </a:effectLst>
                </a:endParaRPr>
              </a:p>
            </p:txBody>
          </p:sp>
          <p:sp>
            <p:nvSpPr>
              <p:cNvPr id="10" name="矩形 9"/>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ffectLst>
                    <a:outerShdw blurRad="38100" dist="38100" dir="2700000" algn="tl">
                      <a:srgbClr val="000000">
                        <a:alpha val="43137"/>
                      </a:srgbClr>
                    </a:outerShdw>
                  </a:effectLst>
                </a:endParaRPr>
              </a:p>
            </p:txBody>
          </p:sp>
          <p:sp>
            <p:nvSpPr>
              <p:cNvPr id="11" name="矩形 10"/>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ffectLst>
                    <a:outerShdw blurRad="38100" dist="38100" dir="2700000" algn="tl">
                      <a:srgbClr val="000000">
                        <a:alpha val="43137"/>
                      </a:srgbClr>
                    </a:outerShdw>
                  </a:effectLst>
                </a:endParaRPr>
              </a:p>
            </p:txBody>
          </p:sp>
        </p:grpSp>
        <p:sp>
          <p:nvSpPr>
            <p:cNvPr id="8" name="矩形 7"/>
            <p:cNvSpPr/>
            <p:nvPr/>
          </p:nvSpPr>
          <p:spPr>
            <a:xfrm>
              <a:off x="7905818" y="319882"/>
              <a:ext cx="1261884" cy="523220"/>
            </a:xfrm>
            <a:prstGeom prst="rect">
              <a:avLst/>
            </a:prstGeom>
          </p:spPr>
          <p:txBody>
            <a:bodyPr wrap="none">
              <a:spAutoFit/>
            </a:bodyPr>
            <a:lstStyle/>
            <a:p>
              <a:r>
                <a:rPr lang="zh-TW" altLang="en-US" sz="2800" dirty="0" smtClean="0">
                  <a:ln w="18415" cmpd="sng">
                    <a:solidFill>
                      <a:prstClr val="black"/>
                    </a:solidFill>
                    <a:prstDash val="solid"/>
                  </a:ln>
                  <a:solidFill>
                    <a:prstClr val="black"/>
                  </a:solidFill>
                  <a:latin typeface="標楷體" panose="03000509000000000000" pitchFamily="65" charset="-120"/>
                  <a:ea typeface="標楷體" panose="03000509000000000000" pitchFamily="65" charset="-120"/>
                </a:rPr>
                <a:t>體驗館</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grpSp>
      <p:sp>
        <p:nvSpPr>
          <p:cNvPr id="4" name="圓角矩形 3"/>
          <p:cNvSpPr/>
          <p:nvPr/>
        </p:nvSpPr>
        <p:spPr>
          <a:xfrm>
            <a:off x="107504" y="1268760"/>
            <a:ext cx="8928992" cy="5256584"/>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4" name="Picture 4" descr="「尿布 吸毒」的圖片搜尋結果"/>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49749"/>
            <a:ext cx="4091947" cy="306896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http://img.ltn.com.tw/Upload/liveNews/BigPic/600_phpyyDC2N.jpg"/>
          <p:cNvPicPr>
            <a:picLocks noChangeAspect="1" noChangeArrowheads="1"/>
          </p:cNvPicPr>
          <p:nvPr/>
        </p:nvPicPr>
        <p:blipFill rotWithShape="1">
          <a:blip r:embed="rId4">
            <a:extLst>
              <a:ext uri="{28A0092B-C50C-407E-A947-70E740481C1C}">
                <a14:useLocalDpi xmlns:a14="http://schemas.microsoft.com/office/drawing/2010/main" val="0"/>
              </a:ext>
            </a:extLst>
          </a:blip>
          <a:srcRect r="24419"/>
          <a:stretch/>
        </p:blipFill>
        <p:spPr bwMode="auto">
          <a:xfrm>
            <a:off x="4788024" y="1749749"/>
            <a:ext cx="3960440" cy="3068961"/>
          </a:xfrm>
          <a:prstGeom prst="rect">
            <a:avLst/>
          </a:prstGeom>
          <a:noFill/>
          <a:extLst>
            <a:ext uri="{909E8E84-426E-40DD-AFC4-6F175D3DCCD1}">
              <a14:hiddenFill xmlns:a14="http://schemas.microsoft.com/office/drawing/2010/main">
                <a:solidFill>
                  <a:srgbClr val="FFFFFF"/>
                </a:solidFill>
              </a14:hiddenFill>
            </a:ext>
          </a:extLst>
        </p:spPr>
      </p:pic>
      <p:sp>
        <p:nvSpPr>
          <p:cNvPr id="5" name="矩形 4"/>
          <p:cNvSpPr/>
          <p:nvPr/>
        </p:nvSpPr>
        <p:spPr>
          <a:xfrm>
            <a:off x="546084" y="5026531"/>
            <a:ext cx="8202379" cy="1138773"/>
          </a:xfrm>
          <a:prstGeom prst="rect">
            <a:avLst/>
          </a:prstGeom>
        </p:spPr>
        <p:txBody>
          <a:bodyPr wrap="square">
            <a:spAutoFit/>
          </a:bodyPr>
          <a:lstStyle/>
          <a:p>
            <a:r>
              <a:rPr lang="zh-TW" altLang="en-US" sz="2800" b="1" i="0"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拉</a:t>
            </a:r>
            <a:r>
              <a:rPr lang="en-US" altLang="zh-TW" sz="2800" b="1" i="0"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K</a:t>
            </a:r>
            <a:r>
              <a:rPr lang="zh-TW" altLang="en-US" sz="2800" b="1" i="0"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一時，尿布一世！</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民間</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團體於各大火車站上演</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「反毒無界，毒戰一生」默劇</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。台中</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車站由曾吸毒達</a:t>
            </a:r>
            <a:r>
              <a:rPr lang="en-US" altLang="zh-TW" sz="2000" dirty="0">
                <a:latin typeface="Arial Unicode MS" panose="020B0604020202020204" pitchFamily="34" charset="-120"/>
                <a:ea typeface="Arial Unicode MS" panose="020B0604020202020204" pitchFamily="34" charset="-120"/>
                <a:cs typeface="Arial Unicode MS" panose="020B0604020202020204" pitchFamily="34" charset="-120"/>
              </a:rPr>
              <a:t>13</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年的阿</a:t>
            </a:r>
            <a:r>
              <a:rPr lang="zh-TW" altLang="en-US" sz="2000" dirty="0" smtClean="0">
                <a:latin typeface="Arial Unicode MS" panose="020B0604020202020204" pitchFamily="34" charset="-120"/>
                <a:ea typeface="Arial Unicode MS" panose="020B0604020202020204" pitchFamily="34" charset="-120"/>
                <a:cs typeface="Arial Unicode MS" panose="020B0604020202020204" pitchFamily="34" charset="-120"/>
              </a:rPr>
              <a:t>偉主演</a:t>
            </a:r>
            <a:r>
              <a:rPr lang="zh-TW" altLang="en-US" sz="2000" dirty="0">
                <a:latin typeface="Arial Unicode MS" panose="020B0604020202020204" pitchFamily="34" charset="-120"/>
                <a:ea typeface="Arial Unicode MS" panose="020B0604020202020204" pitchFamily="34" charset="-120"/>
                <a:cs typeface="Arial Unicode MS" panose="020B0604020202020204" pitchFamily="34" charset="-120"/>
              </a:rPr>
              <a:t>，他裸體包尿布、手提尿袋在車站宛如幽靈般徘徊，現場充滿後現代主義的詭異氣氛。</a:t>
            </a:r>
          </a:p>
        </p:txBody>
      </p:sp>
      <p:sp>
        <p:nvSpPr>
          <p:cNvPr id="12" name="矩形圖說文字 11"/>
          <p:cNvSpPr/>
          <p:nvPr/>
        </p:nvSpPr>
        <p:spPr>
          <a:xfrm>
            <a:off x="546085" y="1749749"/>
            <a:ext cx="4085414" cy="3068961"/>
          </a:xfrm>
          <a:prstGeom prst="wedgeRectCallout">
            <a:avLst>
              <a:gd name="adj1" fmla="val 114218"/>
              <a:gd name="adj2" fmla="val 2405"/>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TW" altLang="en-US" sz="36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一起</a:t>
            </a:r>
            <a:r>
              <a:rPr lang="zh-TW" altLang="en-US" sz="5400" dirty="0" smtClean="0">
                <a:solidFill>
                  <a:srgbClr val="FFFF00"/>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尿布</a:t>
            </a:r>
            <a:r>
              <a:rPr lang="zh-TW" altLang="en-US" sz="36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體驗吧！</a:t>
            </a:r>
            <a:endParaRPr lang="en-US" altLang="zh-TW" sz="36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4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第三關答錯組請派</a:t>
            </a:r>
            <a:r>
              <a:rPr lang="en-US" altLang="zh-TW" sz="2400"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2</a:t>
            </a:r>
            <a:r>
              <a:rPr lang="zh-TW" altLang="en-US" sz="2400"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名</a:t>
            </a:r>
            <a:r>
              <a:rPr lang="zh-TW" altLang="en-US" sz="24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同學參與體驗，直到該組取得新卡片，方可結束體驗歷程。</a:t>
            </a:r>
            <a:endParaRPr lang="en-US" altLang="zh-TW" sz="3200"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95485955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1"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
                                        <p:tgtEl>
                                          <p:spTgt spid="12"/>
                                        </p:tgtEl>
                                      </p:cBhvr>
                                    </p:animEffect>
                                    <p:anim calcmode="lin" valueType="num">
                                      <p:cBhvr>
                                        <p:cTn id="8" dur="400" fill="hold"/>
                                        <p:tgtEl>
                                          <p:spTgt spid="12"/>
                                        </p:tgtEl>
                                        <p:attrNameLst>
                                          <p:attrName>ppt_x</p:attrName>
                                        </p:attrNameLst>
                                      </p:cBhvr>
                                      <p:tavLst>
                                        <p:tav tm="0">
                                          <p:val>
                                            <p:strVal val="#ppt_x"/>
                                          </p:val>
                                        </p:tav>
                                        <p:tav tm="100000">
                                          <p:val>
                                            <p:strVal val="#ppt_x"/>
                                          </p:val>
                                        </p:tav>
                                      </p:tavLst>
                                    </p:anim>
                                    <p:anim calcmode="lin" valueType="num">
                                      <p:cBhvr>
                                        <p:cTn id="9" dur="400" fill="hold"/>
                                        <p:tgtEl>
                                          <p:spTgt spid="1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251520" y="18936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533137" y="1484784"/>
            <a:ext cx="8064895" cy="3477875"/>
          </a:xfrm>
          <a:prstGeom prst="rect">
            <a:avLst/>
          </a:prstGeom>
        </p:spPr>
        <p:txBody>
          <a:bodyPr wrap="square">
            <a:spAutoFit/>
          </a:bodyPr>
          <a:lstStyle/>
          <a:p>
            <a:r>
              <a:rPr lang="zh-TW" altLang="en-US" sz="2800" dirty="0">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扣押商館中的洋人，強迫洋人交出所有鴉片，英方派遣</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查理</a:t>
            </a:r>
            <a:r>
              <a:rPr lang="en-US" altLang="zh-TW"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義律</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前去交涉，卻也被扣留了。「兩國交兵，不斬來使」清廷此舉無異是要展現</a:t>
            </a:r>
            <a:r>
              <a:rPr lang="zh-TW" altLang="en-US" sz="2800" b="1" dirty="0" smtClean="0">
                <a:latin typeface="Arial Unicode MS" panose="020B0604020202020204" pitchFamily="34" charset="-120"/>
                <a:ea typeface="Arial Unicode MS" panose="020B0604020202020204" pitchFamily="34" charset="-120"/>
                <a:cs typeface="Arial Unicode MS" panose="020B0604020202020204" pitchFamily="34" charset="-120"/>
              </a:rPr>
              <a:t>天朝</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威嚴。義律將二萬多箱鴉片擺在林則徐的面前，萬里之外的英國議會一片譁然。</a:t>
            </a:r>
            <a:endParaRPr lang="en-US" altLang="zh-TW" sz="2800" dirty="0">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       林則徐要求洋商必須簽署保證書，保證不再向中國販賣鴉片，如果違背，「</a:t>
            </a:r>
            <a:r>
              <a:rPr lang="zh-TW" altLang="en-US" sz="2800" b="1" dirty="0" smtClean="0">
                <a:latin typeface="Arial Unicode MS" panose="020B0604020202020204" pitchFamily="34" charset="-120"/>
                <a:ea typeface="Arial Unicode MS" panose="020B0604020202020204" pitchFamily="34" charset="-120"/>
                <a:cs typeface="Arial Unicode MS" panose="020B0604020202020204" pitchFamily="34" charset="-120"/>
              </a:rPr>
              <a:t>人即正法</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800" dirty="0">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endParaRPr lang="zh-TW" altLang="en-US" sz="2000" dirty="0">
              <a:solidFill>
                <a:prstClr val="black"/>
              </a:solidFill>
            </a:endParaRPr>
          </a:p>
        </p:txBody>
      </p:sp>
      <p:pic>
        <p:nvPicPr>
          <p:cNvPr id="13" name="圖片 12"/>
          <p:cNvPicPr>
            <a:picLocks noChangeAspect="1"/>
          </p:cNvPicPr>
          <p:nvPr/>
        </p:nvPicPr>
        <p:blipFill rotWithShape="1">
          <a:blip r:embed="rId4">
            <a:extLst>
              <a:ext uri="{28A0092B-C50C-407E-A947-70E740481C1C}">
                <a14:useLocalDpi xmlns:a14="http://schemas.microsoft.com/office/drawing/2010/main" val="0"/>
              </a:ext>
            </a:extLst>
          </a:blip>
          <a:srcRect l="22418" r="24720"/>
          <a:stretch/>
        </p:blipFill>
        <p:spPr>
          <a:xfrm>
            <a:off x="3314669" y="4677697"/>
            <a:ext cx="1129166" cy="1675836"/>
          </a:xfrm>
          <a:prstGeom prst="rect">
            <a:avLst/>
          </a:prstGeom>
        </p:spPr>
      </p:pic>
      <p:sp>
        <p:nvSpPr>
          <p:cNvPr id="14" name="橢圓形圖說文字 13"/>
          <p:cNvSpPr/>
          <p:nvPr/>
        </p:nvSpPr>
        <p:spPr>
          <a:xfrm>
            <a:off x="1079421" y="4941168"/>
            <a:ext cx="1656184" cy="1440160"/>
          </a:xfrm>
          <a:prstGeom prst="wedgeEllipseCallout">
            <a:avLst>
              <a:gd name="adj1" fmla="val 85089"/>
              <a:gd name="adj2" fmla="val -18330"/>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rPr>
              <a:t>快簽</a:t>
            </a:r>
            <a:r>
              <a:rPr lang="zh-TW" altLang="en-US" sz="2400" dirty="0" smtClean="0">
                <a:latin typeface="Arial Unicode MS" panose="020B0604020202020204" pitchFamily="34" charset="-120"/>
                <a:ea typeface="Arial Unicode MS" panose="020B0604020202020204" pitchFamily="34" charset="-120"/>
                <a:cs typeface="Arial Unicode MS" panose="020B0604020202020204" pitchFamily="34" charset="-120"/>
              </a:rPr>
              <a:t>保證書！</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5" name="圖片 1" descr="Charles Ellio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9861" y="4677697"/>
            <a:ext cx="1214961" cy="1675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橢圓形圖說文字 15"/>
          <p:cNvSpPr/>
          <p:nvPr/>
        </p:nvSpPr>
        <p:spPr>
          <a:xfrm>
            <a:off x="6732240" y="4849508"/>
            <a:ext cx="1296144" cy="1060468"/>
          </a:xfrm>
          <a:prstGeom prst="wedgeEllipseCallout">
            <a:avLst>
              <a:gd name="adj1" fmla="val -67444"/>
              <a:gd name="adj2" fmla="val 45163"/>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altLang="zh-TW" sz="24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226431872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251520" y="18936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719572" y="3775680"/>
            <a:ext cx="7992888" cy="2677656"/>
          </a:xfrm>
          <a:prstGeom prst="rect">
            <a:avLst/>
          </a:prstGeom>
        </p:spPr>
        <p:txBody>
          <a:bodyPr wrap="square">
            <a:spAutoFit/>
          </a:bodyPr>
          <a:lstStyle/>
          <a:p>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800" b="1" u="sng"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義</a:t>
            </a:r>
            <a:r>
              <a:rPr lang="zh-TW" altLang="en-US" sz="2800" b="1"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律</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無法答應</a:t>
            </a:r>
            <a:r>
              <a:rPr lang="zh-TW" altLang="en-US" sz="2800" b="1"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的要求，雙方陷入僵局。此時竟發生英國水手酒後鬧事打死村民一案。林則徐要求交出兇手殺人償命，義律在承受多方壓力之下輕判嫌犯</a:t>
            </a: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8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憤怒之下將外商驅逐出廣州、澳門，攻擊英國商船。此舉惹怒大英帝國，兩國交戰一觸即發。</a:t>
            </a:r>
            <a:endParaRPr lang="zh-TW" altLang="en-US" sz="2000" dirty="0">
              <a:solidFill>
                <a:prstClr val="black"/>
              </a:solidFill>
            </a:endParaRPr>
          </a:p>
        </p:txBody>
      </p:sp>
      <p:pic>
        <p:nvPicPr>
          <p:cNvPr id="24578" name="Picture 2" descr="「鴉片戰爭」的圖片搜尋結果"/>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1553702"/>
            <a:ext cx="3108232" cy="216333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虎門銷煙」的圖片搜尋結果"/>
          <p:cNvPicPr>
            <a:picLocks noChangeAspect="1" noChangeArrowheads="1"/>
          </p:cNvPicPr>
          <p:nvPr/>
        </p:nvPicPr>
        <p:blipFill rotWithShape="1">
          <a:blip r:embed="rId5">
            <a:extLst>
              <a:ext uri="{28A0092B-C50C-407E-A947-70E740481C1C}">
                <a14:useLocalDpi xmlns:a14="http://schemas.microsoft.com/office/drawing/2010/main" val="0"/>
              </a:ext>
            </a:extLst>
          </a:blip>
          <a:srcRect t="2494" r="3903" b="4159"/>
          <a:stretch/>
        </p:blipFill>
        <p:spPr bwMode="auto">
          <a:xfrm>
            <a:off x="1256053" y="1553702"/>
            <a:ext cx="3171931" cy="2163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1889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fade">
                                      <p:cBhvr>
                                        <p:cTn id="7" dur="1000"/>
                                        <p:tgtEl>
                                          <p:spTgt spid="24578"/>
                                        </p:tgtEl>
                                      </p:cBhvr>
                                    </p:animEffect>
                                    <p:anim calcmode="lin" valueType="num">
                                      <p:cBhvr>
                                        <p:cTn id="8" dur="1000" fill="hold"/>
                                        <p:tgtEl>
                                          <p:spTgt spid="24578"/>
                                        </p:tgtEl>
                                        <p:attrNameLst>
                                          <p:attrName>ppt_x</p:attrName>
                                        </p:attrNameLst>
                                      </p:cBhvr>
                                      <p:tavLst>
                                        <p:tav tm="0">
                                          <p:val>
                                            <p:strVal val="#ppt_x"/>
                                          </p:val>
                                        </p:tav>
                                        <p:tav tm="100000">
                                          <p:val>
                                            <p:strVal val="#ppt_x"/>
                                          </p:val>
                                        </p:tav>
                                      </p:tavLst>
                                    </p:anim>
                                    <p:anim calcmode="lin" valueType="num">
                                      <p:cBhvr>
                                        <p:cTn id="9" dur="1000" fill="hold"/>
                                        <p:tgtEl>
                                          <p:spTgt spid="245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1691680" y="571327"/>
            <a:ext cx="5827236" cy="769441"/>
          </a:xfrm>
          <a:prstGeom prst="rect">
            <a:avLst/>
          </a:prstGeom>
        </p:spPr>
        <p:txBody>
          <a:bodyPr wrap="none">
            <a:spAutoFit/>
          </a:bodyPr>
          <a:lstStyle/>
          <a:p>
            <a:r>
              <a:rPr lang="zh-TW" altLang="en-US" sz="4400" b="1"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全國法規資料庫大回顧</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78247"/>
            <a:ext cx="8424936" cy="4968552"/>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828948"/>
            <a:ext cx="6624736" cy="3867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828948"/>
            <a:ext cx="6624736" cy="3867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文字方塊 2"/>
          <p:cNvSpPr txBox="1"/>
          <p:nvPr/>
        </p:nvSpPr>
        <p:spPr>
          <a:xfrm>
            <a:off x="4139952" y="5806040"/>
            <a:ext cx="4032448" cy="584775"/>
          </a:xfrm>
          <a:prstGeom prst="rect">
            <a:avLst/>
          </a:prstGeom>
          <a:noFill/>
        </p:spPr>
        <p:txBody>
          <a:bodyPr wrap="square" rtlCol="0">
            <a:spAutoFit/>
          </a:bodyPr>
          <a:lstStyle/>
          <a:p>
            <a:pPr algn="ctr"/>
            <a:r>
              <a:rPr lang="zh-TW" altLang="en-US" sz="2800" b="1" dirty="0" smtClean="0">
                <a:solidFill>
                  <a:schemeClr val="accent6">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smtClean="0">
                <a:solidFill>
                  <a:schemeClr val="accent6">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2400" b="1" dirty="0" smtClean="0">
                <a:solidFill>
                  <a:schemeClr val="accent6">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活潑可愛的「青少年版」</a:t>
            </a:r>
            <a:endParaRPr lang="zh-TW" altLang="en-US" sz="2400" b="1" dirty="0">
              <a:solidFill>
                <a:schemeClr val="accent6">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67610959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27"/>
                                        </p:tgtEl>
                                        <p:attrNameLst>
                                          <p:attrName>style.visibility</p:attrName>
                                        </p:attrNameLst>
                                      </p:cBhvr>
                                      <p:to>
                                        <p:strVal val="visible"/>
                                      </p:to>
                                    </p:set>
                                    <p:anim calcmode="lin" valueType="num">
                                      <p:cBhvr additive="base">
                                        <p:cTn id="7" dur="500" fill="hold"/>
                                        <p:tgtEl>
                                          <p:spTgt spid="26627"/>
                                        </p:tgtEl>
                                        <p:attrNameLst>
                                          <p:attrName>ppt_x</p:attrName>
                                        </p:attrNameLst>
                                      </p:cBhvr>
                                      <p:tavLst>
                                        <p:tav tm="0">
                                          <p:val>
                                            <p:strVal val="#ppt_x"/>
                                          </p:val>
                                        </p:tav>
                                        <p:tav tm="100000">
                                          <p:val>
                                            <p:strVal val="#ppt_x"/>
                                          </p:val>
                                        </p:tav>
                                      </p:tavLst>
                                    </p:anim>
                                    <p:anim calcmode="lin" valueType="num">
                                      <p:cBhvr additive="base">
                                        <p:cTn id="8" dur="500" fill="hold"/>
                                        <p:tgtEl>
                                          <p:spTgt spid="2662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內容版面配置區 2"/>
          <p:cNvSpPr>
            <a:spLocks noGrp="1"/>
          </p:cNvSpPr>
          <p:nvPr>
            <p:ph idx="1"/>
          </p:nvPr>
        </p:nvSpPr>
        <p:spPr/>
        <p:txBody>
          <a:bodyPr/>
          <a:lstStyle/>
          <a:p>
            <a:endParaRPr lang="zh-TW" altLang="en-US"/>
          </a:p>
        </p:txBody>
      </p:sp>
      <p:pic>
        <p:nvPicPr>
          <p:cNvPr id="4" name="圖片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8450" y="333375"/>
            <a:ext cx="8485188"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圓角矩形 8"/>
          <p:cNvSpPr/>
          <p:nvPr/>
        </p:nvSpPr>
        <p:spPr>
          <a:xfrm>
            <a:off x="467544" y="1700808"/>
            <a:ext cx="1943100" cy="1268413"/>
          </a:xfrm>
          <a:prstGeom prst="roundRect">
            <a:avLst/>
          </a:prstGeom>
          <a:noFill/>
          <a:ln w="76200" cmpd="sng">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10" name="圓角矩形 9"/>
          <p:cNvSpPr/>
          <p:nvPr/>
        </p:nvSpPr>
        <p:spPr>
          <a:xfrm>
            <a:off x="468313" y="3068960"/>
            <a:ext cx="1943100" cy="1544315"/>
          </a:xfrm>
          <a:prstGeom prst="roundRect">
            <a:avLst/>
          </a:prstGeom>
          <a:noFill/>
          <a:ln w="76200" cmpd="sng">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11" name="圓角矩形 10"/>
          <p:cNvSpPr/>
          <p:nvPr/>
        </p:nvSpPr>
        <p:spPr>
          <a:xfrm>
            <a:off x="468313" y="4669433"/>
            <a:ext cx="1943100" cy="1495871"/>
          </a:xfrm>
          <a:prstGeom prst="roundRect">
            <a:avLst/>
          </a:prstGeom>
          <a:noFill/>
          <a:ln w="76200" cmpd="sng">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12" name="圓角矩形圖說文字 11"/>
          <p:cNvSpPr/>
          <p:nvPr/>
        </p:nvSpPr>
        <p:spPr>
          <a:xfrm>
            <a:off x="2987824" y="2048359"/>
            <a:ext cx="2154238" cy="1268413"/>
          </a:xfrm>
          <a:prstGeom prst="wedgeRoundRectCallout">
            <a:avLst>
              <a:gd name="adj1" fmla="val -72926"/>
              <a:gd name="adj2" fmla="val 2910"/>
              <a:gd name="adj3" fmla="val 16667"/>
            </a:avLst>
          </a:prstGeom>
          <a:solidFill>
            <a:srgbClr val="FFCC00"/>
          </a:solidFill>
        </p:spPr>
        <p:style>
          <a:lnRef idx="3">
            <a:schemeClr val="lt1"/>
          </a:lnRef>
          <a:fillRef idx="1">
            <a:schemeClr val="accent1"/>
          </a:fillRef>
          <a:effectRef idx="1">
            <a:schemeClr val="accent1"/>
          </a:effectRef>
          <a:fontRef idx="minor">
            <a:schemeClr val="lt1"/>
          </a:fontRef>
        </p:style>
        <p:txBody>
          <a:bodyPr anchor="ctr"/>
          <a:lstStyle/>
          <a:p>
            <a:pPr algn="ctr">
              <a:defRPr/>
            </a:pPr>
            <a:r>
              <a:rPr lang="zh-TW" altLang="en-US"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rPr>
              <a:t>查找比</a:t>
            </a:r>
            <a:r>
              <a:rPr lang="zh-TW" altLang="en-US" sz="24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rPr>
              <a:t>速度！</a:t>
            </a:r>
            <a:endParaRPr lang="en-US" altLang="zh-TW"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kumimoji="0" lang="zh-TW" altLang="en-US" sz="24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rPr>
              <a:t>輸入法規</a:t>
            </a:r>
            <a:r>
              <a:rPr kumimoji="0" lang="zh-TW" altLang="en-US"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rPr>
              <a:t>名稱</a:t>
            </a:r>
            <a:endParaRPr kumimoji="0" lang="en-US" altLang="zh-TW"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lang="zh-TW" altLang="en-US" sz="2000" b="1" dirty="0" smtClean="0">
                <a:solidFill>
                  <a:schemeClr val="accent6">
                    <a:lumMod val="75000"/>
                  </a:schemeClr>
                </a:solidFill>
                <a:effectLst>
                  <a:outerShdw blurRad="38100" dist="38100" dir="2700000" algn="tl">
                    <a:srgbClr val="000000">
                      <a:alpha val="43137"/>
                    </a:srgbClr>
                  </a:outerShdw>
                </a:effectLst>
                <a:latin typeface="NSimSun" pitchFamily="49" charset="-122"/>
                <a:ea typeface="NSimSun" pitchFamily="49" charset="-122"/>
              </a:rPr>
              <a:t>法律</a:t>
            </a:r>
            <a:r>
              <a:rPr lang="zh-TW" altLang="en-US" sz="2000" b="1" dirty="0">
                <a:solidFill>
                  <a:schemeClr val="accent6">
                    <a:lumMod val="75000"/>
                  </a:schemeClr>
                </a:solidFill>
                <a:effectLst>
                  <a:outerShdw blurRad="38100" dist="38100" dir="2700000" algn="tl">
                    <a:srgbClr val="000000">
                      <a:alpha val="43137"/>
                    </a:srgbClr>
                  </a:outerShdw>
                </a:effectLst>
                <a:latin typeface="NSimSun" pitchFamily="49" charset="-122"/>
                <a:ea typeface="NSimSun" pitchFamily="49" charset="-122"/>
              </a:rPr>
              <a:t>達</a:t>
            </a:r>
            <a:r>
              <a:rPr lang="zh-TW" altLang="en-US" sz="2000" b="1" dirty="0" smtClean="0">
                <a:solidFill>
                  <a:schemeClr val="accent6">
                    <a:lumMod val="75000"/>
                  </a:schemeClr>
                </a:solidFill>
                <a:effectLst>
                  <a:outerShdw blurRad="38100" dist="38100" dir="2700000" algn="tl">
                    <a:srgbClr val="000000">
                      <a:alpha val="43137"/>
                    </a:srgbClr>
                  </a:outerShdw>
                </a:effectLst>
                <a:latin typeface="NSimSun" pitchFamily="49" charset="-122"/>
                <a:ea typeface="NSimSun" pitchFamily="49" charset="-122"/>
              </a:rPr>
              <a:t>人</a:t>
            </a:r>
            <a:r>
              <a:rPr lang="zh-TW" altLang="en-US" sz="2000" b="1" dirty="0">
                <a:solidFill>
                  <a:schemeClr val="accent6">
                    <a:lumMod val="75000"/>
                  </a:schemeClr>
                </a:solidFill>
                <a:effectLst>
                  <a:outerShdw blurRad="38100" dist="38100" dir="2700000" algn="tl">
                    <a:srgbClr val="000000">
                      <a:alpha val="43137"/>
                    </a:srgbClr>
                  </a:outerShdw>
                </a:effectLst>
                <a:latin typeface="NSimSun" pitchFamily="49" charset="-122"/>
                <a:ea typeface="NSimSun" pitchFamily="49" charset="-122"/>
              </a:rPr>
              <a:t>最愛用</a:t>
            </a:r>
            <a:endParaRPr kumimoji="0" lang="zh-TW" altLang="en-US" sz="2000" b="1" dirty="0">
              <a:solidFill>
                <a:schemeClr val="accent6">
                  <a:lumMod val="75000"/>
                </a:schemeClr>
              </a:solidFill>
              <a:effectLst>
                <a:outerShdw blurRad="38100" dist="38100" dir="2700000" algn="tl">
                  <a:srgbClr val="000000">
                    <a:alpha val="43137"/>
                  </a:srgbClr>
                </a:outerShdw>
              </a:effectLst>
              <a:latin typeface="NSimSun" pitchFamily="49" charset="-122"/>
              <a:ea typeface="NSimSun" pitchFamily="49" charset="-122"/>
            </a:endParaRPr>
          </a:p>
        </p:txBody>
      </p:sp>
      <p:sp>
        <p:nvSpPr>
          <p:cNvPr id="13" name="圓角矩形圖說文字 12"/>
          <p:cNvSpPr/>
          <p:nvPr/>
        </p:nvSpPr>
        <p:spPr>
          <a:xfrm>
            <a:off x="2935287" y="3596395"/>
            <a:ext cx="2154238" cy="1295400"/>
          </a:xfrm>
          <a:prstGeom prst="wedgeRoundRectCallout">
            <a:avLst>
              <a:gd name="adj1" fmla="val -69335"/>
              <a:gd name="adj2" fmla="val -19400"/>
              <a:gd name="adj3" fmla="val 16667"/>
            </a:avLst>
          </a:prstGeom>
        </p:spPr>
        <p:style>
          <a:lnRef idx="3">
            <a:schemeClr val="lt1"/>
          </a:lnRef>
          <a:fillRef idx="1">
            <a:schemeClr val="accent6"/>
          </a:fillRef>
          <a:effectRef idx="1">
            <a:schemeClr val="accent6"/>
          </a:effectRef>
          <a:fontRef idx="minor">
            <a:schemeClr val="lt1"/>
          </a:fontRef>
        </p:style>
        <p:txBody>
          <a:bodyPr anchor="ctr"/>
          <a:lstStyle/>
          <a:p>
            <a:pPr algn="ctr">
              <a:defRPr/>
            </a:pPr>
            <a:r>
              <a:rPr lang="zh-TW" altLang="en-US" sz="2200" b="1" dirty="0">
                <a:solidFill>
                  <a:prstClr val="white"/>
                </a:solidFill>
                <a:effectLst>
                  <a:outerShdw blurRad="38100" dist="38100" dir="2700000" algn="tl">
                    <a:srgbClr val="000000">
                      <a:alpha val="43137"/>
                    </a:srgbClr>
                  </a:outerShdw>
                </a:effectLst>
                <a:latin typeface="NSimSun" pitchFamily="49" charset="-122"/>
                <a:ea typeface="NSimSun" pitchFamily="49" charset="-122"/>
              </a:rPr>
              <a:t>通俗查找</a:t>
            </a:r>
            <a:endParaRPr lang="en-US" altLang="zh-TW" sz="2200" b="1" dirty="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lang="zh-TW" altLang="en-US" sz="22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rPr>
              <a:t>老少咸宜</a:t>
            </a:r>
            <a:endParaRPr kumimoji="0" lang="en-US" altLang="zh-TW" sz="2200" b="1" dirty="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kumimoji="0" lang="zh-TW" altLang="en-US" sz="2000" b="1" dirty="0" smtClean="0">
                <a:solidFill>
                  <a:srgbClr val="FFFF00"/>
                </a:solidFill>
                <a:effectLst>
                  <a:outerShdw blurRad="38100" dist="38100" dir="2700000" algn="tl">
                    <a:srgbClr val="000000">
                      <a:alpha val="43137"/>
                    </a:srgbClr>
                  </a:outerShdw>
                </a:effectLst>
                <a:latin typeface="NSimSun" pitchFamily="49" charset="-122"/>
                <a:ea typeface="NSimSun" pitchFamily="49" charset="-122"/>
              </a:rPr>
              <a:t>學長</a:t>
            </a:r>
            <a:r>
              <a:rPr kumimoji="0" lang="zh-TW" altLang="en-US" sz="2000" b="1" dirty="0">
                <a:solidFill>
                  <a:srgbClr val="FFFF00"/>
                </a:solidFill>
                <a:effectLst>
                  <a:outerShdw blurRad="38100" dist="38100" dir="2700000" algn="tl">
                    <a:srgbClr val="000000">
                      <a:alpha val="43137"/>
                    </a:srgbClr>
                  </a:outerShdw>
                </a:effectLst>
                <a:latin typeface="NSimSun" pitchFamily="49" charset="-122"/>
                <a:ea typeface="NSimSun" pitchFamily="49" charset="-122"/>
              </a:rPr>
              <a:t>姊最愛</a:t>
            </a:r>
            <a:r>
              <a:rPr kumimoji="0" lang="en-US" altLang="zh-TW" sz="2000" b="1" dirty="0">
                <a:solidFill>
                  <a:srgbClr val="FFFF00"/>
                </a:solidFill>
                <a:effectLst>
                  <a:outerShdw blurRad="38100" dist="38100" dir="2700000" algn="tl">
                    <a:srgbClr val="000000">
                      <a:alpha val="43137"/>
                    </a:srgbClr>
                  </a:outerShdw>
                </a:effectLst>
                <a:latin typeface="NSimSun" pitchFamily="49" charset="-122"/>
                <a:ea typeface="NSimSun" pitchFamily="49" charset="-122"/>
              </a:rPr>
              <a:t>No.1</a:t>
            </a:r>
            <a:endParaRPr kumimoji="0" lang="zh-TW" altLang="en-US" sz="2000" b="1" dirty="0">
              <a:solidFill>
                <a:srgbClr val="FFFF00"/>
              </a:solidFill>
              <a:effectLst>
                <a:outerShdw blurRad="38100" dist="38100" dir="2700000" algn="tl">
                  <a:srgbClr val="000000">
                    <a:alpha val="43137"/>
                  </a:srgbClr>
                </a:outerShdw>
              </a:effectLst>
              <a:latin typeface="NSimSun" pitchFamily="49" charset="-122"/>
              <a:ea typeface="NSimSun" pitchFamily="49" charset="-122"/>
            </a:endParaRPr>
          </a:p>
        </p:txBody>
      </p:sp>
      <p:sp>
        <p:nvSpPr>
          <p:cNvPr id="14" name="圓角矩形圖說文字 13"/>
          <p:cNvSpPr/>
          <p:nvPr/>
        </p:nvSpPr>
        <p:spPr>
          <a:xfrm>
            <a:off x="2935287" y="5114925"/>
            <a:ext cx="2154238" cy="1338263"/>
          </a:xfrm>
          <a:prstGeom prst="wedgeRoundRectCallout">
            <a:avLst>
              <a:gd name="adj1" fmla="val -69335"/>
              <a:gd name="adj2" fmla="val 14749"/>
              <a:gd name="adj3" fmla="val 16667"/>
            </a:avLst>
          </a:prstGeom>
        </p:spPr>
        <p:style>
          <a:lnRef idx="3">
            <a:schemeClr val="lt1"/>
          </a:lnRef>
          <a:fillRef idx="1">
            <a:schemeClr val="accent2"/>
          </a:fillRef>
          <a:effectRef idx="1">
            <a:schemeClr val="accent2"/>
          </a:effectRef>
          <a:fontRef idx="minor">
            <a:schemeClr val="lt1"/>
          </a:fontRef>
        </p:style>
        <p:txBody>
          <a:bodyPr anchor="ctr"/>
          <a:lstStyle/>
          <a:p>
            <a:pPr algn="ctr" fontAlgn="auto">
              <a:spcBef>
                <a:spcPts val="0"/>
              </a:spcBef>
              <a:spcAft>
                <a:spcPts val="0"/>
              </a:spcAft>
              <a:defRPr/>
            </a:pPr>
            <a:r>
              <a:rPr kumimoji="0" lang="zh-TW" altLang="en-US" sz="24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rPr>
              <a:t>漫畫情境</a:t>
            </a:r>
            <a:endParaRPr kumimoji="0" lang="en-US" altLang="zh-TW" sz="24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lang="zh-TW" altLang="en-US"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rPr>
              <a:t>智慧</a:t>
            </a:r>
            <a:r>
              <a:rPr kumimoji="0" lang="zh-TW" altLang="en-US" sz="2400" b="1" dirty="0" smtClean="0">
                <a:solidFill>
                  <a:prstClr val="white"/>
                </a:solidFill>
                <a:effectLst>
                  <a:outerShdw blurRad="38100" dist="38100" dir="2700000" algn="tl">
                    <a:srgbClr val="000000">
                      <a:alpha val="43137"/>
                    </a:srgbClr>
                  </a:outerShdw>
                </a:effectLst>
                <a:latin typeface="NSimSun" pitchFamily="49" charset="-122"/>
                <a:ea typeface="NSimSun" pitchFamily="49" charset="-122"/>
              </a:rPr>
              <a:t>查</a:t>
            </a:r>
            <a:r>
              <a:rPr kumimoji="0" lang="zh-TW" altLang="en-US"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rPr>
              <a:t>找</a:t>
            </a:r>
            <a:endParaRPr kumimoji="0" lang="en-US" altLang="zh-TW" sz="2400" b="1" dirty="0">
              <a:solidFill>
                <a:prstClr val="white"/>
              </a:solidFill>
              <a:effectLst>
                <a:outerShdw blurRad="38100" dist="38100" dir="2700000" algn="tl">
                  <a:srgbClr val="000000">
                    <a:alpha val="43137"/>
                  </a:srgbClr>
                </a:outerShdw>
              </a:effectLst>
              <a:latin typeface="NSimSun" pitchFamily="49" charset="-122"/>
              <a:ea typeface="NSimSun" pitchFamily="49" charset="-122"/>
            </a:endParaRPr>
          </a:p>
          <a:p>
            <a:pPr algn="ctr" fontAlgn="auto">
              <a:spcBef>
                <a:spcPts val="0"/>
              </a:spcBef>
              <a:spcAft>
                <a:spcPts val="0"/>
              </a:spcAft>
              <a:defRPr/>
            </a:pPr>
            <a:r>
              <a:rPr lang="zh-TW" altLang="en-US" sz="2000" b="1" dirty="0" smtClean="0">
                <a:solidFill>
                  <a:srgbClr val="FFFF00"/>
                </a:solidFill>
                <a:effectLst>
                  <a:outerShdw blurRad="38100" dist="38100" dir="2700000" algn="tl">
                    <a:srgbClr val="000000">
                      <a:alpha val="43137"/>
                    </a:srgbClr>
                  </a:outerShdw>
                </a:effectLst>
                <a:latin typeface="NSimSun" pitchFamily="49" charset="-122"/>
                <a:ea typeface="NSimSun" pitchFamily="49" charset="-122"/>
              </a:rPr>
              <a:t>圖像式秒懂</a:t>
            </a:r>
            <a:r>
              <a:rPr kumimoji="0" lang="zh-TW" altLang="en-US" sz="2000" b="1" dirty="0" smtClean="0">
                <a:solidFill>
                  <a:srgbClr val="FFFF00"/>
                </a:solidFill>
                <a:effectLst>
                  <a:outerShdw blurRad="38100" dist="38100" dir="2700000" algn="tl">
                    <a:srgbClr val="000000">
                      <a:alpha val="43137"/>
                    </a:srgbClr>
                  </a:outerShdw>
                </a:effectLst>
                <a:latin typeface="NSimSun" pitchFamily="49" charset="-122"/>
                <a:ea typeface="NSimSun" pitchFamily="49" charset="-122"/>
              </a:rPr>
              <a:t>法律</a:t>
            </a:r>
            <a:endParaRPr kumimoji="0" lang="zh-TW" altLang="en-US" sz="2000" b="1" dirty="0">
              <a:solidFill>
                <a:srgbClr val="FFFF00"/>
              </a:solidFill>
              <a:effectLst>
                <a:outerShdw blurRad="38100" dist="38100" dir="2700000" algn="tl">
                  <a:srgbClr val="000000">
                    <a:alpha val="43137"/>
                  </a:srgbClr>
                </a:outerShdw>
              </a:effectLst>
              <a:latin typeface="NSimSun" pitchFamily="49" charset="-122"/>
              <a:ea typeface="NSimSun" pitchFamily="49" charset="-122"/>
            </a:endParaRPr>
          </a:p>
        </p:txBody>
      </p:sp>
      <p:sp>
        <p:nvSpPr>
          <p:cNvPr id="15" name="圓角矩形 14"/>
          <p:cNvSpPr/>
          <p:nvPr/>
        </p:nvSpPr>
        <p:spPr>
          <a:xfrm>
            <a:off x="539750" y="1411288"/>
            <a:ext cx="647700" cy="288925"/>
          </a:xfrm>
          <a:prstGeom prst="roundRect">
            <a:avLst/>
          </a:prstGeom>
          <a:noFill/>
          <a:ln w="571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16" name="圓角矩形圖說文字 15"/>
          <p:cNvSpPr/>
          <p:nvPr/>
        </p:nvSpPr>
        <p:spPr>
          <a:xfrm>
            <a:off x="451575" y="332656"/>
            <a:ext cx="1656184" cy="936104"/>
          </a:xfrm>
          <a:prstGeom prst="wedgeRoundRectCallout">
            <a:avLst/>
          </a:prstGeom>
          <a:solidFill>
            <a:srgbClr val="FFC00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全新</a:t>
            </a: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法規</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a:p>
            <a:pPr algn="ctr" fontAlgn="auto">
              <a:spcBef>
                <a:spcPts val="0"/>
              </a:spcBef>
              <a:spcAft>
                <a:spcPts val="0"/>
              </a:spcAft>
              <a:defRPr/>
            </a:pP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剛出爐！</a:t>
            </a:r>
          </a:p>
        </p:txBody>
      </p:sp>
      <p:sp>
        <p:nvSpPr>
          <p:cNvPr id="17" name="圓角矩形 16"/>
          <p:cNvSpPr/>
          <p:nvPr/>
        </p:nvSpPr>
        <p:spPr>
          <a:xfrm>
            <a:off x="1835150" y="1411288"/>
            <a:ext cx="649288" cy="288925"/>
          </a:xfrm>
          <a:prstGeom prst="roundRect">
            <a:avLst/>
          </a:prstGeom>
          <a:noFill/>
          <a:ln w="571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18" name="圓角矩形圖說文字 17"/>
          <p:cNvSpPr/>
          <p:nvPr/>
        </p:nvSpPr>
        <p:spPr>
          <a:xfrm>
            <a:off x="1187624" y="1941504"/>
            <a:ext cx="2088232" cy="936104"/>
          </a:xfrm>
          <a:prstGeom prst="wedgeRoundRectCallout">
            <a:avLst>
              <a:gd name="adj1" fmla="val -12524"/>
              <a:gd name="adj2" fmla="val -74766"/>
              <a:gd name="adj3" fmla="val 16667"/>
            </a:avLst>
          </a:prstGeom>
          <a:solidFill>
            <a:schemeClr val="accent6">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多重關鍵字</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a:p>
            <a:pPr algn="ctr" fontAlgn="auto">
              <a:spcBef>
                <a:spcPts val="0"/>
              </a:spcBef>
              <a:spcAft>
                <a:spcPts val="0"/>
              </a:spcAft>
              <a:defRPr/>
            </a:pP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檢索快狠準</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19" name="圓角矩形 18"/>
          <p:cNvSpPr/>
          <p:nvPr/>
        </p:nvSpPr>
        <p:spPr>
          <a:xfrm>
            <a:off x="2484438" y="1411288"/>
            <a:ext cx="647700" cy="288925"/>
          </a:xfrm>
          <a:prstGeom prst="roundRect">
            <a:avLst/>
          </a:prstGeom>
          <a:noFill/>
          <a:ln w="5715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20" name="圓角矩形圖說文字 19"/>
          <p:cNvSpPr/>
          <p:nvPr/>
        </p:nvSpPr>
        <p:spPr>
          <a:xfrm>
            <a:off x="2483768" y="339000"/>
            <a:ext cx="1894578" cy="936104"/>
          </a:xfrm>
          <a:prstGeom prst="wedgeRoundRectCallout">
            <a:avLst>
              <a:gd name="adj1" fmla="val -26611"/>
              <a:gd name="adj2" fmla="val 61364"/>
              <a:gd name="adj3" fmla="val 16667"/>
            </a:avLst>
          </a:prstGeom>
          <a:solidFill>
            <a:schemeClr val="accent2">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大法官解釋與法院判例</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21" name="圓角矩形 20"/>
          <p:cNvSpPr/>
          <p:nvPr/>
        </p:nvSpPr>
        <p:spPr>
          <a:xfrm>
            <a:off x="3132138" y="1401763"/>
            <a:ext cx="647700" cy="287337"/>
          </a:xfrm>
          <a:prstGeom prst="roundRect">
            <a:avLst/>
          </a:prstGeom>
          <a:noFill/>
          <a:ln w="5715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22" name="圓角矩形圖說文字 21"/>
          <p:cNvSpPr/>
          <p:nvPr/>
        </p:nvSpPr>
        <p:spPr>
          <a:xfrm>
            <a:off x="3062259" y="1941504"/>
            <a:ext cx="1900294" cy="936104"/>
          </a:xfrm>
          <a:prstGeom prst="wedgeRoundRectCallout">
            <a:avLst>
              <a:gd name="adj1" fmla="val -36241"/>
              <a:gd name="adj2" fmla="val -73800"/>
              <a:gd name="adj3" fmla="val 16667"/>
            </a:avLst>
          </a:prstGeom>
          <a:solidFill>
            <a:schemeClr val="accent3">
              <a:lumMod val="75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我國所</a:t>
            </a: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簽署的</a:t>
            </a: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國際協定</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23" name="圓角矩形 22"/>
          <p:cNvSpPr/>
          <p:nvPr/>
        </p:nvSpPr>
        <p:spPr>
          <a:xfrm>
            <a:off x="3794125" y="1400175"/>
            <a:ext cx="647700" cy="287338"/>
          </a:xfrm>
          <a:prstGeom prst="roundRect">
            <a:avLst/>
          </a:prstGeom>
          <a:noFill/>
          <a:ln w="571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24" name="圓角矩形圖說文字 23"/>
          <p:cNvSpPr/>
          <p:nvPr/>
        </p:nvSpPr>
        <p:spPr>
          <a:xfrm>
            <a:off x="4378346" y="339000"/>
            <a:ext cx="1849838" cy="936104"/>
          </a:xfrm>
          <a:prstGeom prst="wedgeRoundRectCallout">
            <a:avLst>
              <a:gd name="adj1" fmla="val -61921"/>
              <a:gd name="adj2" fmla="val 57956"/>
              <a:gd name="adj3" fmla="val 16667"/>
            </a:avLst>
          </a:prstGeom>
          <a:solidFill>
            <a:srgbClr val="00B0F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多與經貿有關的兩岸協議</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25" name="圓角矩形 24"/>
          <p:cNvSpPr/>
          <p:nvPr/>
        </p:nvSpPr>
        <p:spPr>
          <a:xfrm>
            <a:off x="4441825" y="1400175"/>
            <a:ext cx="647700" cy="287338"/>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26" name="圓角矩形圖說文字 25"/>
          <p:cNvSpPr/>
          <p:nvPr/>
        </p:nvSpPr>
        <p:spPr>
          <a:xfrm>
            <a:off x="4414554" y="1941504"/>
            <a:ext cx="2389694" cy="936104"/>
          </a:xfrm>
          <a:prstGeom prst="wedgeRoundRectCallout">
            <a:avLst>
              <a:gd name="adj1" fmla="val -31272"/>
              <a:gd name="adj2" fmla="val -72834"/>
              <a:gd name="adj3" fmla="val 16667"/>
            </a:avLst>
          </a:prstGeom>
          <a:solidFill>
            <a:srgbClr val="FF000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包山包海包你查</a:t>
            </a:r>
            <a:endParaRPr kumimoji="0" lang="en-US" altLang="zh-TW"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a:p>
            <a:pPr algn="ctr" fontAlgn="auto">
              <a:spcBef>
                <a:spcPts val="0"/>
              </a:spcBef>
              <a:spcAft>
                <a:spcPts val="0"/>
              </a:spcAft>
              <a:defRPr/>
            </a:pPr>
            <a:r>
              <a:rPr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法規</a:t>
            </a:r>
            <a:r>
              <a:rPr kumimoji="0" lang="zh-TW" altLang="en-US" sz="2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一</a:t>
            </a: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把罩！</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27" name="圓角矩形 26"/>
          <p:cNvSpPr/>
          <p:nvPr/>
        </p:nvSpPr>
        <p:spPr>
          <a:xfrm>
            <a:off x="5108575" y="1400175"/>
            <a:ext cx="820738" cy="287338"/>
          </a:xfrm>
          <a:prstGeom prst="round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solidFill>
                <a:prstClr val="white"/>
              </a:solidFill>
            </a:endParaRPr>
          </a:p>
        </p:txBody>
      </p:sp>
      <p:sp>
        <p:nvSpPr>
          <p:cNvPr id="28" name="圓角矩形圖說文字 27"/>
          <p:cNvSpPr/>
          <p:nvPr/>
        </p:nvSpPr>
        <p:spPr>
          <a:xfrm>
            <a:off x="5519128" y="332656"/>
            <a:ext cx="2149216" cy="936104"/>
          </a:xfrm>
          <a:prstGeom prst="wedgeRoundRectCallout">
            <a:avLst>
              <a:gd name="adj1" fmla="val -49681"/>
              <a:gd name="adj2" fmla="val 61363"/>
              <a:gd name="adj3" fmla="val 16667"/>
            </a:avLst>
          </a:prstGeom>
          <a:solidFill>
            <a:srgbClr val="EBE600"/>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zh-TW" altLang="en-US"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rPr>
              <a:t>中央與地方機關的法規大集合</a:t>
            </a:r>
            <a:endParaRPr kumimoji="0" lang="en-US" altLang="zh-TW" sz="2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cs typeface="Arial Unicode MS" pitchFamily="34" charset="-120"/>
            </a:endParaRPr>
          </a:p>
        </p:txBody>
      </p:sp>
      <p:sp>
        <p:nvSpPr>
          <p:cNvPr id="30" name="框架 29"/>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grpSp>
        <p:nvGrpSpPr>
          <p:cNvPr id="32" name="群組 31"/>
          <p:cNvGrpSpPr/>
          <p:nvPr/>
        </p:nvGrpSpPr>
        <p:grpSpPr>
          <a:xfrm>
            <a:off x="5544318" y="3629173"/>
            <a:ext cx="3132138" cy="2824163"/>
            <a:chOff x="5432425" y="3429000"/>
            <a:chExt cx="3132138" cy="2824163"/>
          </a:xfrm>
        </p:grpSpPr>
        <p:pic>
          <p:nvPicPr>
            <p:cNvPr id="6" name="圖片 5"/>
            <p:cNvPicPr>
              <a:picLocks noChangeAspect="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bwMode="auto">
            <a:xfrm>
              <a:off x="5432425" y="3429000"/>
              <a:ext cx="3132138" cy="2824163"/>
            </a:xfrm>
            <a:prstGeom prst="rect">
              <a:avLst/>
            </a:prstGeom>
            <a:effectLst>
              <a:glow rad="139700">
                <a:schemeClr val="accent6">
                  <a:satMod val="175000"/>
                  <a:alpha val="40000"/>
                </a:schemeClr>
              </a:glow>
            </a:effectLst>
          </p:spPr>
        </p:pic>
        <p:sp>
          <p:nvSpPr>
            <p:cNvPr id="8" name="矩形 7"/>
            <p:cNvSpPr/>
            <p:nvPr/>
          </p:nvSpPr>
          <p:spPr bwMode="auto">
            <a:xfrm>
              <a:off x="7615868" y="3613681"/>
              <a:ext cx="916572" cy="2554545"/>
            </a:xfrm>
            <a:prstGeom prst="rect">
              <a:avLst/>
            </a:prstGeom>
          </p:spPr>
          <p:txBody>
            <a:bodyPr wrap="square">
              <a:spAutoFit/>
            </a:bodyPr>
            <a:lstStyle/>
            <a:p>
              <a:pPr fontAlgn="auto">
                <a:spcBef>
                  <a:spcPts val="0"/>
                </a:spcBef>
                <a:spcAft>
                  <a:spcPts val="0"/>
                </a:spcAft>
                <a:defRPr/>
              </a:pPr>
              <a:r>
                <a:rPr lang="zh-TW" altLang="en-US" sz="3200" dirty="0" smtClean="0">
                  <a:ln w="18415" cmpd="sng">
                    <a:solidFill>
                      <a:srgbClr val="C00000"/>
                    </a:solidFill>
                    <a:prstDash val="solid"/>
                  </a:ln>
                  <a:solidFill>
                    <a:srgbClr val="C00000"/>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rPr>
                <a:t>紫錐小</a:t>
              </a:r>
              <a:r>
                <a:rPr kumimoji="0" lang="zh-TW" altLang="en-US" sz="3200" dirty="0" smtClean="0">
                  <a:ln w="18415" cmpd="sng">
                    <a:solidFill>
                      <a:srgbClr val="C00000"/>
                    </a:solidFill>
                    <a:prstDash val="solid"/>
                  </a:ln>
                  <a:solidFill>
                    <a:srgbClr val="C00000"/>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rPr>
                <a:t>叮嚀</a:t>
              </a:r>
              <a:endParaRPr kumimoji="0" lang="zh-TW" altLang="en-US" sz="3200" dirty="0">
                <a:ln w="18415" cmpd="sng">
                  <a:solidFill>
                    <a:srgbClr val="C00000"/>
                  </a:solidFill>
                  <a:prstDash val="solid"/>
                </a:ln>
                <a:solidFill>
                  <a:srgbClr val="C00000"/>
                </a:solidFill>
                <a:effectLst>
                  <a:outerShdw blurRad="63500" dir="3600000" algn="tl" rotWithShape="0">
                    <a:srgbClr val="000000">
                      <a:alpha val="70000"/>
                    </a:srgbClr>
                  </a:outerShdw>
                </a:effectLst>
                <a:latin typeface="標楷體" panose="03000509000000000000" pitchFamily="65" charset="-120"/>
                <a:ea typeface="標楷體" panose="03000509000000000000" pitchFamily="65" charset="-120"/>
              </a:endParaRPr>
            </a:p>
          </p:txBody>
        </p:sp>
        <p:pic>
          <p:nvPicPr>
            <p:cNvPr id="31" name="Picture 2" descr="下載"/>
            <p:cNvPicPr>
              <a:picLocks noChangeAspect="1" noChangeArrowheads="1"/>
            </p:cNvPicPr>
            <p:nvPr/>
          </p:nvPicPr>
          <p:blipFill>
            <a:blip r:embed="rId4">
              <a:extLst>
                <a:ext uri="{BEBA8EAE-BF5A-486C-A8C5-ECC9F3942E4B}">
                  <a14:imgProps xmlns:a14="http://schemas.microsoft.com/office/drawing/2010/main">
                    <a14:imgLayer r:embed="rId5">
                      <a14:imgEffect>
                        <a14:saturation sat="200000"/>
                      </a14:imgEffect>
                    </a14:imgLayer>
                  </a14:imgProps>
                </a:ext>
                <a:ext uri="{28A0092B-C50C-407E-A947-70E740481C1C}">
                  <a14:useLocalDpi xmlns:a14="http://schemas.microsoft.com/office/drawing/2010/main" val="0"/>
                </a:ext>
              </a:extLst>
            </a:blip>
            <a:srcRect/>
            <a:stretch>
              <a:fillRect/>
            </a:stretch>
          </p:blipFill>
          <p:spPr bwMode="auto">
            <a:xfrm>
              <a:off x="6084168" y="4077072"/>
              <a:ext cx="1329120" cy="1542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9982575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circle(in)">
                                      <p:cBhvr>
                                        <p:cTn id="14" dur="1000"/>
                                        <p:tgtEl>
                                          <p:spTgt spid="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circle(in)">
                                      <p:cBhvr>
                                        <p:cTn id="23" dur="1000"/>
                                        <p:tgtEl>
                                          <p:spTgt spid="10"/>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ircle(in)">
                                      <p:cBhvr>
                                        <p:cTn id="32" dur="1000"/>
                                        <p:tgtEl>
                                          <p:spTgt spid="11"/>
                                        </p:tgtEl>
                                      </p:cBhvr>
                                    </p:animEffect>
                                  </p:childTnLst>
                                </p:cTn>
                              </p:par>
                            </p:childTnLst>
                          </p:cTn>
                        </p:par>
                        <p:par>
                          <p:cTn id="33" fill="hold">
                            <p:stCondLst>
                              <p:cond delay="10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37" presetClass="exit" presetSubtype="0" fill="hold" grpId="1" nodeType="clickEffect">
                                  <p:stCondLst>
                                    <p:cond delay="0"/>
                                  </p:stCondLst>
                                  <p:childTnLst>
                                    <p:animEffect transition="out" filter="fade">
                                      <p:cBhvr>
                                        <p:cTn id="40" dur="1000"/>
                                        <p:tgtEl>
                                          <p:spTgt spid="9"/>
                                        </p:tgtEl>
                                      </p:cBhvr>
                                    </p:animEffect>
                                    <p:anim calcmode="lin" valueType="num">
                                      <p:cBhvr>
                                        <p:cTn id="41" dur="1000"/>
                                        <p:tgtEl>
                                          <p:spTgt spid="9"/>
                                        </p:tgtEl>
                                        <p:attrNameLst>
                                          <p:attrName>ppt_x</p:attrName>
                                        </p:attrNameLst>
                                      </p:cBhvr>
                                      <p:tavLst>
                                        <p:tav tm="0">
                                          <p:val>
                                            <p:strVal val="ppt_x"/>
                                          </p:val>
                                        </p:tav>
                                        <p:tav tm="100000">
                                          <p:val>
                                            <p:strVal val="ppt_x"/>
                                          </p:val>
                                        </p:tav>
                                      </p:tavLst>
                                    </p:anim>
                                    <p:anim calcmode="lin" valueType="num">
                                      <p:cBhvr>
                                        <p:cTn id="42" dur="100" decel="100000"/>
                                        <p:tgtEl>
                                          <p:spTgt spid="9"/>
                                        </p:tgtEl>
                                        <p:attrNameLst>
                                          <p:attrName>ppt_y</p:attrName>
                                        </p:attrNameLst>
                                      </p:cBhvr>
                                      <p:tavLst>
                                        <p:tav tm="0">
                                          <p:val>
                                            <p:strVal val="ppt_y"/>
                                          </p:val>
                                        </p:tav>
                                        <p:tav tm="100000">
                                          <p:val>
                                            <p:strVal val="ppt_y-.03"/>
                                          </p:val>
                                        </p:tav>
                                      </p:tavLst>
                                    </p:anim>
                                    <p:anim calcmode="lin" valueType="num">
                                      <p:cBhvr>
                                        <p:cTn id="43" dur="900" accel="100000">
                                          <p:stCondLst>
                                            <p:cond delay="100"/>
                                          </p:stCondLst>
                                        </p:cTn>
                                        <p:tgtEl>
                                          <p:spTgt spid="9"/>
                                        </p:tgtEl>
                                        <p:attrNameLst>
                                          <p:attrName>ppt_y</p:attrName>
                                        </p:attrNameLst>
                                      </p:cBhvr>
                                      <p:tavLst>
                                        <p:tav tm="0">
                                          <p:val>
                                            <p:strVal val="ppt_y"/>
                                          </p:val>
                                        </p:tav>
                                        <p:tav tm="100000">
                                          <p:val>
                                            <p:strVal val="ppt_y+1"/>
                                          </p:val>
                                        </p:tav>
                                      </p:tavLst>
                                    </p:anim>
                                    <p:set>
                                      <p:cBhvr>
                                        <p:cTn id="44" dur="1" fill="hold">
                                          <p:stCondLst>
                                            <p:cond delay="999"/>
                                          </p:stCondLst>
                                        </p:cTn>
                                        <p:tgtEl>
                                          <p:spTgt spid="9"/>
                                        </p:tgtEl>
                                        <p:attrNameLst>
                                          <p:attrName>style.visibility</p:attrName>
                                        </p:attrNameLst>
                                      </p:cBhvr>
                                      <p:to>
                                        <p:strVal val="hidden"/>
                                      </p:to>
                                    </p:set>
                                  </p:childTnLst>
                                </p:cTn>
                              </p:par>
                              <p:par>
                                <p:cTn id="45" presetID="37" presetClass="exit" presetSubtype="0" fill="hold" grpId="1" nodeType="withEffect">
                                  <p:stCondLst>
                                    <p:cond delay="0"/>
                                  </p:stCondLst>
                                  <p:childTnLst>
                                    <p:animEffect transition="out" filter="fade">
                                      <p:cBhvr>
                                        <p:cTn id="46" dur="1000"/>
                                        <p:tgtEl>
                                          <p:spTgt spid="12"/>
                                        </p:tgtEl>
                                      </p:cBhvr>
                                    </p:animEffect>
                                    <p:anim calcmode="lin" valueType="num">
                                      <p:cBhvr>
                                        <p:cTn id="47" dur="1000"/>
                                        <p:tgtEl>
                                          <p:spTgt spid="12"/>
                                        </p:tgtEl>
                                        <p:attrNameLst>
                                          <p:attrName>ppt_x</p:attrName>
                                        </p:attrNameLst>
                                      </p:cBhvr>
                                      <p:tavLst>
                                        <p:tav tm="0">
                                          <p:val>
                                            <p:strVal val="ppt_x"/>
                                          </p:val>
                                        </p:tav>
                                        <p:tav tm="100000">
                                          <p:val>
                                            <p:strVal val="ppt_x"/>
                                          </p:val>
                                        </p:tav>
                                      </p:tavLst>
                                    </p:anim>
                                    <p:anim calcmode="lin" valueType="num">
                                      <p:cBhvr>
                                        <p:cTn id="48" dur="100" decel="100000"/>
                                        <p:tgtEl>
                                          <p:spTgt spid="12"/>
                                        </p:tgtEl>
                                        <p:attrNameLst>
                                          <p:attrName>ppt_y</p:attrName>
                                        </p:attrNameLst>
                                      </p:cBhvr>
                                      <p:tavLst>
                                        <p:tav tm="0">
                                          <p:val>
                                            <p:strVal val="ppt_y"/>
                                          </p:val>
                                        </p:tav>
                                        <p:tav tm="100000">
                                          <p:val>
                                            <p:strVal val="ppt_y-.03"/>
                                          </p:val>
                                        </p:tav>
                                      </p:tavLst>
                                    </p:anim>
                                    <p:anim calcmode="lin" valueType="num">
                                      <p:cBhvr>
                                        <p:cTn id="49" dur="900" accel="100000">
                                          <p:stCondLst>
                                            <p:cond delay="100"/>
                                          </p:stCondLst>
                                        </p:cTn>
                                        <p:tgtEl>
                                          <p:spTgt spid="12"/>
                                        </p:tgtEl>
                                        <p:attrNameLst>
                                          <p:attrName>ppt_y</p:attrName>
                                        </p:attrNameLst>
                                      </p:cBhvr>
                                      <p:tavLst>
                                        <p:tav tm="0">
                                          <p:val>
                                            <p:strVal val="ppt_y"/>
                                          </p:val>
                                        </p:tav>
                                        <p:tav tm="100000">
                                          <p:val>
                                            <p:strVal val="ppt_y+1"/>
                                          </p:val>
                                        </p:tav>
                                      </p:tavLst>
                                    </p:anim>
                                    <p:set>
                                      <p:cBhvr>
                                        <p:cTn id="50" dur="1" fill="hold">
                                          <p:stCondLst>
                                            <p:cond delay="999"/>
                                          </p:stCondLst>
                                        </p:cTn>
                                        <p:tgtEl>
                                          <p:spTgt spid="12"/>
                                        </p:tgtEl>
                                        <p:attrNameLst>
                                          <p:attrName>style.visibility</p:attrName>
                                        </p:attrNameLst>
                                      </p:cBhvr>
                                      <p:to>
                                        <p:strVal val="hidden"/>
                                      </p:to>
                                    </p:set>
                                  </p:childTnLst>
                                </p:cTn>
                              </p:par>
                              <p:par>
                                <p:cTn id="51" presetID="37" presetClass="exit" presetSubtype="0" fill="hold" grpId="1" nodeType="withEffect">
                                  <p:stCondLst>
                                    <p:cond delay="0"/>
                                  </p:stCondLst>
                                  <p:childTnLst>
                                    <p:animEffect transition="out" filter="fade">
                                      <p:cBhvr>
                                        <p:cTn id="52" dur="1000"/>
                                        <p:tgtEl>
                                          <p:spTgt spid="10"/>
                                        </p:tgtEl>
                                      </p:cBhvr>
                                    </p:animEffect>
                                    <p:anim calcmode="lin" valueType="num">
                                      <p:cBhvr>
                                        <p:cTn id="53" dur="1000"/>
                                        <p:tgtEl>
                                          <p:spTgt spid="10"/>
                                        </p:tgtEl>
                                        <p:attrNameLst>
                                          <p:attrName>ppt_x</p:attrName>
                                        </p:attrNameLst>
                                      </p:cBhvr>
                                      <p:tavLst>
                                        <p:tav tm="0">
                                          <p:val>
                                            <p:strVal val="ppt_x"/>
                                          </p:val>
                                        </p:tav>
                                        <p:tav tm="100000">
                                          <p:val>
                                            <p:strVal val="ppt_x"/>
                                          </p:val>
                                        </p:tav>
                                      </p:tavLst>
                                    </p:anim>
                                    <p:anim calcmode="lin" valueType="num">
                                      <p:cBhvr>
                                        <p:cTn id="54" dur="100" decel="100000"/>
                                        <p:tgtEl>
                                          <p:spTgt spid="10"/>
                                        </p:tgtEl>
                                        <p:attrNameLst>
                                          <p:attrName>ppt_y</p:attrName>
                                        </p:attrNameLst>
                                      </p:cBhvr>
                                      <p:tavLst>
                                        <p:tav tm="0">
                                          <p:val>
                                            <p:strVal val="ppt_y"/>
                                          </p:val>
                                        </p:tav>
                                        <p:tav tm="100000">
                                          <p:val>
                                            <p:strVal val="ppt_y-.03"/>
                                          </p:val>
                                        </p:tav>
                                      </p:tavLst>
                                    </p:anim>
                                    <p:anim calcmode="lin" valueType="num">
                                      <p:cBhvr>
                                        <p:cTn id="55" dur="900" accel="100000">
                                          <p:stCondLst>
                                            <p:cond delay="100"/>
                                          </p:stCondLst>
                                        </p:cTn>
                                        <p:tgtEl>
                                          <p:spTgt spid="10"/>
                                        </p:tgtEl>
                                        <p:attrNameLst>
                                          <p:attrName>ppt_y</p:attrName>
                                        </p:attrNameLst>
                                      </p:cBhvr>
                                      <p:tavLst>
                                        <p:tav tm="0">
                                          <p:val>
                                            <p:strVal val="ppt_y"/>
                                          </p:val>
                                        </p:tav>
                                        <p:tav tm="100000">
                                          <p:val>
                                            <p:strVal val="ppt_y+1"/>
                                          </p:val>
                                        </p:tav>
                                      </p:tavLst>
                                    </p:anim>
                                    <p:set>
                                      <p:cBhvr>
                                        <p:cTn id="56" dur="1" fill="hold">
                                          <p:stCondLst>
                                            <p:cond delay="999"/>
                                          </p:stCondLst>
                                        </p:cTn>
                                        <p:tgtEl>
                                          <p:spTgt spid="10"/>
                                        </p:tgtEl>
                                        <p:attrNameLst>
                                          <p:attrName>style.visibility</p:attrName>
                                        </p:attrNameLst>
                                      </p:cBhvr>
                                      <p:to>
                                        <p:strVal val="hidden"/>
                                      </p:to>
                                    </p:set>
                                  </p:childTnLst>
                                </p:cTn>
                              </p:par>
                              <p:par>
                                <p:cTn id="57" presetID="37" presetClass="exit" presetSubtype="0" fill="hold" grpId="1" nodeType="withEffect">
                                  <p:stCondLst>
                                    <p:cond delay="0"/>
                                  </p:stCondLst>
                                  <p:childTnLst>
                                    <p:animEffect transition="out" filter="fade">
                                      <p:cBhvr>
                                        <p:cTn id="58" dur="1000"/>
                                        <p:tgtEl>
                                          <p:spTgt spid="13"/>
                                        </p:tgtEl>
                                      </p:cBhvr>
                                    </p:animEffect>
                                    <p:anim calcmode="lin" valueType="num">
                                      <p:cBhvr>
                                        <p:cTn id="59" dur="1000"/>
                                        <p:tgtEl>
                                          <p:spTgt spid="13"/>
                                        </p:tgtEl>
                                        <p:attrNameLst>
                                          <p:attrName>ppt_x</p:attrName>
                                        </p:attrNameLst>
                                      </p:cBhvr>
                                      <p:tavLst>
                                        <p:tav tm="0">
                                          <p:val>
                                            <p:strVal val="ppt_x"/>
                                          </p:val>
                                        </p:tav>
                                        <p:tav tm="100000">
                                          <p:val>
                                            <p:strVal val="ppt_x"/>
                                          </p:val>
                                        </p:tav>
                                      </p:tavLst>
                                    </p:anim>
                                    <p:anim calcmode="lin" valueType="num">
                                      <p:cBhvr>
                                        <p:cTn id="60" dur="100" decel="100000"/>
                                        <p:tgtEl>
                                          <p:spTgt spid="13"/>
                                        </p:tgtEl>
                                        <p:attrNameLst>
                                          <p:attrName>ppt_y</p:attrName>
                                        </p:attrNameLst>
                                      </p:cBhvr>
                                      <p:tavLst>
                                        <p:tav tm="0">
                                          <p:val>
                                            <p:strVal val="ppt_y"/>
                                          </p:val>
                                        </p:tav>
                                        <p:tav tm="100000">
                                          <p:val>
                                            <p:strVal val="ppt_y-.03"/>
                                          </p:val>
                                        </p:tav>
                                      </p:tavLst>
                                    </p:anim>
                                    <p:anim calcmode="lin" valueType="num">
                                      <p:cBhvr>
                                        <p:cTn id="61" dur="900" accel="100000">
                                          <p:stCondLst>
                                            <p:cond delay="100"/>
                                          </p:stCondLst>
                                        </p:cTn>
                                        <p:tgtEl>
                                          <p:spTgt spid="13"/>
                                        </p:tgtEl>
                                        <p:attrNameLst>
                                          <p:attrName>ppt_y</p:attrName>
                                        </p:attrNameLst>
                                      </p:cBhvr>
                                      <p:tavLst>
                                        <p:tav tm="0">
                                          <p:val>
                                            <p:strVal val="ppt_y"/>
                                          </p:val>
                                        </p:tav>
                                        <p:tav tm="100000">
                                          <p:val>
                                            <p:strVal val="ppt_y+1"/>
                                          </p:val>
                                        </p:tav>
                                      </p:tavLst>
                                    </p:anim>
                                    <p:set>
                                      <p:cBhvr>
                                        <p:cTn id="62" dur="1" fill="hold">
                                          <p:stCondLst>
                                            <p:cond delay="999"/>
                                          </p:stCondLst>
                                        </p:cTn>
                                        <p:tgtEl>
                                          <p:spTgt spid="13"/>
                                        </p:tgtEl>
                                        <p:attrNameLst>
                                          <p:attrName>style.visibility</p:attrName>
                                        </p:attrNameLst>
                                      </p:cBhvr>
                                      <p:to>
                                        <p:strVal val="hidden"/>
                                      </p:to>
                                    </p:set>
                                  </p:childTnLst>
                                </p:cTn>
                              </p:par>
                              <p:par>
                                <p:cTn id="63" presetID="37" presetClass="exit" presetSubtype="0" fill="hold" grpId="1" nodeType="withEffect">
                                  <p:stCondLst>
                                    <p:cond delay="0"/>
                                  </p:stCondLst>
                                  <p:childTnLst>
                                    <p:animEffect transition="out" filter="fade">
                                      <p:cBhvr>
                                        <p:cTn id="64" dur="1000"/>
                                        <p:tgtEl>
                                          <p:spTgt spid="11"/>
                                        </p:tgtEl>
                                      </p:cBhvr>
                                    </p:animEffect>
                                    <p:anim calcmode="lin" valueType="num">
                                      <p:cBhvr>
                                        <p:cTn id="65" dur="1000"/>
                                        <p:tgtEl>
                                          <p:spTgt spid="11"/>
                                        </p:tgtEl>
                                        <p:attrNameLst>
                                          <p:attrName>ppt_x</p:attrName>
                                        </p:attrNameLst>
                                      </p:cBhvr>
                                      <p:tavLst>
                                        <p:tav tm="0">
                                          <p:val>
                                            <p:strVal val="ppt_x"/>
                                          </p:val>
                                        </p:tav>
                                        <p:tav tm="100000">
                                          <p:val>
                                            <p:strVal val="ppt_x"/>
                                          </p:val>
                                        </p:tav>
                                      </p:tavLst>
                                    </p:anim>
                                    <p:anim calcmode="lin" valueType="num">
                                      <p:cBhvr>
                                        <p:cTn id="66" dur="100" decel="100000"/>
                                        <p:tgtEl>
                                          <p:spTgt spid="11"/>
                                        </p:tgtEl>
                                        <p:attrNameLst>
                                          <p:attrName>ppt_y</p:attrName>
                                        </p:attrNameLst>
                                      </p:cBhvr>
                                      <p:tavLst>
                                        <p:tav tm="0">
                                          <p:val>
                                            <p:strVal val="ppt_y"/>
                                          </p:val>
                                        </p:tav>
                                        <p:tav tm="100000">
                                          <p:val>
                                            <p:strVal val="ppt_y-.03"/>
                                          </p:val>
                                        </p:tav>
                                      </p:tavLst>
                                    </p:anim>
                                    <p:anim calcmode="lin" valueType="num">
                                      <p:cBhvr>
                                        <p:cTn id="67" dur="900" accel="100000">
                                          <p:stCondLst>
                                            <p:cond delay="100"/>
                                          </p:stCondLst>
                                        </p:cTn>
                                        <p:tgtEl>
                                          <p:spTgt spid="11"/>
                                        </p:tgtEl>
                                        <p:attrNameLst>
                                          <p:attrName>ppt_y</p:attrName>
                                        </p:attrNameLst>
                                      </p:cBhvr>
                                      <p:tavLst>
                                        <p:tav tm="0">
                                          <p:val>
                                            <p:strVal val="ppt_y"/>
                                          </p:val>
                                        </p:tav>
                                        <p:tav tm="100000">
                                          <p:val>
                                            <p:strVal val="ppt_y+1"/>
                                          </p:val>
                                        </p:tav>
                                      </p:tavLst>
                                    </p:anim>
                                    <p:set>
                                      <p:cBhvr>
                                        <p:cTn id="68" dur="1" fill="hold">
                                          <p:stCondLst>
                                            <p:cond delay="999"/>
                                          </p:stCondLst>
                                        </p:cTn>
                                        <p:tgtEl>
                                          <p:spTgt spid="11"/>
                                        </p:tgtEl>
                                        <p:attrNameLst>
                                          <p:attrName>style.visibility</p:attrName>
                                        </p:attrNameLst>
                                      </p:cBhvr>
                                      <p:to>
                                        <p:strVal val="hidden"/>
                                      </p:to>
                                    </p:set>
                                  </p:childTnLst>
                                </p:cTn>
                              </p:par>
                              <p:par>
                                <p:cTn id="69" presetID="37" presetClass="exit" presetSubtype="0" fill="hold" grpId="1" nodeType="withEffect">
                                  <p:stCondLst>
                                    <p:cond delay="0"/>
                                  </p:stCondLst>
                                  <p:childTnLst>
                                    <p:animEffect transition="out" filter="fade">
                                      <p:cBhvr>
                                        <p:cTn id="70" dur="1000"/>
                                        <p:tgtEl>
                                          <p:spTgt spid="14"/>
                                        </p:tgtEl>
                                      </p:cBhvr>
                                    </p:animEffect>
                                    <p:anim calcmode="lin" valueType="num">
                                      <p:cBhvr>
                                        <p:cTn id="71" dur="1000"/>
                                        <p:tgtEl>
                                          <p:spTgt spid="14"/>
                                        </p:tgtEl>
                                        <p:attrNameLst>
                                          <p:attrName>ppt_x</p:attrName>
                                        </p:attrNameLst>
                                      </p:cBhvr>
                                      <p:tavLst>
                                        <p:tav tm="0">
                                          <p:val>
                                            <p:strVal val="ppt_x"/>
                                          </p:val>
                                        </p:tav>
                                        <p:tav tm="100000">
                                          <p:val>
                                            <p:strVal val="ppt_x"/>
                                          </p:val>
                                        </p:tav>
                                      </p:tavLst>
                                    </p:anim>
                                    <p:anim calcmode="lin" valueType="num">
                                      <p:cBhvr>
                                        <p:cTn id="72" dur="100" decel="100000"/>
                                        <p:tgtEl>
                                          <p:spTgt spid="14"/>
                                        </p:tgtEl>
                                        <p:attrNameLst>
                                          <p:attrName>ppt_y</p:attrName>
                                        </p:attrNameLst>
                                      </p:cBhvr>
                                      <p:tavLst>
                                        <p:tav tm="0">
                                          <p:val>
                                            <p:strVal val="ppt_y"/>
                                          </p:val>
                                        </p:tav>
                                        <p:tav tm="100000">
                                          <p:val>
                                            <p:strVal val="ppt_y-.03"/>
                                          </p:val>
                                        </p:tav>
                                      </p:tavLst>
                                    </p:anim>
                                    <p:anim calcmode="lin" valueType="num">
                                      <p:cBhvr>
                                        <p:cTn id="73" dur="900" accel="100000">
                                          <p:stCondLst>
                                            <p:cond delay="100"/>
                                          </p:stCondLst>
                                        </p:cTn>
                                        <p:tgtEl>
                                          <p:spTgt spid="14"/>
                                        </p:tgtEl>
                                        <p:attrNameLst>
                                          <p:attrName>ppt_y</p:attrName>
                                        </p:attrNameLst>
                                      </p:cBhvr>
                                      <p:tavLst>
                                        <p:tav tm="0">
                                          <p:val>
                                            <p:strVal val="ppt_y"/>
                                          </p:val>
                                        </p:tav>
                                        <p:tav tm="100000">
                                          <p:val>
                                            <p:strVal val="ppt_y+1"/>
                                          </p:val>
                                        </p:tav>
                                      </p:tavLst>
                                    </p:anim>
                                    <p:set>
                                      <p:cBhvr>
                                        <p:cTn id="74" dur="1" fill="hold">
                                          <p:stCondLst>
                                            <p:cond delay="999"/>
                                          </p:stCondLst>
                                        </p:cTn>
                                        <p:tgtEl>
                                          <p:spTgt spid="14"/>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childTnLst>
                          </p:cTn>
                        </p:par>
                        <p:par>
                          <p:cTn id="80" fill="hold">
                            <p:stCondLst>
                              <p:cond delay="500"/>
                            </p:stCondLst>
                            <p:childTnLst>
                              <p:par>
                                <p:cTn id="81" presetID="42" presetClass="entr" presetSubtype="0"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fade">
                                      <p:cBhvr>
                                        <p:cTn id="83" dur="1000"/>
                                        <p:tgtEl>
                                          <p:spTgt spid="16"/>
                                        </p:tgtEl>
                                      </p:cBhvr>
                                    </p:animEffect>
                                    <p:anim calcmode="lin" valueType="num">
                                      <p:cBhvr>
                                        <p:cTn id="84" dur="1000" fill="hold"/>
                                        <p:tgtEl>
                                          <p:spTgt spid="16"/>
                                        </p:tgtEl>
                                        <p:attrNameLst>
                                          <p:attrName>ppt_x</p:attrName>
                                        </p:attrNameLst>
                                      </p:cBhvr>
                                      <p:tavLst>
                                        <p:tav tm="0">
                                          <p:val>
                                            <p:strVal val="#ppt_x"/>
                                          </p:val>
                                        </p:tav>
                                        <p:tav tm="100000">
                                          <p:val>
                                            <p:strVal val="#ppt_x"/>
                                          </p:val>
                                        </p:tav>
                                      </p:tavLst>
                                    </p:anim>
                                    <p:anim calcmode="lin" valueType="num">
                                      <p:cBhvr>
                                        <p:cTn id="8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30" presetClass="exit" presetSubtype="0" fill="hold" nodeType="clickEffect">
                                  <p:stCondLst>
                                    <p:cond delay="0"/>
                                  </p:stCondLst>
                                  <p:childTnLst>
                                    <p:animEffect transition="out" filter="fade">
                                      <p:cBhvr>
                                        <p:cTn id="89" dur="800" accel="100000">
                                          <p:stCondLst>
                                            <p:cond delay="200"/>
                                          </p:stCondLst>
                                        </p:cTn>
                                        <p:tgtEl>
                                          <p:spTgt spid="16"/>
                                        </p:tgtEl>
                                      </p:cBhvr>
                                    </p:animEffect>
                                    <p:anim calcmode="lin" valueType="num">
                                      <p:cBhvr>
                                        <p:cTn id="90" dur="800" accel="100000">
                                          <p:stCondLst>
                                            <p:cond delay="200"/>
                                          </p:stCondLst>
                                        </p:cTn>
                                        <p:tgtEl>
                                          <p:spTgt spid="16"/>
                                        </p:tgtEl>
                                        <p:attrNameLst>
                                          <p:attrName>style.rotation</p:attrName>
                                        </p:attrNameLst>
                                      </p:cBhvr>
                                      <p:tavLst>
                                        <p:tav tm="0">
                                          <p:val>
                                            <p:fltVal val="0"/>
                                          </p:val>
                                        </p:tav>
                                        <p:tav tm="100000">
                                          <p:val>
                                            <p:fltVal val="-90"/>
                                          </p:val>
                                        </p:tav>
                                      </p:tavLst>
                                    </p:anim>
                                    <p:anim calcmode="lin" valueType="num">
                                      <p:cBhvr>
                                        <p:cTn id="91" dur="200" decel="100000"/>
                                        <p:tgtEl>
                                          <p:spTgt spid="16"/>
                                        </p:tgtEl>
                                        <p:attrNameLst>
                                          <p:attrName>ppt_x</p:attrName>
                                        </p:attrNameLst>
                                      </p:cBhvr>
                                      <p:tavLst>
                                        <p:tav tm="0">
                                          <p:val>
                                            <p:strVal val="ppt_x"/>
                                          </p:val>
                                        </p:tav>
                                        <p:tav tm="100000">
                                          <p:val>
                                            <p:strVal val="ppt_x-0.05"/>
                                          </p:val>
                                        </p:tav>
                                      </p:tavLst>
                                    </p:anim>
                                    <p:anim calcmode="lin" valueType="num">
                                      <p:cBhvr>
                                        <p:cTn id="92" dur="200" decel="100000"/>
                                        <p:tgtEl>
                                          <p:spTgt spid="16"/>
                                        </p:tgtEl>
                                        <p:attrNameLst>
                                          <p:attrName>ppt_y</p:attrName>
                                        </p:attrNameLst>
                                      </p:cBhvr>
                                      <p:tavLst>
                                        <p:tav tm="0">
                                          <p:val>
                                            <p:strVal val="ppt_y"/>
                                          </p:val>
                                        </p:tav>
                                        <p:tav tm="100000">
                                          <p:val>
                                            <p:strVal val="ppt_y+0.1"/>
                                          </p:val>
                                        </p:tav>
                                      </p:tavLst>
                                    </p:anim>
                                    <p:anim calcmode="lin" valueType="num">
                                      <p:cBhvr>
                                        <p:cTn id="93" dur="800" accel="100000">
                                          <p:stCondLst>
                                            <p:cond delay="200"/>
                                          </p:stCondLst>
                                        </p:cTn>
                                        <p:tgtEl>
                                          <p:spTgt spid="16"/>
                                        </p:tgtEl>
                                        <p:attrNameLst>
                                          <p:attrName>ppt_x</p:attrName>
                                        </p:attrNameLst>
                                      </p:cBhvr>
                                      <p:tavLst>
                                        <p:tav tm="0">
                                          <p:val>
                                            <p:strVal val="ppt_x"/>
                                          </p:val>
                                        </p:tav>
                                        <p:tav tm="100000">
                                          <p:val>
                                            <p:strVal val="ppt_x+0.4+0.05"/>
                                          </p:val>
                                        </p:tav>
                                      </p:tavLst>
                                    </p:anim>
                                    <p:anim calcmode="lin" valueType="num">
                                      <p:cBhvr>
                                        <p:cTn id="94" dur="800" accel="100000">
                                          <p:stCondLst>
                                            <p:cond delay="200"/>
                                          </p:stCondLst>
                                        </p:cTn>
                                        <p:tgtEl>
                                          <p:spTgt spid="16"/>
                                        </p:tgtEl>
                                        <p:attrNameLst>
                                          <p:attrName>ppt_y</p:attrName>
                                        </p:attrNameLst>
                                      </p:cBhvr>
                                      <p:tavLst>
                                        <p:tav tm="0">
                                          <p:val>
                                            <p:strVal val="ppt_y"/>
                                          </p:val>
                                        </p:tav>
                                        <p:tav tm="100000">
                                          <p:val>
                                            <p:strVal val="ppt_y-0.4-0.1"/>
                                          </p:val>
                                        </p:tav>
                                      </p:tavLst>
                                    </p:anim>
                                    <p:set>
                                      <p:cBhvr>
                                        <p:cTn id="95" dur="1" fill="hold">
                                          <p:stCondLst>
                                            <p:cond delay="999"/>
                                          </p:stCondLst>
                                        </p:cTn>
                                        <p:tgtEl>
                                          <p:spTgt spid="16"/>
                                        </p:tgtEl>
                                        <p:attrNameLst>
                                          <p:attrName>style.visibility</p:attrName>
                                        </p:attrNameLst>
                                      </p:cBhvr>
                                      <p:to>
                                        <p:strVal val="hidden"/>
                                      </p:to>
                                    </p:set>
                                  </p:childTnLst>
                                </p:cTn>
                              </p:par>
                              <p:par>
                                <p:cTn id="96" presetID="30" presetClass="exit" presetSubtype="0" fill="hold" grpId="1" nodeType="withEffect">
                                  <p:stCondLst>
                                    <p:cond delay="0"/>
                                  </p:stCondLst>
                                  <p:childTnLst>
                                    <p:animEffect transition="out" filter="fade">
                                      <p:cBhvr>
                                        <p:cTn id="97" dur="800" accel="100000">
                                          <p:stCondLst>
                                            <p:cond delay="200"/>
                                          </p:stCondLst>
                                        </p:cTn>
                                        <p:tgtEl>
                                          <p:spTgt spid="15"/>
                                        </p:tgtEl>
                                      </p:cBhvr>
                                    </p:animEffect>
                                    <p:anim calcmode="lin" valueType="num">
                                      <p:cBhvr>
                                        <p:cTn id="98" dur="800" accel="100000">
                                          <p:stCondLst>
                                            <p:cond delay="200"/>
                                          </p:stCondLst>
                                        </p:cTn>
                                        <p:tgtEl>
                                          <p:spTgt spid="15"/>
                                        </p:tgtEl>
                                        <p:attrNameLst>
                                          <p:attrName>style.rotation</p:attrName>
                                        </p:attrNameLst>
                                      </p:cBhvr>
                                      <p:tavLst>
                                        <p:tav tm="0">
                                          <p:val>
                                            <p:fltVal val="0"/>
                                          </p:val>
                                        </p:tav>
                                        <p:tav tm="100000">
                                          <p:val>
                                            <p:fltVal val="-90"/>
                                          </p:val>
                                        </p:tav>
                                      </p:tavLst>
                                    </p:anim>
                                    <p:anim calcmode="lin" valueType="num">
                                      <p:cBhvr>
                                        <p:cTn id="99" dur="200" decel="100000"/>
                                        <p:tgtEl>
                                          <p:spTgt spid="15"/>
                                        </p:tgtEl>
                                        <p:attrNameLst>
                                          <p:attrName>ppt_x</p:attrName>
                                        </p:attrNameLst>
                                      </p:cBhvr>
                                      <p:tavLst>
                                        <p:tav tm="0">
                                          <p:val>
                                            <p:strVal val="ppt_x"/>
                                          </p:val>
                                        </p:tav>
                                        <p:tav tm="100000">
                                          <p:val>
                                            <p:strVal val="ppt_x-0.05"/>
                                          </p:val>
                                        </p:tav>
                                      </p:tavLst>
                                    </p:anim>
                                    <p:anim calcmode="lin" valueType="num">
                                      <p:cBhvr>
                                        <p:cTn id="100" dur="200" decel="100000"/>
                                        <p:tgtEl>
                                          <p:spTgt spid="15"/>
                                        </p:tgtEl>
                                        <p:attrNameLst>
                                          <p:attrName>ppt_y</p:attrName>
                                        </p:attrNameLst>
                                      </p:cBhvr>
                                      <p:tavLst>
                                        <p:tav tm="0">
                                          <p:val>
                                            <p:strVal val="ppt_y"/>
                                          </p:val>
                                        </p:tav>
                                        <p:tav tm="100000">
                                          <p:val>
                                            <p:strVal val="ppt_y+0.1"/>
                                          </p:val>
                                        </p:tav>
                                      </p:tavLst>
                                    </p:anim>
                                    <p:anim calcmode="lin" valueType="num">
                                      <p:cBhvr>
                                        <p:cTn id="101" dur="800" accel="100000">
                                          <p:stCondLst>
                                            <p:cond delay="200"/>
                                          </p:stCondLst>
                                        </p:cTn>
                                        <p:tgtEl>
                                          <p:spTgt spid="15"/>
                                        </p:tgtEl>
                                        <p:attrNameLst>
                                          <p:attrName>ppt_x</p:attrName>
                                        </p:attrNameLst>
                                      </p:cBhvr>
                                      <p:tavLst>
                                        <p:tav tm="0">
                                          <p:val>
                                            <p:strVal val="ppt_x"/>
                                          </p:val>
                                        </p:tav>
                                        <p:tav tm="100000">
                                          <p:val>
                                            <p:strVal val="ppt_x+0.4+0.05"/>
                                          </p:val>
                                        </p:tav>
                                      </p:tavLst>
                                    </p:anim>
                                    <p:anim calcmode="lin" valueType="num">
                                      <p:cBhvr>
                                        <p:cTn id="102" dur="800" accel="100000">
                                          <p:stCondLst>
                                            <p:cond delay="200"/>
                                          </p:stCondLst>
                                        </p:cTn>
                                        <p:tgtEl>
                                          <p:spTgt spid="15"/>
                                        </p:tgtEl>
                                        <p:attrNameLst>
                                          <p:attrName>ppt_y</p:attrName>
                                        </p:attrNameLst>
                                      </p:cBhvr>
                                      <p:tavLst>
                                        <p:tav tm="0">
                                          <p:val>
                                            <p:strVal val="ppt_y"/>
                                          </p:val>
                                        </p:tav>
                                        <p:tav tm="100000">
                                          <p:val>
                                            <p:strVal val="ppt_y-0.4-0.1"/>
                                          </p:val>
                                        </p:tav>
                                      </p:tavLst>
                                    </p:anim>
                                    <p:set>
                                      <p:cBhvr>
                                        <p:cTn id="103" dur="1" fill="hold">
                                          <p:stCondLst>
                                            <p:cond delay="999"/>
                                          </p:stCondLst>
                                        </p:cTn>
                                        <p:tgtEl>
                                          <p:spTgt spid="15"/>
                                        </p:tgtEl>
                                        <p:attrNameLst>
                                          <p:attrName>style.visibility</p:attrName>
                                        </p:attrNameLst>
                                      </p:cBhvr>
                                      <p:to>
                                        <p:strVal val="hidden"/>
                                      </p:to>
                                    </p:set>
                                  </p:childTnLst>
                                </p:cTn>
                              </p:par>
                            </p:childTnLst>
                          </p:cTn>
                        </p:par>
                        <p:par>
                          <p:cTn id="104" fill="hold">
                            <p:stCondLst>
                              <p:cond delay="1000"/>
                            </p:stCondLst>
                            <p:childTnLst>
                              <p:par>
                                <p:cTn id="105" presetID="22" presetClass="entr" presetSubtype="8" fill="hold" grpId="0" nodeType="after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wipe(left)">
                                      <p:cBhvr>
                                        <p:cTn id="107" dur="500"/>
                                        <p:tgtEl>
                                          <p:spTgt spid="17"/>
                                        </p:tgtEl>
                                      </p:cBhvr>
                                    </p:animEffect>
                                  </p:childTnLst>
                                </p:cTn>
                              </p:par>
                            </p:childTnLst>
                          </p:cTn>
                        </p:par>
                        <p:par>
                          <p:cTn id="108" fill="hold">
                            <p:stCondLst>
                              <p:cond delay="1500"/>
                            </p:stCondLst>
                            <p:childTnLst>
                              <p:par>
                                <p:cTn id="109" presetID="47" presetClass="entr" presetSubtype="0" fill="hold" nodeType="afterEffect">
                                  <p:stCondLst>
                                    <p:cond delay="0"/>
                                  </p:stCondLst>
                                  <p:childTnLst>
                                    <p:set>
                                      <p:cBhvr>
                                        <p:cTn id="110" dur="1" fill="hold">
                                          <p:stCondLst>
                                            <p:cond delay="0"/>
                                          </p:stCondLst>
                                        </p:cTn>
                                        <p:tgtEl>
                                          <p:spTgt spid="18"/>
                                        </p:tgtEl>
                                        <p:attrNameLst>
                                          <p:attrName>style.visibility</p:attrName>
                                        </p:attrNameLst>
                                      </p:cBhvr>
                                      <p:to>
                                        <p:strVal val="visible"/>
                                      </p:to>
                                    </p:set>
                                    <p:animEffect transition="in" filter="fade">
                                      <p:cBhvr>
                                        <p:cTn id="111" dur="1000"/>
                                        <p:tgtEl>
                                          <p:spTgt spid="18"/>
                                        </p:tgtEl>
                                      </p:cBhvr>
                                    </p:animEffect>
                                    <p:anim calcmode="lin" valueType="num">
                                      <p:cBhvr>
                                        <p:cTn id="112" dur="1000" fill="hold"/>
                                        <p:tgtEl>
                                          <p:spTgt spid="18"/>
                                        </p:tgtEl>
                                        <p:attrNameLst>
                                          <p:attrName>ppt_x</p:attrName>
                                        </p:attrNameLst>
                                      </p:cBhvr>
                                      <p:tavLst>
                                        <p:tav tm="0">
                                          <p:val>
                                            <p:strVal val="#ppt_x"/>
                                          </p:val>
                                        </p:tav>
                                        <p:tav tm="100000">
                                          <p:val>
                                            <p:strVal val="#ppt_x"/>
                                          </p:val>
                                        </p:tav>
                                      </p:tavLst>
                                    </p:anim>
                                    <p:anim calcmode="lin" valueType="num">
                                      <p:cBhvr>
                                        <p:cTn id="11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30" presetClass="exit" presetSubtype="0" fill="hold" grpId="1" nodeType="clickEffect">
                                  <p:stCondLst>
                                    <p:cond delay="0"/>
                                  </p:stCondLst>
                                  <p:childTnLst>
                                    <p:animEffect transition="out" filter="fade">
                                      <p:cBhvr>
                                        <p:cTn id="117" dur="800" accel="100000">
                                          <p:stCondLst>
                                            <p:cond delay="200"/>
                                          </p:stCondLst>
                                        </p:cTn>
                                        <p:tgtEl>
                                          <p:spTgt spid="17"/>
                                        </p:tgtEl>
                                      </p:cBhvr>
                                    </p:animEffect>
                                    <p:anim calcmode="lin" valueType="num">
                                      <p:cBhvr>
                                        <p:cTn id="118" dur="800" accel="100000">
                                          <p:stCondLst>
                                            <p:cond delay="200"/>
                                          </p:stCondLst>
                                        </p:cTn>
                                        <p:tgtEl>
                                          <p:spTgt spid="17"/>
                                        </p:tgtEl>
                                        <p:attrNameLst>
                                          <p:attrName>style.rotation</p:attrName>
                                        </p:attrNameLst>
                                      </p:cBhvr>
                                      <p:tavLst>
                                        <p:tav tm="0">
                                          <p:val>
                                            <p:fltVal val="0"/>
                                          </p:val>
                                        </p:tav>
                                        <p:tav tm="100000">
                                          <p:val>
                                            <p:fltVal val="-90"/>
                                          </p:val>
                                        </p:tav>
                                      </p:tavLst>
                                    </p:anim>
                                    <p:anim calcmode="lin" valueType="num">
                                      <p:cBhvr>
                                        <p:cTn id="119" dur="200" decel="100000"/>
                                        <p:tgtEl>
                                          <p:spTgt spid="17"/>
                                        </p:tgtEl>
                                        <p:attrNameLst>
                                          <p:attrName>ppt_x</p:attrName>
                                        </p:attrNameLst>
                                      </p:cBhvr>
                                      <p:tavLst>
                                        <p:tav tm="0">
                                          <p:val>
                                            <p:strVal val="ppt_x"/>
                                          </p:val>
                                        </p:tav>
                                        <p:tav tm="100000">
                                          <p:val>
                                            <p:strVal val="ppt_x-0.05"/>
                                          </p:val>
                                        </p:tav>
                                      </p:tavLst>
                                    </p:anim>
                                    <p:anim calcmode="lin" valueType="num">
                                      <p:cBhvr>
                                        <p:cTn id="120" dur="200" decel="100000"/>
                                        <p:tgtEl>
                                          <p:spTgt spid="17"/>
                                        </p:tgtEl>
                                        <p:attrNameLst>
                                          <p:attrName>ppt_y</p:attrName>
                                        </p:attrNameLst>
                                      </p:cBhvr>
                                      <p:tavLst>
                                        <p:tav tm="0">
                                          <p:val>
                                            <p:strVal val="ppt_y"/>
                                          </p:val>
                                        </p:tav>
                                        <p:tav tm="100000">
                                          <p:val>
                                            <p:strVal val="ppt_y+0.1"/>
                                          </p:val>
                                        </p:tav>
                                      </p:tavLst>
                                    </p:anim>
                                    <p:anim calcmode="lin" valueType="num">
                                      <p:cBhvr>
                                        <p:cTn id="121" dur="800" accel="100000">
                                          <p:stCondLst>
                                            <p:cond delay="200"/>
                                          </p:stCondLst>
                                        </p:cTn>
                                        <p:tgtEl>
                                          <p:spTgt spid="17"/>
                                        </p:tgtEl>
                                        <p:attrNameLst>
                                          <p:attrName>ppt_x</p:attrName>
                                        </p:attrNameLst>
                                      </p:cBhvr>
                                      <p:tavLst>
                                        <p:tav tm="0">
                                          <p:val>
                                            <p:strVal val="ppt_x"/>
                                          </p:val>
                                        </p:tav>
                                        <p:tav tm="100000">
                                          <p:val>
                                            <p:strVal val="ppt_x+0.4+0.05"/>
                                          </p:val>
                                        </p:tav>
                                      </p:tavLst>
                                    </p:anim>
                                    <p:anim calcmode="lin" valueType="num">
                                      <p:cBhvr>
                                        <p:cTn id="122" dur="800" accel="100000">
                                          <p:stCondLst>
                                            <p:cond delay="200"/>
                                          </p:stCondLst>
                                        </p:cTn>
                                        <p:tgtEl>
                                          <p:spTgt spid="17"/>
                                        </p:tgtEl>
                                        <p:attrNameLst>
                                          <p:attrName>ppt_y</p:attrName>
                                        </p:attrNameLst>
                                      </p:cBhvr>
                                      <p:tavLst>
                                        <p:tav tm="0">
                                          <p:val>
                                            <p:strVal val="ppt_y"/>
                                          </p:val>
                                        </p:tav>
                                        <p:tav tm="100000">
                                          <p:val>
                                            <p:strVal val="ppt_y-0.4-0.1"/>
                                          </p:val>
                                        </p:tav>
                                      </p:tavLst>
                                    </p:anim>
                                    <p:set>
                                      <p:cBhvr>
                                        <p:cTn id="123" dur="1" fill="hold">
                                          <p:stCondLst>
                                            <p:cond delay="999"/>
                                          </p:stCondLst>
                                        </p:cTn>
                                        <p:tgtEl>
                                          <p:spTgt spid="17"/>
                                        </p:tgtEl>
                                        <p:attrNameLst>
                                          <p:attrName>style.visibility</p:attrName>
                                        </p:attrNameLst>
                                      </p:cBhvr>
                                      <p:to>
                                        <p:strVal val="hidden"/>
                                      </p:to>
                                    </p:set>
                                  </p:childTnLst>
                                </p:cTn>
                              </p:par>
                              <p:par>
                                <p:cTn id="124" presetID="30" presetClass="exit" presetSubtype="0" fill="hold" nodeType="withEffect">
                                  <p:stCondLst>
                                    <p:cond delay="0"/>
                                  </p:stCondLst>
                                  <p:childTnLst>
                                    <p:animEffect transition="out" filter="fade">
                                      <p:cBhvr>
                                        <p:cTn id="125" dur="800" accel="100000">
                                          <p:stCondLst>
                                            <p:cond delay="200"/>
                                          </p:stCondLst>
                                        </p:cTn>
                                        <p:tgtEl>
                                          <p:spTgt spid="18"/>
                                        </p:tgtEl>
                                      </p:cBhvr>
                                    </p:animEffect>
                                    <p:anim calcmode="lin" valueType="num">
                                      <p:cBhvr>
                                        <p:cTn id="126" dur="800" accel="100000">
                                          <p:stCondLst>
                                            <p:cond delay="200"/>
                                          </p:stCondLst>
                                        </p:cTn>
                                        <p:tgtEl>
                                          <p:spTgt spid="18"/>
                                        </p:tgtEl>
                                        <p:attrNameLst>
                                          <p:attrName>style.rotation</p:attrName>
                                        </p:attrNameLst>
                                      </p:cBhvr>
                                      <p:tavLst>
                                        <p:tav tm="0">
                                          <p:val>
                                            <p:fltVal val="0"/>
                                          </p:val>
                                        </p:tav>
                                        <p:tav tm="100000">
                                          <p:val>
                                            <p:fltVal val="-90"/>
                                          </p:val>
                                        </p:tav>
                                      </p:tavLst>
                                    </p:anim>
                                    <p:anim calcmode="lin" valueType="num">
                                      <p:cBhvr>
                                        <p:cTn id="127" dur="200" decel="100000"/>
                                        <p:tgtEl>
                                          <p:spTgt spid="18"/>
                                        </p:tgtEl>
                                        <p:attrNameLst>
                                          <p:attrName>ppt_x</p:attrName>
                                        </p:attrNameLst>
                                      </p:cBhvr>
                                      <p:tavLst>
                                        <p:tav tm="0">
                                          <p:val>
                                            <p:strVal val="ppt_x"/>
                                          </p:val>
                                        </p:tav>
                                        <p:tav tm="100000">
                                          <p:val>
                                            <p:strVal val="ppt_x-0.05"/>
                                          </p:val>
                                        </p:tav>
                                      </p:tavLst>
                                    </p:anim>
                                    <p:anim calcmode="lin" valueType="num">
                                      <p:cBhvr>
                                        <p:cTn id="128" dur="200" decel="100000"/>
                                        <p:tgtEl>
                                          <p:spTgt spid="18"/>
                                        </p:tgtEl>
                                        <p:attrNameLst>
                                          <p:attrName>ppt_y</p:attrName>
                                        </p:attrNameLst>
                                      </p:cBhvr>
                                      <p:tavLst>
                                        <p:tav tm="0">
                                          <p:val>
                                            <p:strVal val="ppt_y"/>
                                          </p:val>
                                        </p:tav>
                                        <p:tav tm="100000">
                                          <p:val>
                                            <p:strVal val="ppt_y+0.1"/>
                                          </p:val>
                                        </p:tav>
                                      </p:tavLst>
                                    </p:anim>
                                    <p:anim calcmode="lin" valueType="num">
                                      <p:cBhvr>
                                        <p:cTn id="129" dur="800" accel="100000">
                                          <p:stCondLst>
                                            <p:cond delay="200"/>
                                          </p:stCondLst>
                                        </p:cTn>
                                        <p:tgtEl>
                                          <p:spTgt spid="18"/>
                                        </p:tgtEl>
                                        <p:attrNameLst>
                                          <p:attrName>ppt_x</p:attrName>
                                        </p:attrNameLst>
                                      </p:cBhvr>
                                      <p:tavLst>
                                        <p:tav tm="0">
                                          <p:val>
                                            <p:strVal val="ppt_x"/>
                                          </p:val>
                                        </p:tav>
                                        <p:tav tm="100000">
                                          <p:val>
                                            <p:strVal val="ppt_x+0.4+0.05"/>
                                          </p:val>
                                        </p:tav>
                                      </p:tavLst>
                                    </p:anim>
                                    <p:anim calcmode="lin" valueType="num">
                                      <p:cBhvr>
                                        <p:cTn id="130" dur="800" accel="100000">
                                          <p:stCondLst>
                                            <p:cond delay="200"/>
                                          </p:stCondLst>
                                        </p:cTn>
                                        <p:tgtEl>
                                          <p:spTgt spid="18"/>
                                        </p:tgtEl>
                                        <p:attrNameLst>
                                          <p:attrName>ppt_y</p:attrName>
                                        </p:attrNameLst>
                                      </p:cBhvr>
                                      <p:tavLst>
                                        <p:tav tm="0">
                                          <p:val>
                                            <p:strVal val="ppt_y"/>
                                          </p:val>
                                        </p:tav>
                                        <p:tav tm="100000">
                                          <p:val>
                                            <p:strVal val="ppt_y-0.4-0.1"/>
                                          </p:val>
                                        </p:tav>
                                      </p:tavLst>
                                    </p:anim>
                                    <p:set>
                                      <p:cBhvr>
                                        <p:cTn id="131" dur="1" fill="hold">
                                          <p:stCondLst>
                                            <p:cond delay="999"/>
                                          </p:stCondLst>
                                        </p:cTn>
                                        <p:tgtEl>
                                          <p:spTgt spid="18"/>
                                        </p:tgtEl>
                                        <p:attrNameLst>
                                          <p:attrName>style.visibility</p:attrName>
                                        </p:attrNameLst>
                                      </p:cBhvr>
                                      <p:to>
                                        <p:strVal val="hidden"/>
                                      </p:to>
                                    </p:set>
                                  </p:childTnLst>
                                </p:cTn>
                              </p:par>
                            </p:childTnLst>
                          </p:cTn>
                        </p:par>
                        <p:par>
                          <p:cTn id="132" fill="hold">
                            <p:stCondLst>
                              <p:cond delay="1000"/>
                            </p:stCondLst>
                            <p:childTnLst>
                              <p:par>
                                <p:cTn id="133" presetID="22" presetClass="entr" presetSubtype="8" fill="hold" grpId="0" nodeType="afterEffect">
                                  <p:stCondLst>
                                    <p:cond delay="0"/>
                                  </p:stCondLst>
                                  <p:childTnLst>
                                    <p:set>
                                      <p:cBhvr>
                                        <p:cTn id="134" dur="1" fill="hold">
                                          <p:stCondLst>
                                            <p:cond delay="0"/>
                                          </p:stCondLst>
                                        </p:cTn>
                                        <p:tgtEl>
                                          <p:spTgt spid="19"/>
                                        </p:tgtEl>
                                        <p:attrNameLst>
                                          <p:attrName>style.visibility</p:attrName>
                                        </p:attrNameLst>
                                      </p:cBhvr>
                                      <p:to>
                                        <p:strVal val="visible"/>
                                      </p:to>
                                    </p:set>
                                    <p:animEffect transition="in" filter="wipe(left)">
                                      <p:cBhvr>
                                        <p:cTn id="135" dur="500"/>
                                        <p:tgtEl>
                                          <p:spTgt spid="19"/>
                                        </p:tgtEl>
                                      </p:cBhvr>
                                    </p:animEffect>
                                  </p:childTnLst>
                                </p:cTn>
                              </p:par>
                            </p:childTnLst>
                          </p:cTn>
                        </p:par>
                        <p:par>
                          <p:cTn id="136" fill="hold">
                            <p:stCondLst>
                              <p:cond delay="1500"/>
                            </p:stCondLst>
                            <p:childTnLst>
                              <p:par>
                                <p:cTn id="137" presetID="42" presetClass="entr" presetSubtype="0" fill="hold" nodeType="afterEffect">
                                  <p:stCondLst>
                                    <p:cond delay="0"/>
                                  </p:stCondLst>
                                  <p:childTnLst>
                                    <p:set>
                                      <p:cBhvr>
                                        <p:cTn id="138" dur="1" fill="hold">
                                          <p:stCondLst>
                                            <p:cond delay="0"/>
                                          </p:stCondLst>
                                        </p:cTn>
                                        <p:tgtEl>
                                          <p:spTgt spid="20"/>
                                        </p:tgtEl>
                                        <p:attrNameLst>
                                          <p:attrName>style.visibility</p:attrName>
                                        </p:attrNameLst>
                                      </p:cBhvr>
                                      <p:to>
                                        <p:strVal val="visible"/>
                                      </p:to>
                                    </p:set>
                                    <p:animEffect transition="in" filter="fade">
                                      <p:cBhvr>
                                        <p:cTn id="139" dur="1000"/>
                                        <p:tgtEl>
                                          <p:spTgt spid="20"/>
                                        </p:tgtEl>
                                      </p:cBhvr>
                                    </p:animEffect>
                                    <p:anim calcmode="lin" valueType="num">
                                      <p:cBhvr>
                                        <p:cTn id="140" dur="1000" fill="hold"/>
                                        <p:tgtEl>
                                          <p:spTgt spid="20"/>
                                        </p:tgtEl>
                                        <p:attrNameLst>
                                          <p:attrName>ppt_x</p:attrName>
                                        </p:attrNameLst>
                                      </p:cBhvr>
                                      <p:tavLst>
                                        <p:tav tm="0">
                                          <p:val>
                                            <p:strVal val="#ppt_x"/>
                                          </p:val>
                                        </p:tav>
                                        <p:tav tm="100000">
                                          <p:val>
                                            <p:strVal val="#ppt_x"/>
                                          </p:val>
                                        </p:tav>
                                      </p:tavLst>
                                    </p:anim>
                                    <p:anim calcmode="lin" valueType="num">
                                      <p:cBhvr>
                                        <p:cTn id="14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42" fill="hold">
                      <p:stCondLst>
                        <p:cond delay="indefinite"/>
                      </p:stCondLst>
                      <p:childTnLst>
                        <p:par>
                          <p:cTn id="143" fill="hold">
                            <p:stCondLst>
                              <p:cond delay="0"/>
                            </p:stCondLst>
                            <p:childTnLst>
                              <p:par>
                                <p:cTn id="144" presetID="30" presetClass="exit" presetSubtype="0" fill="hold" grpId="1" nodeType="clickEffect">
                                  <p:stCondLst>
                                    <p:cond delay="0"/>
                                  </p:stCondLst>
                                  <p:childTnLst>
                                    <p:animEffect transition="out" filter="fade">
                                      <p:cBhvr>
                                        <p:cTn id="145" dur="800" accel="100000">
                                          <p:stCondLst>
                                            <p:cond delay="200"/>
                                          </p:stCondLst>
                                        </p:cTn>
                                        <p:tgtEl>
                                          <p:spTgt spid="19"/>
                                        </p:tgtEl>
                                      </p:cBhvr>
                                    </p:animEffect>
                                    <p:anim calcmode="lin" valueType="num">
                                      <p:cBhvr>
                                        <p:cTn id="146" dur="800" accel="100000">
                                          <p:stCondLst>
                                            <p:cond delay="200"/>
                                          </p:stCondLst>
                                        </p:cTn>
                                        <p:tgtEl>
                                          <p:spTgt spid="19"/>
                                        </p:tgtEl>
                                        <p:attrNameLst>
                                          <p:attrName>style.rotation</p:attrName>
                                        </p:attrNameLst>
                                      </p:cBhvr>
                                      <p:tavLst>
                                        <p:tav tm="0">
                                          <p:val>
                                            <p:fltVal val="0"/>
                                          </p:val>
                                        </p:tav>
                                        <p:tav tm="100000">
                                          <p:val>
                                            <p:fltVal val="-90"/>
                                          </p:val>
                                        </p:tav>
                                      </p:tavLst>
                                    </p:anim>
                                    <p:anim calcmode="lin" valueType="num">
                                      <p:cBhvr>
                                        <p:cTn id="147" dur="200" decel="100000"/>
                                        <p:tgtEl>
                                          <p:spTgt spid="19"/>
                                        </p:tgtEl>
                                        <p:attrNameLst>
                                          <p:attrName>ppt_x</p:attrName>
                                        </p:attrNameLst>
                                      </p:cBhvr>
                                      <p:tavLst>
                                        <p:tav tm="0">
                                          <p:val>
                                            <p:strVal val="ppt_x"/>
                                          </p:val>
                                        </p:tav>
                                        <p:tav tm="100000">
                                          <p:val>
                                            <p:strVal val="ppt_x-0.05"/>
                                          </p:val>
                                        </p:tav>
                                      </p:tavLst>
                                    </p:anim>
                                    <p:anim calcmode="lin" valueType="num">
                                      <p:cBhvr>
                                        <p:cTn id="148" dur="200" decel="100000"/>
                                        <p:tgtEl>
                                          <p:spTgt spid="19"/>
                                        </p:tgtEl>
                                        <p:attrNameLst>
                                          <p:attrName>ppt_y</p:attrName>
                                        </p:attrNameLst>
                                      </p:cBhvr>
                                      <p:tavLst>
                                        <p:tav tm="0">
                                          <p:val>
                                            <p:strVal val="ppt_y"/>
                                          </p:val>
                                        </p:tav>
                                        <p:tav tm="100000">
                                          <p:val>
                                            <p:strVal val="ppt_y+0.1"/>
                                          </p:val>
                                        </p:tav>
                                      </p:tavLst>
                                    </p:anim>
                                    <p:anim calcmode="lin" valueType="num">
                                      <p:cBhvr>
                                        <p:cTn id="149" dur="800" accel="100000">
                                          <p:stCondLst>
                                            <p:cond delay="200"/>
                                          </p:stCondLst>
                                        </p:cTn>
                                        <p:tgtEl>
                                          <p:spTgt spid="19"/>
                                        </p:tgtEl>
                                        <p:attrNameLst>
                                          <p:attrName>ppt_x</p:attrName>
                                        </p:attrNameLst>
                                      </p:cBhvr>
                                      <p:tavLst>
                                        <p:tav tm="0">
                                          <p:val>
                                            <p:strVal val="ppt_x"/>
                                          </p:val>
                                        </p:tav>
                                        <p:tav tm="100000">
                                          <p:val>
                                            <p:strVal val="ppt_x+0.4+0.05"/>
                                          </p:val>
                                        </p:tav>
                                      </p:tavLst>
                                    </p:anim>
                                    <p:anim calcmode="lin" valueType="num">
                                      <p:cBhvr>
                                        <p:cTn id="150" dur="800" accel="100000">
                                          <p:stCondLst>
                                            <p:cond delay="200"/>
                                          </p:stCondLst>
                                        </p:cTn>
                                        <p:tgtEl>
                                          <p:spTgt spid="19"/>
                                        </p:tgtEl>
                                        <p:attrNameLst>
                                          <p:attrName>ppt_y</p:attrName>
                                        </p:attrNameLst>
                                      </p:cBhvr>
                                      <p:tavLst>
                                        <p:tav tm="0">
                                          <p:val>
                                            <p:strVal val="ppt_y"/>
                                          </p:val>
                                        </p:tav>
                                        <p:tav tm="100000">
                                          <p:val>
                                            <p:strVal val="ppt_y-0.4-0.1"/>
                                          </p:val>
                                        </p:tav>
                                      </p:tavLst>
                                    </p:anim>
                                    <p:set>
                                      <p:cBhvr>
                                        <p:cTn id="151" dur="1" fill="hold">
                                          <p:stCondLst>
                                            <p:cond delay="999"/>
                                          </p:stCondLst>
                                        </p:cTn>
                                        <p:tgtEl>
                                          <p:spTgt spid="19"/>
                                        </p:tgtEl>
                                        <p:attrNameLst>
                                          <p:attrName>style.visibility</p:attrName>
                                        </p:attrNameLst>
                                      </p:cBhvr>
                                      <p:to>
                                        <p:strVal val="hidden"/>
                                      </p:to>
                                    </p:set>
                                  </p:childTnLst>
                                </p:cTn>
                              </p:par>
                              <p:par>
                                <p:cTn id="152" presetID="30" presetClass="exit" presetSubtype="0" fill="hold" nodeType="withEffect">
                                  <p:stCondLst>
                                    <p:cond delay="0"/>
                                  </p:stCondLst>
                                  <p:childTnLst>
                                    <p:animEffect transition="out" filter="fade">
                                      <p:cBhvr>
                                        <p:cTn id="153" dur="800" accel="100000">
                                          <p:stCondLst>
                                            <p:cond delay="200"/>
                                          </p:stCondLst>
                                        </p:cTn>
                                        <p:tgtEl>
                                          <p:spTgt spid="20"/>
                                        </p:tgtEl>
                                      </p:cBhvr>
                                    </p:animEffect>
                                    <p:anim calcmode="lin" valueType="num">
                                      <p:cBhvr>
                                        <p:cTn id="154" dur="800" accel="100000">
                                          <p:stCondLst>
                                            <p:cond delay="200"/>
                                          </p:stCondLst>
                                        </p:cTn>
                                        <p:tgtEl>
                                          <p:spTgt spid="20"/>
                                        </p:tgtEl>
                                        <p:attrNameLst>
                                          <p:attrName>style.rotation</p:attrName>
                                        </p:attrNameLst>
                                      </p:cBhvr>
                                      <p:tavLst>
                                        <p:tav tm="0">
                                          <p:val>
                                            <p:fltVal val="0"/>
                                          </p:val>
                                        </p:tav>
                                        <p:tav tm="100000">
                                          <p:val>
                                            <p:fltVal val="-90"/>
                                          </p:val>
                                        </p:tav>
                                      </p:tavLst>
                                    </p:anim>
                                    <p:anim calcmode="lin" valueType="num">
                                      <p:cBhvr>
                                        <p:cTn id="155" dur="200" decel="100000"/>
                                        <p:tgtEl>
                                          <p:spTgt spid="20"/>
                                        </p:tgtEl>
                                        <p:attrNameLst>
                                          <p:attrName>ppt_x</p:attrName>
                                        </p:attrNameLst>
                                      </p:cBhvr>
                                      <p:tavLst>
                                        <p:tav tm="0">
                                          <p:val>
                                            <p:strVal val="ppt_x"/>
                                          </p:val>
                                        </p:tav>
                                        <p:tav tm="100000">
                                          <p:val>
                                            <p:strVal val="ppt_x-0.05"/>
                                          </p:val>
                                        </p:tav>
                                      </p:tavLst>
                                    </p:anim>
                                    <p:anim calcmode="lin" valueType="num">
                                      <p:cBhvr>
                                        <p:cTn id="156" dur="200" decel="100000"/>
                                        <p:tgtEl>
                                          <p:spTgt spid="20"/>
                                        </p:tgtEl>
                                        <p:attrNameLst>
                                          <p:attrName>ppt_y</p:attrName>
                                        </p:attrNameLst>
                                      </p:cBhvr>
                                      <p:tavLst>
                                        <p:tav tm="0">
                                          <p:val>
                                            <p:strVal val="ppt_y"/>
                                          </p:val>
                                        </p:tav>
                                        <p:tav tm="100000">
                                          <p:val>
                                            <p:strVal val="ppt_y+0.1"/>
                                          </p:val>
                                        </p:tav>
                                      </p:tavLst>
                                    </p:anim>
                                    <p:anim calcmode="lin" valueType="num">
                                      <p:cBhvr>
                                        <p:cTn id="157" dur="800" accel="100000">
                                          <p:stCondLst>
                                            <p:cond delay="200"/>
                                          </p:stCondLst>
                                        </p:cTn>
                                        <p:tgtEl>
                                          <p:spTgt spid="20"/>
                                        </p:tgtEl>
                                        <p:attrNameLst>
                                          <p:attrName>ppt_x</p:attrName>
                                        </p:attrNameLst>
                                      </p:cBhvr>
                                      <p:tavLst>
                                        <p:tav tm="0">
                                          <p:val>
                                            <p:strVal val="ppt_x"/>
                                          </p:val>
                                        </p:tav>
                                        <p:tav tm="100000">
                                          <p:val>
                                            <p:strVal val="ppt_x+0.4+0.05"/>
                                          </p:val>
                                        </p:tav>
                                      </p:tavLst>
                                    </p:anim>
                                    <p:anim calcmode="lin" valueType="num">
                                      <p:cBhvr>
                                        <p:cTn id="158" dur="800" accel="100000">
                                          <p:stCondLst>
                                            <p:cond delay="200"/>
                                          </p:stCondLst>
                                        </p:cTn>
                                        <p:tgtEl>
                                          <p:spTgt spid="20"/>
                                        </p:tgtEl>
                                        <p:attrNameLst>
                                          <p:attrName>ppt_y</p:attrName>
                                        </p:attrNameLst>
                                      </p:cBhvr>
                                      <p:tavLst>
                                        <p:tav tm="0">
                                          <p:val>
                                            <p:strVal val="ppt_y"/>
                                          </p:val>
                                        </p:tav>
                                        <p:tav tm="100000">
                                          <p:val>
                                            <p:strVal val="ppt_y-0.4-0.1"/>
                                          </p:val>
                                        </p:tav>
                                      </p:tavLst>
                                    </p:anim>
                                    <p:set>
                                      <p:cBhvr>
                                        <p:cTn id="159" dur="1" fill="hold">
                                          <p:stCondLst>
                                            <p:cond delay="999"/>
                                          </p:stCondLst>
                                        </p:cTn>
                                        <p:tgtEl>
                                          <p:spTgt spid="20"/>
                                        </p:tgtEl>
                                        <p:attrNameLst>
                                          <p:attrName>style.visibility</p:attrName>
                                        </p:attrNameLst>
                                      </p:cBhvr>
                                      <p:to>
                                        <p:strVal val="hidden"/>
                                      </p:to>
                                    </p:set>
                                  </p:childTnLst>
                                </p:cTn>
                              </p:par>
                            </p:childTnLst>
                          </p:cTn>
                        </p:par>
                        <p:par>
                          <p:cTn id="160" fill="hold">
                            <p:stCondLst>
                              <p:cond delay="1000"/>
                            </p:stCondLst>
                            <p:childTnLst>
                              <p:par>
                                <p:cTn id="161" presetID="22" presetClass="entr" presetSubtype="8" fill="hold" grpId="0" nodeType="afterEffect">
                                  <p:stCondLst>
                                    <p:cond delay="0"/>
                                  </p:stCondLst>
                                  <p:childTnLst>
                                    <p:set>
                                      <p:cBhvr>
                                        <p:cTn id="162" dur="1" fill="hold">
                                          <p:stCondLst>
                                            <p:cond delay="0"/>
                                          </p:stCondLst>
                                        </p:cTn>
                                        <p:tgtEl>
                                          <p:spTgt spid="21"/>
                                        </p:tgtEl>
                                        <p:attrNameLst>
                                          <p:attrName>style.visibility</p:attrName>
                                        </p:attrNameLst>
                                      </p:cBhvr>
                                      <p:to>
                                        <p:strVal val="visible"/>
                                      </p:to>
                                    </p:set>
                                    <p:animEffect transition="in" filter="wipe(left)">
                                      <p:cBhvr>
                                        <p:cTn id="163" dur="500"/>
                                        <p:tgtEl>
                                          <p:spTgt spid="21"/>
                                        </p:tgtEl>
                                      </p:cBhvr>
                                    </p:animEffect>
                                  </p:childTnLst>
                                </p:cTn>
                              </p:par>
                            </p:childTnLst>
                          </p:cTn>
                        </p:par>
                        <p:par>
                          <p:cTn id="164" fill="hold">
                            <p:stCondLst>
                              <p:cond delay="1500"/>
                            </p:stCondLst>
                            <p:childTnLst>
                              <p:par>
                                <p:cTn id="165" presetID="42" presetClass="entr" presetSubtype="0" fill="hold" nodeType="afterEffect">
                                  <p:stCondLst>
                                    <p:cond delay="0"/>
                                  </p:stCondLst>
                                  <p:childTnLst>
                                    <p:set>
                                      <p:cBhvr>
                                        <p:cTn id="166" dur="1" fill="hold">
                                          <p:stCondLst>
                                            <p:cond delay="0"/>
                                          </p:stCondLst>
                                        </p:cTn>
                                        <p:tgtEl>
                                          <p:spTgt spid="22"/>
                                        </p:tgtEl>
                                        <p:attrNameLst>
                                          <p:attrName>style.visibility</p:attrName>
                                        </p:attrNameLst>
                                      </p:cBhvr>
                                      <p:to>
                                        <p:strVal val="visible"/>
                                      </p:to>
                                    </p:set>
                                    <p:animEffect transition="in" filter="fade">
                                      <p:cBhvr>
                                        <p:cTn id="167" dur="1000"/>
                                        <p:tgtEl>
                                          <p:spTgt spid="22"/>
                                        </p:tgtEl>
                                      </p:cBhvr>
                                    </p:animEffect>
                                    <p:anim calcmode="lin" valueType="num">
                                      <p:cBhvr>
                                        <p:cTn id="168" dur="1000" fill="hold"/>
                                        <p:tgtEl>
                                          <p:spTgt spid="22"/>
                                        </p:tgtEl>
                                        <p:attrNameLst>
                                          <p:attrName>ppt_x</p:attrName>
                                        </p:attrNameLst>
                                      </p:cBhvr>
                                      <p:tavLst>
                                        <p:tav tm="0">
                                          <p:val>
                                            <p:strVal val="#ppt_x"/>
                                          </p:val>
                                        </p:tav>
                                        <p:tav tm="100000">
                                          <p:val>
                                            <p:strVal val="#ppt_x"/>
                                          </p:val>
                                        </p:tav>
                                      </p:tavLst>
                                    </p:anim>
                                    <p:anim calcmode="lin" valueType="num">
                                      <p:cBhvr>
                                        <p:cTn id="16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70" fill="hold">
                      <p:stCondLst>
                        <p:cond delay="indefinite"/>
                      </p:stCondLst>
                      <p:childTnLst>
                        <p:par>
                          <p:cTn id="171" fill="hold">
                            <p:stCondLst>
                              <p:cond delay="0"/>
                            </p:stCondLst>
                            <p:childTnLst>
                              <p:par>
                                <p:cTn id="172" presetID="30" presetClass="exit" presetSubtype="0" fill="hold" grpId="1" nodeType="clickEffect">
                                  <p:stCondLst>
                                    <p:cond delay="0"/>
                                  </p:stCondLst>
                                  <p:childTnLst>
                                    <p:animEffect transition="out" filter="fade">
                                      <p:cBhvr>
                                        <p:cTn id="173" dur="800" accel="100000">
                                          <p:stCondLst>
                                            <p:cond delay="200"/>
                                          </p:stCondLst>
                                        </p:cTn>
                                        <p:tgtEl>
                                          <p:spTgt spid="21"/>
                                        </p:tgtEl>
                                      </p:cBhvr>
                                    </p:animEffect>
                                    <p:anim calcmode="lin" valueType="num">
                                      <p:cBhvr>
                                        <p:cTn id="174" dur="800" accel="100000">
                                          <p:stCondLst>
                                            <p:cond delay="200"/>
                                          </p:stCondLst>
                                        </p:cTn>
                                        <p:tgtEl>
                                          <p:spTgt spid="21"/>
                                        </p:tgtEl>
                                        <p:attrNameLst>
                                          <p:attrName>style.rotation</p:attrName>
                                        </p:attrNameLst>
                                      </p:cBhvr>
                                      <p:tavLst>
                                        <p:tav tm="0">
                                          <p:val>
                                            <p:fltVal val="0"/>
                                          </p:val>
                                        </p:tav>
                                        <p:tav tm="100000">
                                          <p:val>
                                            <p:fltVal val="-90"/>
                                          </p:val>
                                        </p:tav>
                                      </p:tavLst>
                                    </p:anim>
                                    <p:anim calcmode="lin" valueType="num">
                                      <p:cBhvr>
                                        <p:cTn id="175" dur="200" decel="100000"/>
                                        <p:tgtEl>
                                          <p:spTgt spid="21"/>
                                        </p:tgtEl>
                                        <p:attrNameLst>
                                          <p:attrName>ppt_x</p:attrName>
                                        </p:attrNameLst>
                                      </p:cBhvr>
                                      <p:tavLst>
                                        <p:tav tm="0">
                                          <p:val>
                                            <p:strVal val="ppt_x"/>
                                          </p:val>
                                        </p:tav>
                                        <p:tav tm="100000">
                                          <p:val>
                                            <p:strVal val="ppt_x-0.05"/>
                                          </p:val>
                                        </p:tav>
                                      </p:tavLst>
                                    </p:anim>
                                    <p:anim calcmode="lin" valueType="num">
                                      <p:cBhvr>
                                        <p:cTn id="176" dur="200" decel="100000"/>
                                        <p:tgtEl>
                                          <p:spTgt spid="21"/>
                                        </p:tgtEl>
                                        <p:attrNameLst>
                                          <p:attrName>ppt_y</p:attrName>
                                        </p:attrNameLst>
                                      </p:cBhvr>
                                      <p:tavLst>
                                        <p:tav tm="0">
                                          <p:val>
                                            <p:strVal val="ppt_y"/>
                                          </p:val>
                                        </p:tav>
                                        <p:tav tm="100000">
                                          <p:val>
                                            <p:strVal val="ppt_y+0.1"/>
                                          </p:val>
                                        </p:tav>
                                      </p:tavLst>
                                    </p:anim>
                                    <p:anim calcmode="lin" valueType="num">
                                      <p:cBhvr>
                                        <p:cTn id="177" dur="800" accel="100000">
                                          <p:stCondLst>
                                            <p:cond delay="200"/>
                                          </p:stCondLst>
                                        </p:cTn>
                                        <p:tgtEl>
                                          <p:spTgt spid="21"/>
                                        </p:tgtEl>
                                        <p:attrNameLst>
                                          <p:attrName>ppt_x</p:attrName>
                                        </p:attrNameLst>
                                      </p:cBhvr>
                                      <p:tavLst>
                                        <p:tav tm="0">
                                          <p:val>
                                            <p:strVal val="ppt_x"/>
                                          </p:val>
                                        </p:tav>
                                        <p:tav tm="100000">
                                          <p:val>
                                            <p:strVal val="ppt_x+0.4+0.05"/>
                                          </p:val>
                                        </p:tav>
                                      </p:tavLst>
                                    </p:anim>
                                    <p:anim calcmode="lin" valueType="num">
                                      <p:cBhvr>
                                        <p:cTn id="178" dur="800" accel="100000">
                                          <p:stCondLst>
                                            <p:cond delay="200"/>
                                          </p:stCondLst>
                                        </p:cTn>
                                        <p:tgtEl>
                                          <p:spTgt spid="21"/>
                                        </p:tgtEl>
                                        <p:attrNameLst>
                                          <p:attrName>ppt_y</p:attrName>
                                        </p:attrNameLst>
                                      </p:cBhvr>
                                      <p:tavLst>
                                        <p:tav tm="0">
                                          <p:val>
                                            <p:strVal val="ppt_y"/>
                                          </p:val>
                                        </p:tav>
                                        <p:tav tm="100000">
                                          <p:val>
                                            <p:strVal val="ppt_y-0.4-0.1"/>
                                          </p:val>
                                        </p:tav>
                                      </p:tavLst>
                                    </p:anim>
                                    <p:set>
                                      <p:cBhvr>
                                        <p:cTn id="179" dur="1" fill="hold">
                                          <p:stCondLst>
                                            <p:cond delay="999"/>
                                          </p:stCondLst>
                                        </p:cTn>
                                        <p:tgtEl>
                                          <p:spTgt spid="21"/>
                                        </p:tgtEl>
                                        <p:attrNameLst>
                                          <p:attrName>style.visibility</p:attrName>
                                        </p:attrNameLst>
                                      </p:cBhvr>
                                      <p:to>
                                        <p:strVal val="hidden"/>
                                      </p:to>
                                    </p:set>
                                  </p:childTnLst>
                                </p:cTn>
                              </p:par>
                              <p:par>
                                <p:cTn id="180" presetID="30" presetClass="exit" presetSubtype="0" fill="hold" nodeType="withEffect">
                                  <p:stCondLst>
                                    <p:cond delay="0"/>
                                  </p:stCondLst>
                                  <p:childTnLst>
                                    <p:animEffect transition="out" filter="fade">
                                      <p:cBhvr>
                                        <p:cTn id="181" dur="800" accel="100000">
                                          <p:stCondLst>
                                            <p:cond delay="200"/>
                                          </p:stCondLst>
                                        </p:cTn>
                                        <p:tgtEl>
                                          <p:spTgt spid="22"/>
                                        </p:tgtEl>
                                      </p:cBhvr>
                                    </p:animEffect>
                                    <p:anim calcmode="lin" valueType="num">
                                      <p:cBhvr>
                                        <p:cTn id="182" dur="800" accel="100000">
                                          <p:stCondLst>
                                            <p:cond delay="200"/>
                                          </p:stCondLst>
                                        </p:cTn>
                                        <p:tgtEl>
                                          <p:spTgt spid="22"/>
                                        </p:tgtEl>
                                        <p:attrNameLst>
                                          <p:attrName>style.rotation</p:attrName>
                                        </p:attrNameLst>
                                      </p:cBhvr>
                                      <p:tavLst>
                                        <p:tav tm="0">
                                          <p:val>
                                            <p:fltVal val="0"/>
                                          </p:val>
                                        </p:tav>
                                        <p:tav tm="100000">
                                          <p:val>
                                            <p:fltVal val="-90"/>
                                          </p:val>
                                        </p:tav>
                                      </p:tavLst>
                                    </p:anim>
                                    <p:anim calcmode="lin" valueType="num">
                                      <p:cBhvr>
                                        <p:cTn id="183" dur="200" decel="100000"/>
                                        <p:tgtEl>
                                          <p:spTgt spid="22"/>
                                        </p:tgtEl>
                                        <p:attrNameLst>
                                          <p:attrName>ppt_x</p:attrName>
                                        </p:attrNameLst>
                                      </p:cBhvr>
                                      <p:tavLst>
                                        <p:tav tm="0">
                                          <p:val>
                                            <p:strVal val="ppt_x"/>
                                          </p:val>
                                        </p:tav>
                                        <p:tav tm="100000">
                                          <p:val>
                                            <p:strVal val="ppt_x-0.05"/>
                                          </p:val>
                                        </p:tav>
                                      </p:tavLst>
                                    </p:anim>
                                    <p:anim calcmode="lin" valueType="num">
                                      <p:cBhvr>
                                        <p:cTn id="184" dur="200" decel="100000"/>
                                        <p:tgtEl>
                                          <p:spTgt spid="22"/>
                                        </p:tgtEl>
                                        <p:attrNameLst>
                                          <p:attrName>ppt_y</p:attrName>
                                        </p:attrNameLst>
                                      </p:cBhvr>
                                      <p:tavLst>
                                        <p:tav tm="0">
                                          <p:val>
                                            <p:strVal val="ppt_y"/>
                                          </p:val>
                                        </p:tav>
                                        <p:tav tm="100000">
                                          <p:val>
                                            <p:strVal val="ppt_y+0.1"/>
                                          </p:val>
                                        </p:tav>
                                      </p:tavLst>
                                    </p:anim>
                                    <p:anim calcmode="lin" valueType="num">
                                      <p:cBhvr>
                                        <p:cTn id="185" dur="800" accel="100000">
                                          <p:stCondLst>
                                            <p:cond delay="200"/>
                                          </p:stCondLst>
                                        </p:cTn>
                                        <p:tgtEl>
                                          <p:spTgt spid="22"/>
                                        </p:tgtEl>
                                        <p:attrNameLst>
                                          <p:attrName>ppt_x</p:attrName>
                                        </p:attrNameLst>
                                      </p:cBhvr>
                                      <p:tavLst>
                                        <p:tav tm="0">
                                          <p:val>
                                            <p:strVal val="ppt_x"/>
                                          </p:val>
                                        </p:tav>
                                        <p:tav tm="100000">
                                          <p:val>
                                            <p:strVal val="ppt_x+0.4+0.05"/>
                                          </p:val>
                                        </p:tav>
                                      </p:tavLst>
                                    </p:anim>
                                    <p:anim calcmode="lin" valueType="num">
                                      <p:cBhvr>
                                        <p:cTn id="186" dur="800" accel="100000">
                                          <p:stCondLst>
                                            <p:cond delay="200"/>
                                          </p:stCondLst>
                                        </p:cTn>
                                        <p:tgtEl>
                                          <p:spTgt spid="22"/>
                                        </p:tgtEl>
                                        <p:attrNameLst>
                                          <p:attrName>ppt_y</p:attrName>
                                        </p:attrNameLst>
                                      </p:cBhvr>
                                      <p:tavLst>
                                        <p:tav tm="0">
                                          <p:val>
                                            <p:strVal val="ppt_y"/>
                                          </p:val>
                                        </p:tav>
                                        <p:tav tm="100000">
                                          <p:val>
                                            <p:strVal val="ppt_y-0.4-0.1"/>
                                          </p:val>
                                        </p:tav>
                                      </p:tavLst>
                                    </p:anim>
                                    <p:set>
                                      <p:cBhvr>
                                        <p:cTn id="187" dur="1" fill="hold">
                                          <p:stCondLst>
                                            <p:cond delay="999"/>
                                          </p:stCondLst>
                                        </p:cTn>
                                        <p:tgtEl>
                                          <p:spTgt spid="22"/>
                                        </p:tgtEl>
                                        <p:attrNameLst>
                                          <p:attrName>style.visibility</p:attrName>
                                        </p:attrNameLst>
                                      </p:cBhvr>
                                      <p:to>
                                        <p:strVal val="hidden"/>
                                      </p:to>
                                    </p:set>
                                  </p:childTnLst>
                                </p:cTn>
                              </p:par>
                            </p:childTnLst>
                          </p:cTn>
                        </p:par>
                        <p:par>
                          <p:cTn id="188" fill="hold">
                            <p:stCondLst>
                              <p:cond delay="1000"/>
                            </p:stCondLst>
                            <p:childTnLst>
                              <p:par>
                                <p:cTn id="189" presetID="22" presetClass="entr" presetSubtype="8" fill="hold" grpId="0" nodeType="afterEffect">
                                  <p:stCondLst>
                                    <p:cond delay="0"/>
                                  </p:stCondLst>
                                  <p:childTnLst>
                                    <p:set>
                                      <p:cBhvr>
                                        <p:cTn id="190" dur="1" fill="hold">
                                          <p:stCondLst>
                                            <p:cond delay="0"/>
                                          </p:stCondLst>
                                        </p:cTn>
                                        <p:tgtEl>
                                          <p:spTgt spid="23"/>
                                        </p:tgtEl>
                                        <p:attrNameLst>
                                          <p:attrName>style.visibility</p:attrName>
                                        </p:attrNameLst>
                                      </p:cBhvr>
                                      <p:to>
                                        <p:strVal val="visible"/>
                                      </p:to>
                                    </p:set>
                                    <p:animEffect transition="in" filter="wipe(left)">
                                      <p:cBhvr>
                                        <p:cTn id="191" dur="500"/>
                                        <p:tgtEl>
                                          <p:spTgt spid="23"/>
                                        </p:tgtEl>
                                      </p:cBhvr>
                                    </p:animEffect>
                                  </p:childTnLst>
                                </p:cTn>
                              </p:par>
                            </p:childTnLst>
                          </p:cTn>
                        </p:par>
                        <p:par>
                          <p:cTn id="192" fill="hold">
                            <p:stCondLst>
                              <p:cond delay="1500"/>
                            </p:stCondLst>
                            <p:childTnLst>
                              <p:par>
                                <p:cTn id="193" presetID="42" presetClass="entr" presetSubtype="0" fill="hold" nodeType="afterEffect">
                                  <p:stCondLst>
                                    <p:cond delay="0"/>
                                  </p:stCondLst>
                                  <p:childTnLst>
                                    <p:set>
                                      <p:cBhvr>
                                        <p:cTn id="194" dur="1" fill="hold">
                                          <p:stCondLst>
                                            <p:cond delay="0"/>
                                          </p:stCondLst>
                                        </p:cTn>
                                        <p:tgtEl>
                                          <p:spTgt spid="24"/>
                                        </p:tgtEl>
                                        <p:attrNameLst>
                                          <p:attrName>style.visibility</p:attrName>
                                        </p:attrNameLst>
                                      </p:cBhvr>
                                      <p:to>
                                        <p:strVal val="visible"/>
                                      </p:to>
                                    </p:set>
                                    <p:animEffect transition="in" filter="fade">
                                      <p:cBhvr>
                                        <p:cTn id="195" dur="1000"/>
                                        <p:tgtEl>
                                          <p:spTgt spid="24"/>
                                        </p:tgtEl>
                                      </p:cBhvr>
                                    </p:animEffect>
                                    <p:anim calcmode="lin" valueType="num">
                                      <p:cBhvr>
                                        <p:cTn id="196" dur="1000" fill="hold"/>
                                        <p:tgtEl>
                                          <p:spTgt spid="24"/>
                                        </p:tgtEl>
                                        <p:attrNameLst>
                                          <p:attrName>ppt_x</p:attrName>
                                        </p:attrNameLst>
                                      </p:cBhvr>
                                      <p:tavLst>
                                        <p:tav tm="0">
                                          <p:val>
                                            <p:strVal val="#ppt_x"/>
                                          </p:val>
                                        </p:tav>
                                        <p:tav tm="100000">
                                          <p:val>
                                            <p:strVal val="#ppt_x"/>
                                          </p:val>
                                        </p:tav>
                                      </p:tavLst>
                                    </p:anim>
                                    <p:anim calcmode="lin" valueType="num">
                                      <p:cBhvr>
                                        <p:cTn id="197"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30" presetClass="exit" presetSubtype="0" fill="hold" grpId="1" nodeType="clickEffect">
                                  <p:stCondLst>
                                    <p:cond delay="0"/>
                                  </p:stCondLst>
                                  <p:childTnLst>
                                    <p:animEffect transition="out" filter="fade">
                                      <p:cBhvr>
                                        <p:cTn id="201" dur="800" accel="100000">
                                          <p:stCondLst>
                                            <p:cond delay="200"/>
                                          </p:stCondLst>
                                        </p:cTn>
                                        <p:tgtEl>
                                          <p:spTgt spid="23"/>
                                        </p:tgtEl>
                                      </p:cBhvr>
                                    </p:animEffect>
                                    <p:anim calcmode="lin" valueType="num">
                                      <p:cBhvr>
                                        <p:cTn id="202" dur="800" accel="100000">
                                          <p:stCondLst>
                                            <p:cond delay="200"/>
                                          </p:stCondLst>
                                        </p:cTn>
                                        <p:tgtEl>
                                          <p:spTgt spid="23"/>
                                        </p:tgtEl>
                                        <p:attrNameLst>
                                          <p:attrName>style.rotation</p:attrName>
                                        </p:attrNameLst>
                                      </p:cBhvr>
                                      <p:tavLst>
                                        <p:tav tm="0">
                                          <p:val>
                                            <p:fltVal val="0"/>
                                          </p:val>
                                        </p:tav>
                                        <p:tav tm="100000">
                                          <p:val>
                                            <p:fltVal val="-90"/>
                                          </p:val>
                                        </p:tav>
                                      </p:tavLst>
                                    </p:anim>
                                    <p:anim calcmode="lin" valueType="num">
                                      <p:cBhvr>
                                        <p:cTn id="203" dur="200" decel="100000"/>
                                        <p:tgtEl>
                                          <p:spTgt spid="23"/>
                                        </p:tgtEl>
                                        <p:attrNameLst>
                                          <p:attrName>ppt_x</p:attrName>
                                        </p:attrNameLst>
                                      </p:cBhvr>
                                      <p:tavLst>
                                        <p:tav tm="0">
                                          <p:val>
                                            <p:strVal val="ppt_x"/>
                                          </p:val>
                                        </p:tav>
                                        <p:tav tm="100000">
                                          <p:val>
                                            <p:strVal val="ppt_x-0.05"/>
                                          </p:val>
                                        </p:tav>
                                      </p:tavLst>
                                    </p:anim>
                                    <p:anim calcmode="lin" valueType="num">
                                      <p:cBhvr>
                                        <p:cTn id="204" dur="200" decel="100000"/>
                                        <p:tgtEl>
                                          <p:spTgt spid="23"/>
                                        </p:tgtEl>
                                        <p:attrNameLst>
                                          <p:attrName>ppt_y</p:attrName>
                                        </p:attrNameLst>
                                      </p:cBhvr>
                                      <p:tavLst>
                                        <p:tav tm="0">
                                          <p:val>
                                            <p:strVal val="ppt_y"/>
                                          </p:val>
                                        </p:tav>
                                        <p:tav tm="100000">
                                          <p:val>
                                            <p:strVal val="ppt_y+0.1"/>
                                          </p:val>
                                        </p:tav>
                                      </p:tavLst>
                                    </p:anim>
                                    <p:anim calcmode="lin" valueType="num">
                                      <p:cBhvr>
                                        <p:cTn id="205" dur="800" accel="100000">
                                          <p:stCondLst>
                                            <p:cond delay="200"/>
                                          </p:stCondLst>
                                        </p:cTn>
                                        <p:tgtEl>
                                          <p:spTgt spid="23"/>
                                        </p:tgtEl>
                                        <p:attrNameLst>
                                          <p:attrName>ppt_x</p:attrName>
                                        </p:attrNameLst>
                                      </p:cBhvr>
                                      <p:tavLst>
                                        <p:tav tm="0">
                                          <p:val>
                                            <p:strVal val="ppt_x"/>
                                          </p:val>
                                        </p:tav>
                                        <p:tav tm="100000">
                                          <p:val>
                                            <p:strVal val="ppt_x+0.4+0.05"/>
                                          </p:val>
                                        </p:tav>
                                      </p:tavLst>
                                    </p:anim>
                                    <p:anim calcmode="lin" valueType="num">
                                      <p:cBhvr>
                                        <p:cTn id="206" dur="800" accel="100000">
                                          <p:stCondLst>
                                            <p:cond delay="200"/>
                                          </p:stCondLst>
                                        </p:cTn>
                                        <p:tgtEl>
                                          <p:spTgt spid="23"/>
                                        </p:tgtEl>
                                        <p:attrNameLst>
                                          <p:attrName>ppt_y</p:attrName>
                                        </p:attrNameLst>
                                      </p:cBhvr>
                                      <p:tavLst>
                                        <p:tav tm="0">
                                          <p:val>
                                            <p:strVal val="ppt_y"/>
                                          </p:val>
                                        </p:tav>
                                        <p:tav tm="100000">
                                          <p:val>
                                            <p:strVal val="ppt_y-0.4-0.1"/>
                                          </p:val>
                                        </p:tav>
                                      </p:tavLst>
                                    </p:anim>
                                    <p:set>
                                      <p:cBhvr>
                                        <p:cTn id="207" dur="1" fill="hold">
                                          <p:stCondLst>
                                            <p:cond delay="999"/>
                                          </p:stCondLst>
                                        </p:cTn>
                                        <p:tgtEl>
                                          <p:spTgt spid="23"/>
                                        </p:tgtEl>
                                        <p:attrNameLst>
                                          <p:attrName>style.visibility</p:attrName>
                                        </p:attrNameLst>
                                      </p:cBhvr>
                                      <p:to>
                                        <p:strVal val="hidden"/>
                                      </p:to>
                                    </p:set>
                                  </p:childTnLst>
                                </p:cTn>
                              </p:par>
                              <p:par>
                                <p:cTn id="208" presetID="30" presetClass="exit" presetSubtype="0" fill="hold" nodeType="withEffect">
                                  <p:stCondLst>
                                    <p:cond delay="0"/>
                                  </p:stCondLst>
                                  <p:childTnLst>
                                    <p:animEffect transition="out" filter="fade">
                                      <p:cBhvr>
                                        <p:cTn id="209" dur="800" accel="100000">
                                          <p:stCondLst>
                                            <p:cond delay="200"/>
                                          </p:stCondLst>
                                        </p:cTn>
                                        <p:tgtEl>
                                          <p:spTgt spid="24"/>
                                        </p:tgtEl>
                                      </p:cBhvr>
                                    </p:animEffect>
                                    <p:anim calcmode="lin" valueType="num">
                                      <p:cBhvr>
                                        <p:cTn id="210" dur="800" accel="100000">
                                          <p:stCondLst>
                                            <p:cond delay="200"/>
                                          </p:stCondLst>
                                        </p:cTn>
                                        <p:tgtEl>
                                          <p:spTgt spid="24"/>
                                        </p:tgtEl>
                                        <p:attrNameLst>
                                          <p:attrName>style.rotation</p:attrName>
                                        </p:attrNameLst>
                                      </p:cBhvr>
                                      <p:tavLst>
                                        <p:tav tm="0">
                                          <p:val>
                                            <p:fltVal val="0"/>
                                          </p:val>
                                        </p:tav>
                                        <p:tav tm="100000">
                                          <p:val>
                                            <p:fltVal val="-90"/>
                                          </p:val>
                                        </p:tav>
                                      </p:tavLst>
                                    </p:anim>
                                    <p:anim calcmode="lin" valueType="num">
                                      <p:cBhvr>
                                        <p:cTn id="211" dur="200" decel="100000"/>
                                        <p:tgtEl>
                                          <p:spTgt spid="24"/>
                                        </p:tgtEl>
                                        <p:attrNameLst>
                                          <p:attrName>ppt_x</p:attrName>
                                        </p:attrNameLst>
                                      </p:cBhvr>
                                      <p:tavLst>
                                        <p:tav tm="0">
                                          <p:val>
                                            <p:strVal val="ppt_x"/>
                                          </p:val>
                                        </p:tav>
                                        <p:tav tm="100000">
                                          <p:val>
                                            <p:strVal val="ppt_x-0.05"/>
                                          </p:val>
                                        </p:tav>
                                      </p:tavLst>
                                    </p:anim>
                                    <p:anim calcmode="lin" valueType="num">
                                      <p:cBhvr>
                                        <p:cTn id="212" dur="200" decel="100000"/>
                                        <p:tgtEl>
                                          <p:spTgt spid="24"/>
                                        </p:tgtEl>
                                        <p:attrNameLst>
                                          <p:attrName>ppt_y</p:attrName>
                                        </p:attrNameLst>
                                      </p:cBhvr>
                                      <p:tavLst>
                                        <p:tav tm="0">
                                          <p:val>
                                            <p:strVal val="ppt_y"/>
                                          </p:val>
                                        </p:tav>
                                        <p:tav tm="100000">
                                          <p:val>
                                            <p:strVal val="ppt_y+0.1"/>
                                          </p:val>
                                        </p:tav>
                                      </p:tavLst>
                                    </p:anim>
                                    <p:anim calcmode="lin" valueType="num">
                                      <p:cBhvr>
                                        <p:cTn id="213" dur="800" accel="100000">
                                          <p:stCondLst>
                                            <p:cond delay="200"/>
                                          </p:stCondLst>
                                        </p:cTn>
                                        <p:tgtEl>
                                          <p:spTgt spid="24"/>
                                        </p:tgtEl>
                                        <p:attrNameLst>
                                          <p:attrName>ppt_x</p:attrName>
                                        </p:attrNameLst>
                                      </p:cBhvr>
                                      <p:tavLst>
                                        <p:tav tm="0">
                                          <p:val>
                                            <p:strVal val="ppt_x"/>
                                          </p:val>
                                        </p:tav>
                                        <p:tav tm="100000">
                                          <p:val>
                                            <p:strVal val="ppt_x+0.4+0.05"/>
                                          </p:val>
                                        </p:tav>
                                      </p:tavLst>
                                    </p:anim>
                                    <p:anim calcmode="lin" valueType="num">
                                      <p:cBhvr>
                                        <p:cTn id="214" dur="800" accel="100000">
                                          <p:stCondLst>
                                            <p:cond delay="200"/>
                                          </p:stCondLst>
                                        </p:cTn>
                                        <p:tgtEl>
                                          <p:spTgt spid="24"/>
                                        </p:tgtEl>
                                        <p:attrNameLst>
                                          <p:attrName>ppt_y</p:attrName>
                                        </p:attrNameLst>
                                      </p:cBhvr>
                                      <p:tavLst>
                                        <p:tav tm="0">
                                          <p:val>
                                            <p:strVal val="ppt_y"/>
                                          </p:val>
                                        </p:tav>
                                        <p:tav tm="100000">
                                          <p:val>
                                            <p:strVal val="ppt_y-0.4-0.1"/>
                                          </p:val>
                                        </p:tav>
                                      </p:tavLst>
                                    </p:anim>
                                    <p:set>
                                      <p:cBhvr>
                                        <p:cTn id="215" dur="1" fill="hold">
                                          <p:stCondLst>
                                            <p:cond delay="999"/>
                                          </p:stCondLst>
                                        </p:cTn>
                                        <p:tgtEl>
                                          <p:spTgt spid="24"/>
                                        </p:tgtEl>
                                        <p:attrNameLst>
                                          <p:attrName>style.visibility</p:attrName>
                                        </p:attrNameLst>
                                      </p:cBhvr>
                                      <p:to>
                                        <p:strVal val="hidden"/>
                                      </p:to>
                                    </p:set>
                                  </p:childTnLst>
                                </p:cTn>
                              </p:par>
                            </p:childTnLst>
                          </p:cTn>
                        </p:par>
                        <p:par>
                          <p:cTn id="216" fill="hold">
                            <p:stCondLst>
                              <p:cond delay="1000"/>
                            </p:stCondLst>
                            <p:childTnLst>
                              <p:par>
                                <p:cTn id="217" presetID="22" presetClass="entr" presetSubtype="8" fill="hold" grpId="0" nodeType="afterEffect">
                                  <p:stCondLst>
                                    <p:cond delay="0"/>
                                  </p:stCondLst>
                                  <p:childTnLst>
                                    <p:set>
                                      <p:cBhvr>
                                        <p:cTn id="218" dur="1" fill="hold">
                                          <p:stCondLst>
                                            <p:cond delay="0"/>
                                          </p:stCondLst>
                                        </p:cTn>
                                        <p:tgtEl>
                                          <p:spTgt spid="25"/>
                                        </p:tgtEl>
                                        <p:attrNameLst>
                                          <p:attrName>style.visibility</p:attrName>
                                        </p:attrNameLst>
                                      </p:cBhvr>
                                      <p:to>
                                        <p:strVal val="visible"/>
                                      </p:to>
                                    </p:set>
                                    <p:animEffect transition="in" filter="wipe(left)">
                                      <p:cBhvr>
                                        <p:cTn id="219" dur="500"/>
                                        <p:tgtEl>
                                          <p:spTgt spid="25"/>
                                        </p:tgtEl>
                                      </p:cBhvr>
                                    </p:animEffect>
                                  </p:childTnLst>
                                </p:cTn>
                              </p:par>
                            </p:childTnLst>
                          </p:cTn>
                        </p:par>
                        <p:par>
                          <p:cTn id="220" fill="hold">
                            <p:stCondLst>
                              <p:cond delay="1500"/>
                            </p:stCondLst>
                            <p:childTnLst>
                              <p:par>
                                <p:cTn id="221" presetID="42" presetClass="entr" presetSubtype="0" fill="hold" nodeType="afterEffect">
                                  <p:stCondLst>
                                    <p:cond delay="0"/>
                                  </p:stCondLst>
                                  <p:childTnLst>
                                    <p:set>
                                      <p:cBhvr>
                                        <p:cTn id="222" dur="1" fill="hold">
                                          <p:stCondLst>
                                            <p:cond delay="0"/>
                                          </p:stCondLst>
                                        </p:cTn>
                                        <p:tgtEl>
                                          <p:spTgt spid="26"/>
                                        </p:tgtEl>
                                        <p:attrNameLst>
                                          <p:attrName>style.visibility</p:attrName>
                                        </p:attrNameLst>
                                      </p:cBhvr>
                                      <p:to>
                                        <p:strVal val="visible"/>
                                      </p:to>
                                    </p:set>
                                    <p:animEffect transition="in" filter="fade">
                                      <p:cBhvr>
                                        <p:cTn id="223" dur="1000"/>
                                        <p:tgtEl>
                                          <p:spTgt spid="26"/>
                                        </p:tgtEl>
                                      </p:cBhvr>
                                    </p:animEffect>
                                    <p:anim calcmode="lin" valueType="num">
                                      <p:cBhvr>
                                        <p:cTn id="224" dur="1000" fill="hold"/>
                                        <p:tgtEl>
                                          <p:spTgt spid="26"/>
                                        </p:tgtEl>
                                        <p:attrNameLst>
                                          <p:attrName>ppt_x</p:attrName>
                                        </p:attrNameLst>
                                      </p:cBhvr>
                                      <p:tavLst>
                                        <p:tav tm="0">
                                          <p:val>
                                            <p:strVal val="#ppt_x"/>
                                          </p:val>
                                        </p:tav>
                                        <p:tav tm="100000">
                                          <p:val>
                                            <p:strVal val="#ppt_x"/>
                                          </p:val>
                                        </p:tav>
                                      </p:tavLst>
                                    </p:anim>
                                    <p:anim calcmode="lin" valueType="num">
                                      <p:cBhvr>
                                        <p:cTn id="225"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26" fill="hold">
                      <p:stCondLst>
                        <p:cond delay="indefinite"/>
                      </p:stCondLst>
                      <p:childTnLst>
                        <p:par>
                          <p:cTn id="227" fill="hold">
                            <p:stCondLst>
                              <p:cond delay="0"/>
                            </p:stCondLst>
                            <p:childTnLst>
                              <p:par>
                                <p:cTn id="228" presetID="30" presetClass="exit" presetSubtype="0" fill="hold" grpId="1" nodeType="clickEffect">
                                  <p:stCondLst>
                                    <p:cond delay="0"/>
                                  </p:stCondLst>
                                  <p:childTnLst>
                                    <p:animEffect transition="out" filter="fade">
                                      <p:cBhvr>
                                        <p:cTn id="229" dur="800" accel="100000">
                                          <p:stCondLst>
                                            <p:cond delay="200"/>
                                          </p:stCondLst>
                                        </p:cTn>
                                        <p:tgtEl>
                                          <p:spTgt spid="25"/>
                                        </p:tgtEl>
                                      </p:cBhvr>
                                    </p:animEffect>
                                    <p:anim calcmode="lin" valueType="num">
                                      <p:cBhvr>
                                        <p:cTn id="230" dur="800" accel="100000">
                                          <p:stCondLst>
                                            <p:cond delay="200"/>
                                          </p:stCondLst>
                                        </p:cTn>
                                        <p:tgtEl>
                                          <p:spTgt spid="25"/>
                                        </p:tgtEl>
                                        <p:attrNameLst>
                                          <p:attrName>style.rotation</p:attrName>
                                        </p:attrNameLst>
                                      </p:cBhvr>
                                      <p:tavLst>
                                        <p:tav tm="0">
                                          <p:val>
                                            <p:fltVal val="0"/>
                                          </p:val>
                                        </p:tav>
                                        <p:tav tm="100000">
                                          <p:val>
                                            <p:fltVal val="-90"/>
                                          </p:val>
                                        </p:tav>
                                      </p:tavLst>
                                    </p:anim>
                                    <p:anim calcmode="lin" valueType="num">
                                      <p:cBhvr>
                                        <p:cTn id="231" dur="200" decel="100000"/>
                                        <p:tgtEl>
                                          <p:spTgt spid="25"/>
                                        </p:tgtEl>
                                        <p:attrNameLst>
                                          <p:attrName>ppt_x</p:attrName>
                                        </p:attrNameLst>
                                      </p:cBhvr>
                                      <p:tavLst>
                                        <p:tav tm="0">
                                          <p:val>
                                            <p:strVal val="ppt_x"/>
                                          </p:val>
                                        </p:tav>
                                        <p:tav tm="100000">
                                          <p:val>
                                            <p:strVal val="ppt_x-0.05"/>
                                          </p:val>
                                        </p:tav>
                                      </p:tavLst>
                                    </p:anim>
                                    <p:anim calcmode="lin" valueType="num">
                                      <p:cBhvr>
                                        <p:cTn id="232" dur="200" decel="100000"/>
                                        <p:tgtEl>
                                          <p:spTgt spid="25"/>
                                        </p:tgtEl>
                                        <p:attrNameLst>
                                          <p:attrName>ppt_y</p:attrName>
                                        </p:attrNameLst>
                                      </p:cBhvr>
                                      <p:tavLst>
                                        <p:tav tm="0">
                                          <p:val>
                                            <p:strVal val="ppt_y"/>
                                          </p:val>
                                        </p:tav>
                                        <p:tav tm="100000">
                                          <p:val>
                                            <p:strVal val="ppt_y+0.1"/>
                                          </p:val>
                                        </p:tav>
                                      </p:tavLst>
                                    </p:anim>
                                    <p:anim calcmode="lin" valueType="num">
                                      <p:cBhvr>
                                        <p:cTn id="233" dur="800" accel="100000">
                                          <p:stCondLst>
                                            <p:cond delay="200"/>
                                          </p:stCondLst>
                                        </p:cTn>
                                        <p:tgtEl>
                                          <p:spTgt spid="25"/>
                                        </p:tgtEl>
                                        <p:attrNameLst>
                                          <p:attrName>ppt_x</p:attrName>
                                        </p:attrNameLst>
                                      </p:cBhvr>
                                      <p:tavLst>
                                        <p:tav tm="0">
                                          <p:val>
                                            <p:strVal val="ppt_x"/>
                                          </p:val>
                                        </p:tav>
                                        <p:tav tm="100000">
                                          <p:val>
                                            <p:strVal val="ppt_x+0.4+0.05"/>
                                          </p:val>
                                        </p:tav>
                                      </p:tavLst>
                                    </p:anim>
                                    <p:anim calcmode="lin" valueType="num">
                                      <p:cBhvr>
                                        <p:cTn id="234" dur="800" accel="100000">
                                          <p:stCondLst>
                                            <p:cond delay="200"/>
                                          </p:stCondLst>
                                        </p:cTn>
                                        <p:tgtEl>
                                          <p:spTgt spid="25"/>
                                        </p:tgtEl>
                                        <p:attrNameLst>
                                          <p:attrName>ppt_y</p:attrName>
                                        </p:attrNameLst>
                                      </p:cBhvr>
                                      <p:tavLst>
                                        <p:tav tm="0">
                                          <p:val>
                                            <p:strVal val="ppt_y"/>
                                          </p:val>
                                        </p:tav>
                                        <p:tav tm="100000">
                                          <p:val>
                                            <p:strVal val="ppt_y-0.4-0.1"/>
                                          </p:val>
                                        </p:tav>
                                      </p:tavLst>
                                    </p:anim>
                                    <p:set>
                                      <p:cBhvr>
                                        <p:cTn id="235" dur="1" fill="hold">
                                          <p:stCondLst>
                                            <p:cond delay="999"/>
                                          </p:stCondLst>
                                        </p:cTn>
                                        <p:tgtEl>
                                          <p:spTgt spid="25"/>
                                        </p:tgtEl>
                                        <p:attrNameLst>
                                          <p:attrName>style.visibility</p:attrName>
                                        </p:attrNameLst>
                                      </p:cBhvr>
                                      <p:to>
                                        <p:strVal val="hidden"/>
                                      </p:to>
                                    </p:set>
                                  </p:childTnLst>
                                </p:cTn>
                              </p:par>
                              <p:par>
                                <p:cTn id="236" presetID="30" presetClass="exit" presetSubtype="0" fill="hold" nodeType="withEffect">
                                  <p:stCondLst>
                                    <p:cond delay="0"/>
                                  </p:stCondLst>
                                  <p:childTnLst>
                                    <p:animEffect transition="out" filter="fade">
                                      <p:cBhvr>
                                        <p:cTn id="237" dur="800" accel="100000">
                                          <p:stCondLst>
                                            <p:cond delay="200"/>
                                          </p:stCondLst>
                                        </p:cTn>
                                        <p:tgtEl>
                                          <p:spTgt spid="26"/>
                                        </p:tgtEl>
                                      </p:cBhvr>
                                    </p:animEffect>
                                    <p:anim calcmode="lin" valueType="num">
                                      <p:cBhvr>
                                        <p:cTn id="238" dur="800" accel="100000">
                                          <p:stCondLst>
                                            <p:cond delay="200"/>
                                          </p:stCondLst>
                                        </p:cTn>
                                        <p:tgtEl>
                                          <p:spTgt spid="26"/>
                                        </p:tgtEl>
                                        <p:attrNameLst>
                                          <p:attrName>style.rotation</p:attrName>
                                        </p:attrNameLst>
                                      </p:cBhvr>
                                      <p:tavLst>
                                        <p:tav tm="0">
                                          <p:val>
                                            <p:fltVal val="0"/>
                                          </p:val>
                                        </p:tav>
                                        <p:tav tm="100000">
                                          <p:val>
                                            <p:fltVal val="-90"/>
                                          </p:val>
                                        </p:tav>
                                      </p:tavLst>
                                    </p:anim>
                                    <p:anim calcmode="lin" valueType="num">
                                      <p:cBhvr>
                                        <p:cTn id="239" dur="200" decel="100000"/>
                                        <p:tgtEl>
                                          <p:spTgt spid="26"/>
                                        </p:tgtEl>
                                        <p:attrNameLst>
                                          <p:attrName>ppt_x</p:attrName>
                                        </p:attrNameLst>
                                      </p:cBhvr>
                                      <p:tavLst>
                                        <p:tav tm="0">
                                          <p:val>
                                            <p:strVal val="ppt_x"/>
                                          </p:val>
                                        </p:tav>
                                        <p:tav tm="100000">
                                          <p:val>
                                            <p:strVal val="ppt_x-0.05"/>
                                          </p:val>
                                        </p:tav>
                                      </p:tavLst>
                                    </p:anim>
                                    <p:anim calcmode="lin" valueType="num">
                                      <p:cBhvr>
                                        <p:cTn id="240" dur="200" decel="100000"/>
                                        <p:tgtEl>
                                          <p:spTgt spid="26"/>
                                        </p:tgtEl>
                                        <p:attrNameLst>
                                          <p:attrName>ppt_y</p:attrName>
                                        </p:attrNameLst>
                                      </p:cBhvr>
                                      <p:tavLst>
                                        <p:tav tm="0">
                                          <p:val>
                                            <p:strVal val="ppt_y"/>
                                          </p:val>
                                        </p:tav>
                                        <p:tav tm="100000">
                                          <p:val>
                                            <p:strVal val="ppt_y+0.1"/>
                                          </p:val>
                                        </p:tav>
                                      </p:tavLst>
                                    </p:anim>
                                    <p:anim calcmode="lin" valueType="num">
                                      <p:cBhvr>
                                        <p:cTn id="241" dur="800" accel="100000">
                                          <p:stCondLst>
                                            <p:cond delay="200"/>
                                          </p:stCondLst>
                                        </p:cTn>
                                        <p:tgtEl>
                                          <p:spTgt spid="26"/>
                                        </p:tgtEl>
                                        <p:attrNameLst>
                                          <p:attrName>ppt_x</p:attrName>
                                        </p:attrNameLst>
                                      </p:cBhvr>
                                      <p:tavLst>
                                        <p:tav tm="0">
                                          <p:val>
                                            <p:strVal val="ppt_x"/>
                                          </p:val>
                                        </p:tav>
                                        <p:tav tm="100000">
                                          <p:val>
                                            <p:strVal val="ppt_x+0.4+0.05"/>
                                          </p:val>
                                        </p:tav>
                                      </p:tavLst>
                                    </p:anim>
                                    <p:anim calcmode="lin" valueType="num">
                                      <p:cBhvr>
                                        <p:cTn id="242" dur="800" accel="100000">
                                          <p:stCondLst>
                                            <p:cond delay="200"/>
                                          </p:stCondLst>
                                        </p:cTn>
                                        <p:tgtEl>
                                          <p:spTgt spid="26"/>
                                        </p:tgtEl>
                                        <p:attrNameLst>
                                          <p:attrName>ppt_y</p:attrName>
                                        </p:attrNameLst>
                                      </p:cBhvr>
                                      <p:tavLst>
                                        <p:tav tm="0">
                                          <p:val>
                                            <p:strVal val="ppt_y"/>
                                          </p:val>
                                        </p:tav>
                                        <p:tav tm="100000">
                                          <p:val>
                                            <p:strVal val="ppt_y-0.4-0.1"/>
                                          </p:val>
                                        </p:tav>
                                      </p:tavLst>
                                    </p:anim>
                                    <p:set>
                                      <p:cBhvr>
                                        <p:cTn id="243" dur="1" fill="hold">
                                          <p:stCondLst>
                                            <p:cond delay="999"/>
                                          </p:stCondLst>
                                        </p:cTn>
                                        <p:tgtEl>
                                          <p:spTgt spid="26"/>
                                        </p:tgtEl>
                                        <p:attrNameLst>
                                          <p:attrName>style.visibility</p:attrName>
                                        </p:attrNameLst>
                                      </p:cBhvr>
                                      <p:to>
                                        <p:strVal val="hidden"/>
                                      </p:to>
                                    </p:set>
                                  </p:childTnLst>
                                </p:cTn>
                              </p:par>
                            </p:childTnLst>
                          </p:cTn>
                        </p:par>
                        <p:par>
                          <p:cTn id="244" fill="hold">
                            <p:stCondLst>
                              <p:cond delay="1000"/>
                            </p:stCondLst>
                            <p:childTnLst>
                              <p:par>
                                <p:cTn id="245" presetID="22" presetClass="entr" presetSubtype="8" fill="hold" grpId="0" nodeType="afterEffect">
                                  <p:stCondLst>
                                    <p:cond delay="0"/>
                                  </p:stCondLst>
                                  <p:childTnLst>
                                    <p:set>
                                      <p:cBhvr>
                                        <p:cTn id="246" dur="1" fill="hold">
                                          <p:stCondLst>
                                            <p:cond delay="0"/>
                                          </p:stCondLst>
                                        </p:cTn>
                                        <p:tgtEl>
                                          <p:spTgt spid="27"/>
                                        </p:tgtEl>
                                        <p:attrNameLst>
                                          <p:attrName>style.visibility</p:attrName>
                                        </p:attrNameLst>
                                      </p:cBhvr>
                                      <p:to>
                                        <p:strVal val="visible"/>
                                      </p:to>
                                    </p:set>
                                    <p:animEffect transition="in" filter="wipe(left)">
                                      <p:cBhvr>
                                        <p:cTn id="247" dur="500"/>
                                        <p:tgtEl>
                                          <p:spTgt spid="27"/>
                                        </p:tgtEl>
                                      </p:cBhvr>
                                    </p:animEffect>
                                  </p:childTnLst>
                                </p:cTn>
                              </p:par>
                            </p:childTnLst>
                          </p:cTn>
                        </p:par>
                        <p:par>
                          <p:cTn id="248" fill="hold">
                            <p:stCondLst>
                              <p:cond delay="1500"/>
                            </p:stCondLst>
                            <p:childTnLst>
                              <p:par>
                                <p:cTn id="249" presetID="42" presetClass="entr" presetSubtype="0" fill="hold" nodeType="afterEffect">
                                  <p:stCondLst>
                                    <p:cond delay="0"/>
                                  </p:stCondLst>
                                  <p:childTnLst>
                                    <p:set>
                                      <p:cBhvr>
                                        <p:cTn id="250" dur="1" fill="hold">
                                          <p:stCondLst>
                                            <p:cond delay="0"/>
                                          </p:stCondLst>
                                        </p:cTn>
                                        <p:tgtEl>
                                          <p:spTgt spid="28"/>
                                        </p:tgtEl>
                                        <p:attrNameLst>
                                          <p:attrName>style.visibility</p:attrName>
                                        </p:attrNameLst>
                                      </p:cBhvr>
                                      <p:to>
                                        <p:strVal val="visible"/>
                                      </p:to>
                                    </p:set>
                                    <p:animEffect transition="in" filter="fade">
                                      <p:cBhvr>
                                        <p:cTn id="251" dur="1000"/>
                                        <p:tgtEl>
                                          <p:spTgt spid="28"/>
                                        </p:tgtEl>
                                      </p:cBhvr>
                                    </p:animEffect>
                                    <p:anim calcmode="lin" valueType="num">
                                      <p:cBhvr>
                                        <p:cTn id="252" dur="1000" fill="hold"/>
                                        <p:tgtEl>
                                          <p:spTgt spid="28"/>
                                        </p:tgtEl>
                                        <p:attrNameLst>
                                          <p:attrName>ppt_x</p:attrName>
                                        </p:attrNameLst>
                                      </p:cBhvr>
                                      <p:tavLst>
                                        <p:tav tm="0">
                                          <p:val>
                                            <p:strVal val="#ppt_x"/>
                                          </p:val>
                                        </p:tav>
                                        <p:tav tm="100000">
                                          <p:val>
                                            <p:strVal val="#ppt_x"/>
                                          </p:val>
                                        </p:tav>
                                      </p:tavLst>
                                    </p:anim>
                                    <p:anim calcmode="lin" valueType="num">
                                      <p:cBhvr>
                                        <p:cTn id="253"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254" fill="hold">
                      <p:stCondLst>
                        <p:cond delay="indefinite"/>
                      </p:stCondLst>
                      <p:childTnLst>
                        <p:par>
                          <p:cTn id="255" fill="hold">
                            <p:stCondLst>
                              <p:cond delay="0"/>
                            </p:stCondLst>
                            <p:childTnLst>
                              <p:par>
                                <p:cTn id="256" presetID="30" presetClass="exit" presetSubtype="0" fill="hold" grpId="1" nodeType="clickEffect">
                                  <p:stCondLst>
                                    <p:cond delay="0"/>
                                  </p:stCondLst>
                                  <p:childTnLst>
                                    <p:animEffect transition="out" filter="fade">
                                      <p:cBhvr>
                                        <p:cTn id="257" dur="800" accel="100000">
                                          <p:stCondLst>
                                            <p:cond delay="200"/>
                                          </p:stCondLst>
                                        </p:cTn>
                                        <p:tgtEl>
                                          <p:spTgt spid="27"/>
                                        </p:tgtEl>
                                      </p:cBhvr>
                                    </p:animEffect>
                                    <p:anim calcmode="lin" valueType="num">
                                      <p:cBhvr>
                                        <p:cTn id="258" dur="800" accel="100000">
                                          <p:stCondLst>
                                            <p:cond delay="200"/>
                                          </p:stCondLst>
                                        </p:cTn>
                                        <p:tgtEl>
                                          <p:spTgt spid="27"/>
                                        </p:tgtEl>
                                        <p:attrNameLst>
                                          <p:attrName>style.rotation</p:attrName>
                                        </p:attrNameLst>
                                      </p:cBhvr>
                                      <p:tavLst>
                                        <p:tav tm="0">
                                          <p:val>
                                            <p:fltVal val="0"/>
                                          </p:val>
                                        </p:tav>
                                        <p:tav tm="100000">
                                          <p:val>
                                            <p:fltVal val="-90"/>
                                          </p:val>
                                        </p:tav>
                                      </p:tavLst>
                                    </p:anim>
                                    <p:anim calcmode="lin" valueType="num">
                                      <p:cBhvr>
                                        <p:cTn id="259" dur="200" decel="100000"/>
                                        <p:tgtEl>
                                          <p:spTgt spid="27"/>
                                        </p:tgtEl>
                                        <p:attrNameLst>
                                          <p:attrName>ppt_x</p:attrName>
                                        </p:attrNameLst>
                                      </p:cBhvr>
                                      <p:tavLst>
                                        <p:tav tm="0">
                                          <p:val>
                                            <p:strVal val="ppt_x"/>
                                          </p:val>
                                        </p:tav>
                                        <p:tav tm="100000">
                                          <p:val>
                                            <p:strVal val="ppt_x-0.05"/>
                                          </p:val>
                                        </p:tav>
                                      </p:tavLst>
                                    </p:anim>
                                    <p:anim calcmode="lin" valueType="num">
                                      <p:cBhvr>
                                        <p:cTn id="260" dur="200" decel="100000"/>
                                        <p:tgtEl>
                                          <p:spTgt spid="27"/>
                                        </p:tgtEl>
                                        <p:attrNameLst>
                                          <p:attrName>ppt_y</p:attrName>
                                        </p:attrNameLst>
                                      </p:cBhvr>
                                      <p:tavLst>
                                        <p:tav tm="0">
                                          <p:val>
                                            <p:strVal val="ppt_y"/>
                                          </p:val>
                                        </p:tav>
                                        <p:tav tm="100000">
                                          <p:val>
                                            <p:strVal val="ppt_y+0.1"/>
                                          </p:val>
                                        </p:tav>
                                      </p:tavLst>
                                    </p:anim>
                                    <p:anim calcmode="lin" valueType="num">
                                      <p:cBhvr>
                                        <p:cTn id="261" dur="800" accel="100000">
                                          <p:stCondLst>
                                            <p:cond delay="200"/>
                                          </p:stCondLst>
                                        </p:cTn>
                                        <p:tgtEl>
                                          <p:spTgt spid="27"/>
                                        </p:tgtEl>
                                        <p:attrNameLst>
                                          <p:attrName>ppt_x</p:attrName>
                                        </p:attrNameLst>
                                      </p:cBhvr>
                                      <p:tavLst>
                                        <p:tav tm="0">
                                          <p:val>
                                            <p:strVal val="ppt_x"/>
                                          </p:val>
                                        </p:tav>
                                        <p:tav tm="100000">
                                          <p:val>
                                            <p:strVal val="ppt_x+0.4+0.05"/>
                                          </p:val>
                                        </p:tav>
                                      </p:tavLst>
                                    </p:anim>
                                    <p:anim calcmode="lin" valueType="num">
                                      <p:cBhvr>
                                        <p:cTn id="262" dur="800" accel="100000">
                                          <p:stCondLst>
                                            <p:cond delay="200"/>
                                          </p:stCondLst>
                                        </p:cTn>
                                        <p:tgtEl>
                                          <p:spTgt spid="27"/>
                                        </p:tgtEl>
                                        <p:attrNameLst>
                                          <p:attrName>ppt_y</p:attrName>
                                        </p:attrNameLst>
                                      </p:cBhvr>
                                      <p:tavLst>
                                        <p:tav tm="0">
                                          <p:val>
                                            <p:strVal val="ppt_y"/>
                                          </p:val>
                                        </p:tav>
                                        <p:tav tm="100000">
                                          <p:val>
                                            <p:strVal val="ppt_y-0.4-0.1"/>
                                          </p:val>
                                        </p:tav>
                                      </p:tavLst>
                                    </p:anim>
                                    <p:set>
                                      <p:cBhvr>
                                        <p:cTn id="263" dur="1" fill="hold">
                                          <p:stCondLst>
                                            <p:cond delay="999"/>
                                          </p:stCondLst>
                                        </p:cTn>
                                        <p:tgtEl>
                                          <p:spTgt spid="27"/>
                                        </p:tgtEl>
                                        <p:attrNameLst>
                                          <p:attrName>style.visibility</p:attrName>
                                        </p:attrNameLst>
                                      </p:cBhvr>
                                      <p:to>
                                        <p:strVal val="hidden"/>
                                      </p:to>
                                    </p:set>
                                  </p:childTnLst>
                                </p:cTn>
                              </p:par>
                              <p:par>
                                <p:cTn id="264" presetID="30" presetClass="exit" presetSubtype="0" fill="hold" nodeType="withEffect">
                                  <p:stCondLst>
                                    <p:cond delay="0"/>
                                  </p:stCondLst>
                                  <p:childTnLst>
                                    <p:animEffect transition="out" filter="fade">
                                      <p:cBhvr>
                                        <p:cTn id="265" dur="800" accel="100000">
                                          <p:stCondLst>
                                            <p:cond delay="200"/>
                                          </p:stCondLst>
                                        </p:cTn>
                                        <p:tgtEl>
                                          <p:spTgt spid="26"/>
                                        </p:tgtEl>
                                      </p:cBhvr>
                                    </p:animEffect>
                                    <p:anim calcmode="lin" valueType="num">
                                      <p:cBhvr>
                                        <p:cTn id="266" dur="800" accel="100000">
                                          <p:stCondLst>
                                            <p:cond delay="200"/>
                                          </p:stCondLst>
                                        </p:cTn>
                                        <p:tgtEl>
                                          <p:spTgt spid="26"/>
                                        </p:tgtEl>
                                        <p:attrNameLst>
                                          <p:attrName>style.rotation</p:attrName>
                                        </p:attrNameLst>
                                      </p:cBhvr>
                                      <p:tavLst>
                                        <p:tav tm="0">
                                          <p:val>
                                            <p:fltVal val="0"/>
                                          </p:val>
                                        </p:tav>
                                        <p:tav tm="100000">
                                          <p:val>
                                            <p:fltVal val="-90"/>
                                          </p:val>
                                        </p:tav>
                                      </p:tavLst>
                                    </p:anim>
                                    <p:anim calcmode="lin" valueType="num">
                                      <p:cBhvr>
                                        <p:cTn id="267" dur="200" decel="100000"/>
                                        <p:tgtEl>
                                          <p:spTgt spid="26"/>
                                        </p:tgtEl>
                                        <p:attrNameLst>
                                          <p:attrName>ppt_x</p:attrName>
                                        </p:attrNameLst>
                                      </p:cBhvr>
                                      <p:tavLst>
                                        <p:tav tm="0">
                                          <p:val>
                                            <p:strVal val="ppt_x"/>
                                          </p:val>
                                        </p:tav>
                                        <p:tav tm="100000">
                                          <p:val>
                                            <p:strVal val="ppt_x-0.05"/>
                                          </p:val>
                                        </p:tav>
                                      </p:tavLst>
                                    </p:anim>
                                    <p:anim calcmode="lin" valueType="num">
                                      <p:cBhvr>
                                        <p:cTn id="268" dur="200" decel="100000"/>
                                        <p:tgtEl>
                                          <p:spTgt spid="26"/>
                                        </p:tgtEl>
                                        <p:attrNameLst>
                                          <p:attrName>ppt_y</p:attrName>
                                        </p:attrNameLst>
                                      </p:cBhvr>
                                      <p:tavLst>
                                        <p:tav tm="0">
                                          <p:val>
                                            <p:strVal val="ppt_y"/>
                                          </p:val>
                                        </p:tav>
                                        <p:tav tm="100000">
                                          <p:val>
                                            <p:strVal val="ppt_y+0.1"/>
                                          </p:val>
                                        </p:tav>
                                      </p:tavLst>
                                    </p:anim>
                                    <p:anim calcmode="lin" valueType="num">
                                      <p:cBhvr>
                                        <p:cTn id="269" dur="800" accel="100000">
                                          <p:stCondLst>
                                            <p:cond delay="200"/>
                                          </p:stCondLst>
                                        </p:cTn>
                                        <p:tgtEl>
                                          <p:spTgt spid="26"/>
                                        </p:tgtEl>
                                        <p:attrNameLst>
                                          <p:attrName>ppt_x</p:attrName>
                                        </p:attrNameLst>
                                      </p:cBhvr>
                                      <p:tavLst>
                                        <p:tav tm="0">
                                          <p:val>
                                            <p:strVal val="ppt_x"/>
                                          </p:val>
                                        </p:tav>
                                        <p:tav tm="100000">
                                          <p:val>
                                            <p:strVal val="ppt_x+0.4+0.05"/>
                                          </p:val>
                                        </p:tav>
                                      </p:tavLst>
                                    </p:anim>
                                    <p:anim calcmode="lin" valueType="num">
                                      <p:cBhvr>
                                        <p:cTn id="270" dur="800" accel="100000">
                                          <p:stCondLst>
                                            <p:cond delay="200"/>
                                          </p:stCondLst>
                                        </p:cTn>
                                        <p:tgtEl>
                                          <p:spTgt spid="26"/>
                                        </p:tgtEl>
                                        <p:attrNameLst>
                                          <p:attrName>ppt_y</p:attrName>
                                        </p:attrNameLst>
                                      </p:cBhvr>
                                      <p:tavLst>
                                        <p:tav tm="0">
                                          <p:val>
                                            <p:strVal val="ppt_y"/>
                                          </p:val>
                                        </p:tav>
                                        <p:tav tm="100000">
                                          <p:val>
                                            <p:strVal val="ppt_y-0.4-0.1"/>
                                          </p:val>
                                        </p:tav>
                                      </p:tavLst>
                                    </p:anim>
                                    <p:set>
                                      <p:cBhvr>
                                        <p:cTn id="271" dur="1" fill="hold">
                                          <p:stCondLst>
                                            <p:cond delay="999"/>
                                          </p:stCondLst>
                                        </p:cTn>
                                        <p:tgtEl>
                                          <p:spTgt spid="26"/>
                                        </p:tgtEl>
                                        <p:attrNameLst>
                                          <p:attrName>style.visibility</p:attrName>
                                        </p:attrNameLst>
                                      </p:cBhvr>
                                      <p:to>
                                        <p:strVal val="hidden"/>
                                      </p:to>
                                    </p:set>
                                  </p:childTnLst>
                                </p:cTn>
                              </p:par>
                              <p:par>
                                <p:cTn id="272" presetID="30" presetClass="exit" presetSubtype="0" fill="hold" nodeType="withEffect">
                                  <p:stCondLst>
                                    <p:cond delay="0"/>
                                  </p:stCondLst>
                                  <p:childTnLst>
                                    <p:animEffect transition="out" filter="fade">
                                      <p:cBhvr>
                                        <p:cTn id="273" dur="800" accel="100000">
                                          <p:stCondLst>
                                            <p:cond delay="200"/>
                                          </p:stCondLst>
                                        </p:cTn>
                                        <p:tgtEl>
                                          <p:spTgt spid="28"/>
                                        </p:tgtEl>
                                      </p:cBhvr>
                                    </p:animEffect>
                                    <p:anim calcmode="lin" valueType="num">
                                      <p:cBhvr>
                                        <p:cTn id="274" dur="800" accel="100000">
                                          <p:stCondLst>
                                            <p:cond delay="200"/>
                                          </p:stCondLst>
                                        </p:cTn>
                                        <p:tgtEl>
                                          <p:spTgt spid="28"/>
                                        </p:tgtEl>
                                        <p:attrNameLst>
                                          <p:attrName>style.rotation</p:attrName>
                                        </p:attrNameLst>
                                      </p:cBhvr>
                                      <p:tavLst>
                                        <p:tav tm="0">
                                          <p:val>
                                            <p:fltVal val="0"/>
                                          </p:val>
                                        </p:tav>
                                        <p:tav tm="100000">
                                          <p:val>
                                            <p:fltVal val="-90"/>
                                          </p:val>
                                        </p:tav>
                                      </p:tavLst>
                                    </p:anim>
                                    <p:anim calcmode="lin" valueType="num">
                                      <p:cBhvr>
                                        <p:cTn id="275" dur="200" decel="100000"/>
                                        <p:tgtEl>
                                          <p:spTgt spid="28"/>
                                        </p:tgtEl>
                                        <p:attrNameLst>
                                          <p:attrName>ppt_x</p:attrName>
                                        </p:attrNameLst>
                                      </p:cBhvr>
                                      <p:tavLst>
                                        <p:tav tm="0">
                                          <p:val>
                                            <p:strVal val="ppt_x"/>
                                          </p:val>
                                        </p:tav>
                                        <p:tav tm="100000">
                                          <p:val>
                                            <p:strVal val="ppt_x-0.05"/>
                                          </p:val>
                                        </p:tav>
                                      </p:tavLst>
                                    </p:anim>
                                    <p:anim calcmode="lin" valueType="num">
                                      <p:cBhvr>
                                        <p:cTn id="276" dur="200" decel="100000"/>
                                        <p:tgtEl>
                                          <p:spTgt spid="28"/>
                                        </p:tgtEl>
                                        <p:attrNameLst>
                                          <p:attrName>ppt_y</p:attrName>
                                        </p:attrNameLst>
                                      </p:cBhvr>
                                      <p:tavLst>
                                        <p:tav tm="0">
                                          <p:val>
                                            <p:strVal val="ppt_y"/>
                                          </p:val>
                                        </p:tav>
                                        <p:tav tm="100000">
                                          <p:val>
                                            <p:strVal val="ppt_y+0.1"/>
                                          </p:val>
                                        </p:tav>
                                      </p:tavLst>
                                    </p:anim>
                                    <p:anim calcmode="lin" valueType="num">
                                      <p:cBhvr>
                                        <p:cTn id="277" dur="800" accel="100000">
                                          <p:stCondLst>
                                            <p:cond delay="200"/>
                                          </p:stCondLst>
                                        </p:cTn>
                                        <p:tgtEl>
                                          <p:spTgt spid="28"/>
                                        </p:tgtEl>
                                        <p:attrNameLst>
                                          <p:attrName>ppt_x</p:attrName>
                                        </p:attrNameLst>
                                      </p:cBhvr>
                                      <p:tavLst>
                                        <p:tav tm="0">
                                          <p:val>
                                            <p:strVal val="ppt_x"/>
                                          </p:val>
                                        </p:tav>
                                        <p:tav tm="100000">
                                          <p:val>
                                            <p:strVal val="ppt_x+0.4+0.05"/>
                                          </p:val>
                                        </p:tav>
                                      </p:tavLst>
                                    </p:anim>
                                    <p:anim calcmode="lin" valueType="num">
                                      <p:cBhvr>
                                        <p:cTn id="278" dur="800" accel="100000">
                                          <p:stCondLst>
                                            <p:cond delay="200"/>
                                          </p:stCondLst>
                                        </p:cTn>
                                        <p:tgtEl>
                                          <p:spTgt spid="28"/>
                                        </p:tgtEl>
                                        <p:attrNameLst>
                                          <p:attrName>ppt_y</p:attrName>
                                        </p:attrNameLst>
                                      </p:cBhvr>
                                      <p:tavLst>
                                        <p:tav tm="0">
                                          <p:val>
                                            <p:strVal val="ppt_y"/>
                                          </p:val>
                                        </p:tav>
                                        <p:tav tm="100000">
                                          <p:val>
                                            <p:strVal val="ppt_y-0.4-0.1"/>
                                          </p:val>
                                        </p:tav>
                                      </p:tavLst>
                                    </p:anim>
                                    <p:set>
                                      <p:cBhvr>
                                        <p:cTn id="279" dur="1" fill="hold">
                                          <p:stCondLst>
                                            <p:cond delay="999"/>
                                          </p:stCondLst>
                                        </p:cTn>
                                        <p:tgtEl>
                                          <p:spTgt spid="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7" grpId="0" animBg="1"/>
      <p:bldP spid="17" grpId="1" animBg="1"/>
      <p:bldP spid="19" grpId="0" animBg="1"/>
      <p:bldP spid="19" grpId="1" animBg="1"/>
      <p:bldP spid="21" grpId="0" animBg="1"/>
      <p:bldP spid="21" grpId="1" animBg="1"/>
      <p:bldP spid="23" grpId="0" animBg="1"/>
      <p:bldP spid="23" grpId="1" animBg="1"/>
      <p:bldP spid="25" grpId="0" animBg="1"/>
      <p:bldP spid="25" grpId="1" animBg="1"/>
      <p:bldP spid="27" grpId="0" animBg="1"/>
      <p:bldP spid="27"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7" name="圓角矩形 16"/>
          <p:cNvSpPr/>
          <p:nvPr/>
        </p:nvSpPr>
        <p:spPr>
          <a:xfrm>
            <a:off x="385256" y="1484784"/>
            <a:ext cx="8363208" cy="3744416"/>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2003901" y="1538371"/>
            <a:ext cx="5115503"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4</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：法規助我來解題</a:t>
            </a:r>
            <a:endPar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9" name="矩形 18"/>
          <p:cNvSpPr/>
          <p:nvPr/>
        </p:nvSpPr>
        <p:spPr>
          <a:xfrm>
            <a:off x="611560" y="2314615"/>
            <a:ext cx="7973530" cy="2554545"/>
          </a:xfrm>
          <a:prstGeom prst="rect">
            <a:avLst/>
          </a:prstGeom>
        </p:spPr>
        <p:txBody>
          <a:bodyPr wrap="square">
            <a:spAutoFit/>
          </a:bodyPr>
          <a:lstStyle/>
          <a:p>
            <a:r>
              <a:rPr lang="en-US" altLang="zh-TW"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(1) </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如果</a:t>
            </a:r>
            <a:r>
              <a:rPr lang="zh-TW" altLang="en-US" sz="3200" u="sng"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運用現代法規來論處販賣鴉片的行為，最高可能得到何種懲罰？</a:t>
            </a:r>
            <a:endParaRPr lang="en-US" altLang="zh-TW"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（請運用「</a:t>
            </a:r>
            <a:r>
              <a:rPr lang="zh-TW" altLang="en-US" sz="3200" kern="1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pPr marL="514350" indent="-514350">
              <a:buFontTx/>
              <a:buAutoNum type="alphaUcPeriod"/>
            </a:pPr>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3314" name="Picture 2" descr="法規檢索"/>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4365104"/>
            <a:ext cx="1800200" cy="54006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法規查詢"/>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9204" y="4365104"/>
            <a:ext cx="1697404" cy="54006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1665739" y="4356393"/>
            <a:ext cx="1826141" cy="584775"/>
          </a:xfrm>
          <a:prstGeom prst="rect">
            <a:avLst/>
          </a:prstGeom>
        </p:spPr>
        <p:txBody>
          <a:bodyPr wrap="none">
            <a:spAutoFit/>
          </a:bodyPr>
          <a:lstStyle/>
          <a:p>
            <a:r>
              <a:rPr lang="zh-TW" altLang="en-US" sz="3200" b="1" kern="100" dirty="0" smtClean="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小提示：</a:t>
            </a:r>
            <a:endParaRPr lang="zh-TW" altLang="en-US" b="1" dirty="0">
              <a:solidFill>
                <a:schemeClr val="accent4">
                  <a:lumMod val="75000"/>
                </a:schemeClr>
              </a:solidFill>
            </a:endParaRPr>
          </a:p>
        </p:txBody>
      </p:sp>
      <p:pic>
        <p:nvPicPr>
          <p:cNvPr id="20" name="圖片 19"/>
          <p:cNvPicPr>
            <a:picLocks noChangeAspect="1"/>
          </p:cNvPicPr>
          <p:nvPr/>
        </p:nvPicPr>
        <p:blipFill rotWithShape="1">
          <a:blip r:embed="rId6">
            <a:extLst>
              <a:ext uri="{28A0092B-C50C-407E-A947-70E740481C1C}">
                <a14:useLocalDpi xmlns:a14="http://schemas.microsoft.com/office/drawing/2010/main" val="0"/>
              </a:ext>
            </a:extLst>
          </a:blip>
          <a:srcRect l="22418" r="24720"/>
          <a:stretch/>
        </p:blipFill>
        <p:spPr>
          <a:xfrm>
            <a:off x="7301251" y="2928140"/>
            <a:ext cx="1087173" cy="1941019"/>
          </a:xfrm>
          <a:prstGeom prst="rect">
            <a:avLst/>
          </a:prstGeom>
        </p:spPr>
      </p:pic>
      <p:sp>
        <p:nvSpPr>
          <p:cNvPr id="10" name="矩形 9"/>
          <p:cNvSpPr/>
          <p:nvPr/>
        </p:nvSpPr>
        <p:spPr>
          <a:xfrm>
            <a:off x="3334500" y="6165304"/>
            <a:ext cx="5724644" cy="461665"/>
          </a:xfrm>
          <a:prstGeom prst="rect">
            <a:avLst/>
          </a:prstGeom>
        </p:spPr>
        <p:txBody>
          <a:bodyPr wrap="none">
            <a:spAutoFit/>
          </a:bodyPr>
          <a:lstStyle/>
          <a:p>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本題答對組可獲得「</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驚驚功能卡</a:t>
            </a:r>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」一張。</a:t>
            </a:r>
            <a:endParaRPr lang="zh-TW" altLang="en-US" dirty="0"/>
          </a:p>
        </p:txBody>
      </p:sp>
      <p:grpSp>
        <p:nvGrpSpPr>
          <p:cNvPr id="21" name="群組 20"/>
          <p:cNvGrpSpPr/>
          <p:nvPr/>
        </p:nvGrpSpPr>
        <p:grpSpPr>
          <a:xfrm>
            <a:off x="251520" y="189362"/>
            <a:ext cx="4284285" cy="1068791"/>
            <a:chOff x="4608195" y="116632"/>
            <a:chExt cx="4284285" cy="1068791"/>
          </a:xfrm>
        </p:grpSpPr>
        <p:grpSp>
          <p:nvGrpSpPr>
            <p:cNvPr id="23" name="群組 22"/>
            <p:cNvGrpSpPr/>
            <p:nvPr/>
          </p:nvGrpSpPr>
          <p:grpSpPr>
            <a:xfrm>
              <a:off x="6295092" y="116632"/>
              <a:ext cx="1811241" cy="1068791"/>
              <a:chOff x="88484" y="116632"/>
              <a:chExt cx="3715615" cy="2116347"/>
            </a:xfrm>
          </p:grpSpPr>
          <p:sp>
            <p:nvSpPr>
              <p:cNvPr id="27" name="矩形 26"/>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8" name="矩形 27"/>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9" name="矩形 28"/>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4" name="矩形 23"/>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6" name="矩形 25"/>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22" name="AutoShape 4"/>
          <p:cNvSpPr>
            <a:spLocks noChangeArrowheads="1"/>
          </p:cNvSpPr>
          <p:nvPr/>
        </p:nvSpPr>
        <p:spPr bwMode="auto">
          <a:xfrm rot="20858563">
            <a:off x="615337" y="5116394"/>
            <a:ext cx="1512168" cy="1566508"/>
          </a:xfrm>
          <a:prstGeom prst="star8">
            <a:avLst>
              <a:gd name="adj" fmla="val 38250"/>
            </a:avLst>
          </a:prstGeom>
          <a:solidFill>
            <a:srgbClr val="EEEAF2"/>
          </a:solidFill>
          <a:ln w="63500" cmpd="thickThin" algn="ctr">
            <a:solidFill>
              <a:schemeClr val="accent2">
                <a:lumMod val="75000"/>
              </a:schemeClr>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dirty="0">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驚</a:t>
            </a:r>
            <a:endParaRPr kumimoji="1" lang="zh-TW" altLang="zh-TW" sz="8800" i="0" u="none" strike="noStrike" cap="none" normalizeH="0" baseline="0" dirty="0" smtClean="0">
              <a:ln>
                <a:noFill/>
              </a:ln>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104302902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8" presetClass="emph" presetSubtype="0" fill="hold" grpId="0" nodeType="afterEffect">
                                  <p:stCondLst>
                                    <p:cond delay="0"/>
                                  </p:stCondLst>
                                  <p:childTnLst>
                                    <p:animRot by="21600000">
                                      <p:cBhvr>
                                        <p:cTn id="10" dur="2000" fill="hold"/>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424936" cy="5122055"/>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628800"/>
            <a:ext cx="6624736"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文字方塊 2"/>
          <p:cNvSpPr txBox="1"/>
          <p:nvPr/>
        </p:nvSpPr>
        <p:spPr>
          <a:xfrm>
            <a:off x="4211960" y="5919663"/>
            <a:ext cx="4032448" cy="461665"/>
          </a:xfrm>
          <a:prstGeom prst="rect">
            <a:avLst/>
          </a:prstGeom>
          <a:noFill/>
        </p:spPr>
        <p:txBody>
          <a:bodyPr wrap="square" rtlCol="0">
            <a:spAutoFit/>
          </a:bodyPr>
          <a:lstStyle/>
          <a:p>
            <a:pPr algn="ctr"/>
            <a:r>
              <a:rPr lang="zh-TW" altLang="en-US" sz="24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販賣鴉片可否查找？</a:t>
            </a:r>
            <a:endParaRPr lang="zh-TW" altLang="en-US"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8" name="矩形 7"/>
          <p:cNvSpPr/>
          <p:nvPr/>
        </p:nvSpPr>
        <p:spPr>
          <a:xfrm>
            <a:off x="2468763" y="620688"/>
            <a:ext cx="4134465"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3379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b="2988"/>
          <a:stretch/>
        </p:blipFill>
        <p:spPr bwMode="auto">
          <a:xfrm>
            <a:off x="1259632" y="1643642"/>
            <a:ext cx="6624736" cy="4052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3795"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9632" y="1628800"/>
            <a:ext cx="6613198"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群組 4"/>
          <p:cNvGrpSpPr/>
          <p:nvPr/>
        </p:nvGrpSpPr>
        <p:grpSpPr>
          <a:xfrm>
            <a:off x="1835696" y="4869160"/>
            <a:ext cx="3240360" cy="754930"/>
            <a:chOff x="1835696" y="4869160"/>
            <a:chExt cx="3240360" cy="754930"/>
          </a:xfrm>
        </p:grpSpPr>
        <p:sp>
          <p:nvSpPr>
            <p:cNvPr id="2" name="圓角矩形 1"/>
            <p:cNvSpPr/>
            <p:nvPr/>
          </p:nvSpPr>
          <p:spPr>
            <a:xfrm>
              <a:off x="4283968" y="5246626"/>
              <a:ext cx="792088" cy="377464"/>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 name="圓角矩形圖說文字 3"/>
            <p:cNvSpPr/>
            <p:nvPr/>
          </p:nvSpPr>
          <p:spPr>
            <a:xfrm>
              <a:off x="1835696" y="4869160"/>
              <a:ext cx="1584176" cy="754930"/>
            </a:xfrm>
            <a:prstGeom prst="wedgeRoundRectCallout">
              <a:avLst>
                <a:gd name="adj1" fmla="val 98522"/>
                <a:gd name="adj2" fmla="val 23494"/>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按我！</a:t>
              </a:r>
              <a:endParaRPr lang="zh-TW" altLang="en-US" sz="28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33796"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r="2047"/>
          <a:stretch/>
        </p:blipFill>
        <p:spPr bwMode="auto">
          <a:xfrm>
            <a:off x="1280844" y="1652122"/>
            <a:ext cx="6591986"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5" name="群組 14"/>
          <p:cNvGrpSpPr/>
          <p:nvPr/>
        </p:nvGrpSpPr>
        <p:grpSpPr>
          <a:xfrm>
            <a:off x="2468763" y="2294298"/>
            <a:ext cx="2324738" cy="1841506"/>
            <a:chOff x="3912499" y="5246626"/>
            <a:chExt cx="1955645" cy="1841506"/>
          </a:xfrm>
        </p:grpSpPr>
        <p:sp>
          <p:nvSpPr>
            <p:cNvPr id="16" name="圓角矩形 15"/>
            <p:cNvSpPr/>
            <p:nvPr/>
          </p:nvSpPr>
          <p:spPr>
            <a:xfrm>
              <a:off x="3912499" y="5246626"/>
              <a:ext cx="1163557" cy="377464"/>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7" name="圓角矩形圖說文字 16"/>
            <p:cNvSpPr/>
            <p:nvPr/>
          </p:nvSpPr>
          <p:spPr>
            <a:xfrm>
              <a:off x="4283968" y="6333202"/>
              <a:ext cx="1584176" cy="754930"/>
            </a:xfrm>
            <a:prstGeom prst="wedgeRoundRectCallout">
              <a:avLst>
                <a:gd name="adj1" fmla="val -51263"/>
                <a:gd name="adj2" fmla="val -140742"/>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選</a:t>
              </a:r>
              <a:r>
                <a:rPr lang="zh-TW" altLang="en-US" sz="28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我！</a:t>
              </a:r>
              <a:endParaRPr lang="zh-TW" altLang="en-US" sz="28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33797"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59632" y="1628800"/>
            <a:ext cx="6613198" cy="40906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7" name="直線接點 6"/>
          <p:cNvCxnSpPr/>
          <p:nvPr/>
        </p:nvCxnSpPr>
        <p:spPr>
          <a:xfrm>
            <a:off x="2627784" y="3933056"/>
            <a:ext cx="4752528"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964540" y="2988350"/>
            <a:ext cx="1620957" cy="523220"/>
          </a:xfrm>
          <a:prstGeom prst="rect">
            <a:avLst/>
          </a:prstGeom>
        </p:spPr>
        <p:txBody>
          <a:bodyPr wrap="none">
            <a:spAutoFit/>
          </a:bodyPr>
          <a:lstStyle/>
          <a:p>
            <a:r>
              <a:rPr lang="zh-TW" altLang="en-US" sz="28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找到了！</a:t>
            </a:r>
            <a:endParaRPr lang="zh-TW" altLang="en-US" sz="2000" dirty="0">
              <a:solidFill>
                <a:srgbClr val="C00000"/>
              </a:solidFill>
            </a:endParaRPr>
          </a:p>
        </p:txBody>
      </p:sp>
    </p:spTree>
    <p:extLst>
      <p:ext uri="{BB962C8B-B14F-4D97-AF65-F5344CB8AC3E}">
        <p14:creationId xmlns:p14="http://schemas.microsoft.com/office/powerpoint/2010/main" val="3850558722"/>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3794"/>
                                        </p:tgtEl>
                                        <p:attrNameLst>
                                          <p:attrName>style.visibility</p:attrName>
                                        </p:attrNameLst>
                                      </p:cBhvr>
                                      <p:to>
                                        <p:strVal val="visible"/>
                                      </p:to>
                                    </p:set>
                                    <p:animEffect transition="in" filter="fade">
                                      <p:cBhvr>
                                        <p:cTn id="13" dur="500"/>
                                        <p:tgtEl>
                                          <p:spTgt spid="33794"/>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3795"/>
                                        </p:tgtEl>
                                        <p:attrNameLst>
                                          <p:attrName>style.visibility</p:attrName>
                                        </p:attrNameLst>
                                      </p:cBhvr>
                                      <p:to>
                                        <p:strVal val="visible"/>
                                      </p:to>
                                    </p:set>
                                    <p:animEffect transition="in" filter="fade">
                                      <p:cBhvr>
                                        <p:cTn id="18" dur="1000"/>
                                        <p:tgtEl>
                                          <p:spTgt spid="33795"/>
                                        </p:tgtEl>
                                      </p:cBhvr>
                                    </p:animEffect>
                                    <p:anim calcmode="lin" valueType="num">
                                      <p:cBhvr>
                                        <p:cTn id="19" dur="1000" fill="hold"/>
                                        <p:tgtEl>
                                          <p:spTgt spid="33795"/>
                                        </p:tgtEl>
                                        <p:attrNameLst>
                                          <p:attrName>ppt_x</p:attrName>
                                        </p:attrNameLst>
                                      </p:cBhvr>
                                      <p:tavLst>
                                        <p:tav tm="0">
                                          <p:val>
                                            <p:strVal val="#ppt_x"/>
                                          </p:val>
                                        </p:tav>
                                        <p:tav tm="100000">
                                          <p:val>
                                            <p:strVal val="#ppt_x"/>
                                          </p:val>
                                        </p:tav>
                                      </p:tavLst>
                                    </p:anim>
                                    <p:anim calcmode="lin" valueType="num">
                                      <p:cBhvr>
                                        <p:cTn id="20" dur="1000" fill="hold"/>
                                        <p:tgtEl>
                                          <p:spTgt spid="33795"/>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3796"/>
                                        </p:tgtEl>
                                        <p:attrNameLst>
                                          <p:attrName>style.visibility</p:attrName>
                                        </p:attrNameLst>
                                      </p:cBhvr>
                                      <p:to>
                                        <p:strVal val="visible"/>
                                      </p:to>
                                    </p:set>
                                    <p:anim calcmode="lin" valueType="num">
                                      <p:cBhvr additive="base">
                                        <p:cTn id="29" dur="500" fill="hold"/>
                                        <p:tgtEl>
                                          <p:spTgt spid="33796"/>
                                        </p:tgtEl>
                                        <p:attrNameLst>
                                          <p:attrName>ppt_x</p:attrName>
                                        </p:attrNameLst>
                                      </p:cBhvr>
                                      <p:tavLst>
                                        <p:tav tm="0">
                                          <p:val>
                                            <p:strVal val="#ppt_x"/>
                                          </p:val>
                                        </p:tav>
                                        <p:tav tm="100000">
                                          <p:val>
                                            <p:strVal val="#ppt_x"/>
                                          </p:val>
                                        </p:tav>
                                      </p:tavLst>
                                    </p:anim>
                                    <p:anim calcmode="lin" valueType="num">
                                      <p:cBhvr additive="base">
                                        <p:cTn id="30" dur="500" fill="hold"/>
                                        <p:tgtEl>
                                          <p:spTgt spid="33796"/>
                                        </p:tgtEl>
                                        <p:attrNameLst>
                                          <p:attrName>ppt_y</p:attrName>
                                        </p:attrNameLst>
                                      </p:cBhvr>
                                      <p:tavLst>
                                        <p:tav tm="0">
                                          <p:val>
                                            <p:strVal val="1+#ppt_h/2"/>
                                          </p:val>
                                        </p:tav>
                                        <p:tav tm="100000">
                                          <p:val>
                                            <p:strVal val="#ppt_y"/>
                                          </p:val>
                                        </p:tav>
                                      </p:tavLst>
                                    </p:anim>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33797"/>
                                        </p:tgtEl>
                                        <p:attrNameLst>
                                          <p:attrName>style.visibility</p:attrName>
                                        </p:attrNameLst>
                                      </p:cBhvr>
                                      <p:to>
                                        <p:strVal val="visible"/>
                                      </p:to>
                                    </p:set>
                                    <p:animEffect transition="in" filter="barn(inVertical)">
                                      <p:cBhvr>
                                        <p:cTn id="39" dur="500"/>
                                        <p:tgtEl>
                                          <p:spTgt spid="33797"/>
                                        </p:tgtEl>
                                      </p:cBhvr>
                                    </p:animEffect>
                                  </p:childTnLst>
                                </p:cTn>
                              </p:par>
                            </p:childTnLst>
                          </p:cTn>
                        </p:par>
                        <p:par>
                          <p:cTn id="40" fill="hold">
                            <p:stCondLst>
                              <p:cond delay="500"/>
                            </p:stCondLst>
                            <p:childTnLst>
                              <p:par>
                                <p:cTn id="41" presetID="22" presetClass="entr" presetSubtype="8"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1000"/>
                                        <p:tgtEl>
                                          <p:spTgt spid="7"/>
                                        </p:tgtEl>
                                      </p:cBhvr>
                                    </p:animEffect>
                                  </p:childTnLst>
                                </p:cTn>
                              </p:par>
                            </p:childTnLst>
                          </p:cTn>
                        </p:par>
                        <p:par>
                          <p:cTn id="44" fill="hold">
                            <p:stCondLst>
                              <p:cond delay="1500"/>
                            </p:stCondLst>
                            <p:childTnLst>
                              <p:par>
                                <p:cTn id="45" presetID="42" presetClass="entr" presetSubtype="0" fill="hold" grpId="0"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424936" cy="5122055"/>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628800"/>
            <a:ext cx="6624736"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文字方塊 2"/>
          <p:cNvSpPr txBox="1"/>
          <p:nvPr/>
        </p:nvSpPr>
        <p:spPr>
          <a:xfrm>
            <a:off x="4211960" y="5949280"/>
            <a:ext cx="4032448" cy="461665"/>
          </a:xfrm>
          <a:prstGeom prst="rect">
            <a:avLst/>
          </a:prstGeom>
          <a:noFill/>
        </p:spPr>
        <p:txBody>
          <a:bodyPr wrap="square" rtlCol="0">
            <a:spAutoFit/>
          </a:bodyPr>
          <a:lstStyle/>
          <a:p>
            <a:pPr algn="ctr"/>
            <a:r>
              <a:rPr lang="zh-TW" altLang="en-US"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鴉片是第幾級毒品</a:t>
            </a:r>
            <a:r>
              <a:rPr lang="zh-TW" altLang="en-US" sz="24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endParaRPr lang="en-US" altLang="zh-TW"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endParaRPr>
          </a:p>
        </p:txBody>
      </p:sp>
      <p:sp>
        <p:nvSpPr>
          <p:cNvPr id="8" name="矩形 7"/>
          <p:cNvSpPr/>
          <p:nvPr/>
        </p:nvSpPr>
        <p:spPr>
          <a:xfrm>
            <a:off x="2468763" y="620688"/>
            <a:ext cx="4134465"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348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1644211"/>
            <a:ext cx="6912768" cy="4051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群組 5"/>
          <p:cNvGrpSpPr/>
          <p:nvPr/>
        </p:nvGrpSpPr>
        <p:grpSpPr>
          <a:xfrm>
            <a:off x="2082272" y="2495030"/>
            <a:ext cx="4793984" cy="2014091"/>
            <a:chOff x="2082272" y="2495030"/>
            <a:chExt cx="4793984" cy="2014091"/>
          </a:xfrm>
        </p:grpSpPr>
        <p:grpSp>
          <p:nvGrpSpPr>
            <p:cNvPr id="20" name="群組 19"/>
            <p:cNvGrpSpPr/>
            <p:nvPr/>
          </p:nvGrpSpPr>
          <p:grpSpPr>
            <a:xfrm>
              <a:off x="2082272" y="2495030"/>
              <a:ext cx="4793984" cy="1167419"/>
              <a:chOff x="4283968" y="5246625"/>
              <a:chExt cx="4793984" cy="1167419"/>
            </a:xfrm>
          </p:grpSpPr>
          <p:sp>
            <p:nvSpPr>
              <p:cNvPr id="21" name="圓角矩形 20"/>
              <p:cNvSpPr/>
              <p:nvPr/>
            </p:nvSpPr>
            <p:spPr>
              <a:xfrm>
                <a:off x="4283968" y="5246625"/>
                <a:ext cx="1116124" cy="789953"/>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2" name="圓角矩形圖說文字 21"/>
              <p:cNvSpPr/>
              <p:nvPr/>
            </p:nvSpPr>
            <p:spPr>
              <a:xfrm>
                <a:off x="6773696" y="5264136"/>
                <a:ext cx="2304256" cy="1149908"/>
              </a:xfrm>
              <a:prstGeom prst="wedgeRoundRectCallout">
                <a:avLst>
                  <a:gd name="adj1" fmla="val -107109"/>
                  <a:gd name="adj2" fmla="val -12628"/>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輸入「毒品」且含「鴉片」</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sp>
          <p:nvSpPr>
            <p:cNvPr id="23" name="圓角矩形 22"/>
            <p:cNvSpPr/>
            <p:nvPr/>
          </p:nvSpPr>
          <p:spPr>
            <a:xfrm>
              <a:off x="2082272" y="3861049"/>
              <a:ext cx="1985672" cy="648072"/>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pic>
        <p:nvPicPr>
          <p:cNvPr id="3481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87624" y="1628800"/>
            <a:ext cx="6891525"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7" name="群組 26"/>
          <p:cNvGrpSpPr/>
          <p:nvPr/>
        </p:nvGrpSpPr>
        <p:grpSpPr>
          <a:xfrm>
            <a:off x="2468762" y="2647430"/>
            <a:ext cx="4134466" cy="2149722"/>
            <a:chOff x="4518058" y="5246625"/>
            <a:chExt cx="4134466" cy="2149722"/>
          </a:xfrm>
        </p:grpSpPr>
        <p:sp>
          <p:nvSpPr>
            <p:cNvPr id="29" name="圓角矩形 28"/>
            <p:cNvSpPr/>
            <p:nvPr/>
          </p:nvSpPr>
          <p:spPr>
            <a:xfrm>
              <a:off x="4518058" y="5246625"/>
              <a:ext cx="2067233" cy="440065"/>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0" name="圓角矩形圖說文字 29"/>
            <p:cNvSpPr/>
            <p:nvPr/>
          </p:nvSpPr>
          <p:spPr>
            <a:xfrm>
              <a:off x="7125352" y="6459477"/>
              <a:ext cx="1527172" cy="936870"/>
            </a:xfrm>
            <a:prstGeom prst="wedgeRoundRectCallout">
              <a:avLst>
                <a:gd name="adj1" fmla="val -97374"/>
                <a:gd name="adj2" fmla="val -133563"/>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選</a:t>
              </a: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我！</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34820" name="Picture 4"/>
          <p:cNvPicPr>
            <a:picLocks noChangeAspect="1" noChangeArrowheads="1"/>
          </p:cNvPicPr>
          <p:nvPr/>
        </p:nvPicPr>
        <p:blipFill rotWithShape="1">
          <a:blip r:embed="rId6">
            <a:extLst>
              <a:ext uri="{28A0092B-C50C-407E-A947-70E740481C1C}">
                <a14:useLocalDpi xmlns:a14="http://schemas.microsoft.com/office/drawing/2010/main" val="0"/>
              </a:ext>
            </a:extLst>
          </a:blip>
          <a:srcRect t="3337"/>
          <a:stretch/>
        </p:blipFill>
        <p:spPr bwMode="auto">
          <a:xfrm>
            <a:off x="1187624" y="1644210"/>
            <a:ext cx="6891525" cy="4051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2" name="直線接點 31"/>
          <p:cNvCxnSpPr/>
          <p:nvPr/>
        </p:nvCxnSpPr>
        <p:spPr>
          <a:xfrm>
            <a:off x="2825683" y="4725144"/>
            <a:ext cx="4752528"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5288692" y="3661865"/>
            <a:ext cx="2339102" cy="523220"/>
          </a:xfrm>
          <a:prstGeom prst="rect">
            <a:avLst/>
          </a:prstGeom>
        </p:spPr>
        <p:txBody>
          <a:bodyPr wrap="none">
            <a:spAutoFit/>
          </a:bodyPr>
          <a:lstStyle/>
          <a:p>
            <a:r>
              <a:rPr lang="zh-TW" altLang="en-US" sz="28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第一級毒品！</a:t>
            </a:r>
            <a:endParaRPr lang="zh-TW" altLang="en-US" sz="2000" dirty="0">
              <a:solidFill>
                <a:srgbClr val="C00000"/>
              </a:solidFill>
            </a:endParaRPr>
          </a:p>
        </p:txBody>
      </p:sp>
      <p:pic>
        <p:nvPicPr>
          <p:cNvPr id="34821"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86631" y="1628800"/>
            <a:ext cx="6913761" cy="40672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5" name="直線接點 34"/>
          <p:cNvCxnSpPr/>
          <p:nvPr/>
        </p:nvCxnSpPr>
        <p:spPr>
          <a:xfrm>
            <a:off x="2468763" y="2204864"/>
            <a:ext cx="3989480"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7" name="文字方塊 36"/>
          <p:cNvSpPr txBox="1"/>
          <p:nvPr/>
        </p:nvSpPr>
        <p:spPr>
          <a:xfrm>
            <a:off x="4427984" y="5846650"/>
            <a:ext cx="3467006" cy="646331"/>
          </a:xfrm>
          <a:prstGeom prst="rect">
            <a:avLst/>
          </a:prstGeom>
          <a:noFill/>
        </p:spPr>
        <p:txBody>
          <a:bodyPr wrap="square" rtlCol="0">
            <a:spAutoFit/>
          </a:bodyPr>
          <a:lstStyle/>
          <a:p>
            <a:pPr algn="ctr"/>
            <a:r>
              <a:rPr lang="zh-TW" altLang="en-US" sz="36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最高處以死刑！</a:t>
            </a:r>
            <a:endParaRPr lang="en-US" altLang="zh-TW" sz="32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endParaRPr>
          </a:p>
        </p:txBody>
      </p:sp>
    </p:spTree>
    <p:extLst>
      <p:ext uri="{BB962C8B-B14F-4D97-AF65-F5344CB8AC3E}">
        <p14:creationId xmlns:p14="http://schemas.microsoft.com/office/powerpoint/2010/main" val="737228505"/>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818"/>
                                        </p:tgtEl>
                                        <p:attrNameLst>
                                          <p:attrName>style.visibility</p:attrName>
                                        </p:attrNameLst>
                                      </p:cBhvr>
                                      <p:to>
                                        <p:strVal val="visible"/>
                                      </p:to>
                                    </p:set>
                                    <p:anim calcmode="lin" valueType="num">
                                      <p:cBhvr additive="base">
                                        <p:cTn id="13" dur="500" fill="hold"/>
                                        <p:tgtEl>
                                          <p:spTgt spid="34818"/>
                                        </p:tgtEl>
                                        <p:attrNameLst>
                                          <p:attrName>ppt_x</p:attrName>
                                        </p:attrNameLst>
                                      </p:cBhvr>
                                      <p:tavLst>
                                        <p:tav tm="0">
                                          <p:val>
                                            <p:strVal val="#ppt_x"/>
                                          </p:val>
                                        </p:tav>
                                        <p:tav tm="100000">
                                          <p:val>
                                            <p:strVal val="#ppt_x"/>
                                          </p:val>
                                        </p:tav>
                                      </p:tavLst>
                                    </p:anim>
                                    <p:anim calcmode="lin" valueType="num">
                                      <p:cBhvr additive="base">
                                        <p:cTn id="14" dur="500" fill="hold"/>
                                        <p:tgtEl>
                                          <p:spTgt spid="34818"/>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4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34819"/>
                                        </p:tgtEl>
                                        <p:attrNameLst>
                                          <p:attrName>style.visibility</p:attrName>
                                        </p:attrNameLst>
                                      </p:cBhvr>
                                      <p:to>
                                        <p:strVal val="visible"/>
                                      </p:to>
                                    </p:set>
                                    <p:animEffect transition="in" filter="barn(inVertical)">
                                      <p:cBhvr>
                                        <p:cTn id="25" dur="500"/>
                                        <p:tgtEl>
                                          <p:spTgt spid="34819"/>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fill="hold"/>
                                        <p:tgtEl>
                                          <p:spTgt spid="27"/>
                                        </p:tgtEl>
                                        <p:attrNameLst>
                                          <p:attrName>ppt_x</p:attrName>
                                        </p:attrNameLst>
                                      </p:cBhvr>
                                      <p:tavLst>
                                        <p:tav tm="0">
                                          <p:val>
                                            <p:strVal val="#ppt_x"/>
                                          </p:val>
                                        </p:tav>
                                        <p:tav tm="100000">
                                          <p:val>
                                            <p:strVal val="#ppt_x"/>
                                          </p:val>
                                        </p:tav>
                                      </p:tavLst>
                                    </p:anim>
                                    <p:anim calcmode="lin" valueType="num">
                                      <p:cBhvr additive="base">
                                        <p:cTn id="3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4820"/>
                                        </p:tgtEl>
                                        <p:attrNameLst>
                                          <p:attrName>style.visibility</p:attrName>
                                        </p:attrNameLst>
                                      </p:cBhvr>
                                      <p:to>
                                        <p:strVal val="visible"/>
                                      </p:to>
                                    </p:set>
                                    <p:animEffect transition="in" filter="barn(inVertical)">
                                      <p:cBhvr>
                                        <p:cTn id="35" dur="500"/>
                                        <p:tgtEl>
                                          <p:spTgt spid="34820"/>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wipe(left)">
                                      <p:cBhvr>
                                        <p:cTn id="39" dur="1000"/>
                                        <p:tgtEl>
                                          <p:spTgt spid="32"/>
                                        </p:tgtEl>
                                      </p:cBhvr>
                                    </p:animEffect>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1000"/>
                                        <p:tgtEl>
                                          <p:spTgt spid="33"/>
                                        </p:tgtEl>
                                      </p:cBhvr>
                                    </p:animEffect>
                                    <p:anim calcmode="lin" valueType="num">
                                      <p:cBhvr>
                                        <p:cTn id="44" dur="1000" fill="hold"/>
                                        <p:tgtEl>
                                          <p:spTgt spid="33"/>
                                        </p:tgtEl>
                                        <p:attrNameLst>
                                          <p:attrName>ppt_x</p:attrName>
                                        </p:attrNameLst>
                                      </p:cBhvr>
                                      <p:tavLst>
                                        <p:tav tm="0">
                                          <p:val>
                                            <p:strVal val="#ppt_x"/>
                                          </p:val>
                                        </p:tav>
                                        <p:tav tm="100000">
                                          <p:val>
                                            <p:strVal val="#ppt_x"/>
                                          </p:val>
                                        </p:tav>
                                      </p:tavLst>
                                    </p:anim>
                                    <p:anim calcmode="lin" valueType="num">
                                      <p:cBhvr>
                                        <p:cTn id="45"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34821"/>
                                        </p:tgtEl>
                                        <p:attrNameLst>
                                          <p:attrName>style.visibility</p:attrName>
                                        </p:attrNameLst>
                                      </p:cBhvr>
                                      <p:to>
                                        <p:strVal val="visible"/>
                                      </p:to>
                                    </p:set>
                                    <p:animEffect transition="in" filter="fade">
                                      <p:cBhvr>
                                        <p:cTn id="50" dur="1000"/>
                                        <p:tgtEl>
                                          <p:spTgt spid="34821"/>
                                        </p:tgtEl>
                                      </p:cBhvr>
                                    </p:animEffect>
                                    <p:anim calcmode="lin" valueType="num">
                                      <p:cBhvr>
                                        <p:cTn id="51" dur="1000" fill="hold"/>
                                        <p:tgtEl>
                                          <p:spTgt spid="34821"/>
                                        </p:tgtEl>
                                        <p:attrNameLst>
                                          <p:attrName>ppt_x</p:attrName>
                                        </p:attrNameLst>
                                      </p:cBhvr>
                                      <p:tavLst>
                                        <p:tav tm="0">
                                          <p:val>
                                            <p:strVal val="#ppt_x"/>
                                          </p:val>
                                        </p:tav>
                                        <p:tav tm="100000">
                                          <p:val>
                                            <p:strVal val="#ppt_x"/>
                                          </p:val>
                                        </p:tav>
                                      </p:tavLst>
                                    </p:anim>
                                    <p:anim calcmode="lin" valueType="num">
                                      <p:cBhvr>
                                        <p:cTn id="52" dur="1000" fill="hold"/>
                                        <p:tgtEl>
                                          <p:spTgt spid="34821"/>
                                        </p:tgtEl>
                                        <p:attrNameLst>
                                          <p:attrName>ppt_y</p:attrName>
                                        </p:attrNameLst>
                                      </p:cBhvr>
                                      <p:tavLst>
                                        <p:tav tm="0">
                                          <p:val>
                                            <p:strVal val="#ppt_y+.1"/>
                                          </p:val>
                                        </p:tav>
                                        <p:tav tm="100000">
                                          <p:val>
                                            <p:strVal val="#ppt_y"/>
                                          </p:val>
                                        </p:tav>
                                      </p:tavLst>
                                    </p:anim>
                                  </p:childTnLst>
                                </p:cTn>
                              </p:par>
                            </p:childTnLst>
                          </p:cTn>
                        </p:par>
                        <p:par>
                          <p:cTn id="53" fill="hold">
                            <p:stCondLst>
                              <p:cond delay="1000"/>
                            </p:stCondLst>
                            <p:childTnLst>
                              <p:par>
                                <p:cTn id="54" presetID="22" presetClass="entr" presetSubtype="8" fill="hold"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1000"/>
                                        <p:tgtEl>
                                          <p:spTgt spid="35"/>
                                        </p:tgtEl>
                                      </p:cBhvr>
                                    </p:animEffect>
                                  </p:childTnLst>
                                </p:cTn>
                              </p:par>
                            </p:childTnLst>
                          </p:cTn>
                        </p:par>
                        <p:par>
                          <p:cTn id="57" fill="hold">
                            <p:stCondLst>
                              <p:cond delay="2000"/>
                            </p:stCondLst>
                            <p:childTnLst>
                              <p:par>
                                <p:cTn id="58" presetID="12" presetClass="exit" presetSubtype="4" fill="hold" grpId="0" nodeType="afterEffect">
                                  <p:stCondLst>
                                    <p:cond delay="0"/>
                                  </p:stCondLst>
                                  <p:childTnLst>
                                    <p:anim calcmode="lin" valueType="num">
                                      <p:cBhvr additive="base">
                                        <p:cTn id="59" dur="500"/>
                                        <p:tgtEl>
                                          <p:spTgt spid="3">
                                            <p:txEl>
                                              <p:pRg st="0" end="0"/>
                                            </p:txEl>
                                          </p:spTgt>
                                        </p:tgtEl>
                                        <p:attrNameLst>
                                          <p:attrName>ppt_y</p:attrName>
                                        </p:attrNameLst>
                                      </p:cBhvr>
                                      <p:tavLst>
                                        <p:tav tm="0">
                                          <p:val>
                                            <p:strVal val="#ppt_y"/>
                                          </p:val>
                                        </p:tav>
                                        <p:tav tm="100000">
                                          <p:val>
                                            <p:strVal val="#ppt_y+#ppt_h*1.125000"/>
                                          </p:val>
                                        </p:tav>
                                      </p:tavLst>
                                    </p:anim>
                                    <p:animEffect transition="out" filter="wipe(down)">
                                      <p:cBhvr>
                                        <p:cTn id="60" dur="500"/>
                                        <p:tgtEl>
                                          <p:spTgt spid="3">
                                            <p:txEl>
                                              <p:pRg st="0" end="0"/>
                                            </p:txEl>
                                          </p:spTgt>
                                        </p:tgtEl>
                                      </p:cBhvr>
                                    </p:animEffect>
                                    <p:set>
                                      <p:cBhvr>
                                        <p:cTn id="61" dur="1" fill="hold">
                                          <p:stCondLst>
                                            <p:cond delay="499"/>
                                          </p:stCondLst>
                                        </p:cTn>
                                        <p:tgtEl>
                                          <p:spTgt spid="3">
                                            <p:txEl>
                                              <p:pRg st="0" end="0"/>
                                            </p:txEl>
                                          </p:spTgt>
                                        </p:tgtEl>
                                        <p:attrNameLst>
                                          <p:attrName>style.visibility</p:attrName>
                                        </p:attrNameLst>
                                      </p:cBhvr>
                                      <p:to>
                                        <p:strVal val="hidden"/>
                                      </p:to>
                                    </p:set>
                                  </p:childTnLst>
                                </p:cTn>
                              </p:par>
                            </p:childTnLst>
                          </p:cTn>
                        </p:par>
                        <p:par>
                          <p:cTn id="62" fill="hold">
                            <p:stCondLst>
                              <p:cond delay="2500"/>
                            </p:stCondLst>
                            <p:childTnLst>
                              <p:par>
                                <p:cTn id="63" presetID="53" presetClass="entr" presetSubtype="16"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p:cTn id="65" dur="500" fill="hold"/>
                                        <p:tgtEl>
                                          <p:spTgt spid="37"/>
                                        </p:tgtEl>
                                        <p:attrNameLst>
                                          <p:attrName>ppt_w</p:attrName>
                                        </p:attrNameLst>
                                      </p:cBhvr>
                                      <p:tavLst>
                                        <p:tav tm="0">
                                          <p:val>
                                            <p:fltVal val="0"/>
                                          </p:val>
                                        </p:tav>
                                        <p:tav tm="100000">
                                          <p:val>
                                            <p:strVal val="#ppt_w"/>
                                          </p:val>
                                        </p:tav>
                                      </p:tavLst>
                                    </p:anim>
                                    <p:anim calcmode="lin" valueType="num">
                                      <p:cBhvr>
                                        <p:cTn id="66" dur="500" fill="hold"/>
                                        <p:tgtEl>
                                          <p:spTgt spid="37"/>
                                        </p:tgtEl>
                                        <p:attrNameLst>
                                          <p:attrName>ppt_h</p:attrName>
                                        </p:attrNameLst>
                                      </p:cBhvr>
                                      <p:tavLst>
                                        <p:tav tm="0">
                                          <p:val>
                                            <p:fltVal val="0"/>
                                          </p:val>
                                        </p:tav>
                                        <p:tav tm="100000">
                                          <p:val>
                                            <p:strVal val="#ppt_h"/>
                                          </p:val>
                                        </p:tav>
                                      </p:tavLst>
                                    </p:anim>
                                    <p:animEffect transition="in" filter="fade">
                                      <p:cBhvr>
                                        <p:cTn id="6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P spid="33" grpId="0"/>
      <p:bldP spid="37"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7" name="圓角矩形 16"/>
          <p:cNvSpPr/>
          <p:nvPr/>
        </p:nvSpPr>
        <p:spPr>
          <a:xfrm>
            <a:off x="385256" y="1484784"/>
            <a:ext cx="8363208" cy="4248472"/>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2003901" y="1538371"/>
            <a:ext cx="5115503"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4</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法規助我來解題</a:t>
            </a:r>
          </a:p>
        </p:txBody>
      </p:sp>
      <p:sp>
        <p:nvSpPr>
          <p:cNvPr id="19" name="矩形 18"/>
          <p:cNvSpPr/>
          <p:nvPr/>
        </p:nvSpPr>
        <p:spPr>
          <a:xfrm>
            <a:off x="611560" y="2303001"/>
            <a:ext cx="7973530" cy="3046988"/>
          </a:xfrm>
          <a:prstGeom prst="rect">
            <a:avLst/>
          </a:prstGeom>
        </p:spPr>
        <p:txBody>
          <a:bodyPr wrap="square">
            <a:spAutoFit/>
          </a:bodyPr>
          <a:lstStyle/>
          <a:p>
            <a:r>
              <a:rPr lang="en-US"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２</a:t>
            </a:r>
            <a:r>
              <a:rPr lang="en-US"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3200" u="sng" dirty="0" smtClean="0">
                <a:latin typeface="Arial Unicode MS" panose="020B0604020202020204" pitchFamily="34" charset="-120"/>
                <a:ea typeface="Arial Unicode MS" panose="020B0604020202020204" pitchFamily="34" charset="-120"/>
                <a:cs typeface="Arial Unicode MS" panose="020B0604020202020204" pitchFamily="34" charset="-120"/>
              </a:rPr>
              <a:t>瑛貴人</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為了控制</a:t>
            </a:r>
            <a:r>
              <a:rPr lang="en-US" altLang="zh-TW" sz="3200" dirty="0" smtClean="0">
                <a:latin typeface="Arial Unicode MS" panose="020B0604020202020204" pitchFamily="34" charset="-120"/>
                <a:ea typeface="Arial Unicode MS" panose="020B0604020202020204" pitchFamily="34" charset="-120"/>
                <a:cs typeface="Arial Unicode MS" panose="020B0604020202020204" pitchFamily="34" charset="-120"/>
              </a:rPr>
              <a:t>16</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歲的小宮女</a:t>
            </a:r>
            <a:r>
              <a:rPr lang="zh-TW" altLang="en-US" sz="3200" u="sng" dirty="0" smtClean="0">
                <a:latin typeface="Arial Unicode MS" panose="020B0604020202020204" pitchFamily="34" charset="-120"/>
                <a:ea typeface="Arial Unicode MS" panose="020B0604020202020204" pitchFamily="34" charset="-120"/>
                <a:cs typeface="Arial Unicode MS" panose="020B0604020202020204" pitchFamily="34" charset="-120"/>
              </a:rPr>
              <a:t>禎禎</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，便引誘她施用鴉片。若以現代法規論處，</a:t>
            </a:r>
            <a:r>
              <a:rPr lang="zh-TW" altLang="en-US" sz="3200" u="sng" dirty="0" smtClean="0">
                <a:latin typeface="Arial Unicode MS" panose="020B0604020202020204" pitchFamily="34" charset="-120"/>
                <a:ea typeface="Arial Unicode MS" panose="020B0604020202020204" pitchFamily="34" charset="-120"/>
                <a:cs typeface="Arial Unicode MS" panose="020B0604020202020204" pitchFamily="34" charset="-120"/>
              </a:rPr>
              <a:t>瑛貴人</a:t>
            </a:r>
            <a:r>
              <a:rPr lang="zh-TW" altLang="en-US" sz="3200" dirty="0" smtClean="0">
                <a:latin typeface="Arial Unicode MS" panose="020B0604020202020204" pitchFamily="34" charset="-120"/>
                <a:ea typeface="Arial Unicode MS" panose="020B0604020202020204" pitchFamily="34" charset="-120"/>
                <a:cs typeface="Arial Unicode MS" panose="020B0604020202020204" pitchFamily="34" charset="-120"/>
              </a:rPr>
              <a:t>可能將面對何種刑責？</a:t>
            </a:r>
            <a:endParaRPr lang="en-US" altLang="zh-TW" sz="32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lvl="0"/>
            <a:r>
              <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（請運用「</a:t>
            </a:r>
            <a:r>
              <a:rPr kumimoji="0" lang="zh-TW" altLang="en-US" sz="3200" b="0" i="0" u="none" strike="noStrike" kern="100" cap="none" spc="0" normalizeH="0" baseline="0" noProof="0" dirty="0" smtClean="0">
                <a:ln>
                  <a:noFill/>
                </a:ln>
                <a:solidFill>
                  <a:srgbClr val="C00000"/>
                </a:solidFill>
                <a:effectLst/>
                <a:uLnTx/>
                <a:uFillTx/>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r>
              <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4" name="矩形 3"/>
          <p:cNvSpPr/>
          <p:nvPr/>
        </p:nvSpPr>
        <p:spPr>
          <a:xfrm>
            <a:off x="4395741" y="4690590"/>
            <a:ext cx="1826141" cy="584775"/>
          </a:xfrm>
          <a:prstGeom prst="rect">
            <a:avLst/>
          </a:prstGeom>
        </p:spPr>
        <p:txBody>
          <a:bodyPr wrap="none">
            <a:spAutoFit/>
          </a:bodyPr>
          <a:lstStyle/>
          <a:p>
            <a:r>
              <a:rPr lang="zh-TW" altLang="en-US" sz="3200" b="1" kern="1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小提示：</a:t>
            </a:r>
            <a:endParaRPr lang="zh-TW" altLang="en-US" b="1" dirty="0">
              <a:solidFill>
                <a:srgbClr val="8064A2">
                  <a:lumMod val="75000"/>
                </a:srgbClr>
              </a:solidFill>
            </a:endParaRPr>
          </a:p>
        </p:txBody>
      </p:sp>
      <p:sp>
        <p:nvSpPr>
          <p:cNvPr id="10" name="矩形 9"/>
          <p:cNvSpPr/>
          <p:nvPr/>
        </p:nvSpPr>
        <p:spPr>
          <a:xfrm>
            <a:off x="3334500" y="5991671"/>
            <a:ext cx="5724644" cy="461665"/>
          </a:xfrm>
          <a:prstGeom prst="rect">
            <a:avLst/>
          </a:prstGeom>
        </p:spPr>
        <p:txBody>
          <a:bodyPr wrap="none">
            <a:spAutoFit/>
          </a:bodyPr>
          <a:lstStyle/>
          <a:p>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本題答對組可獲得「驚驚功能卡」一張。</a:t>
            </a:r>
            <a:endParaRPr lang="zh-TW" altLang="en-US" dirty="0">
              <a:solidFill>
                <a:prstClr val="black"/>
              </a:solidFill>
            </a:endParaRPr>
          </a:p>
        </p:txBody>
      </p:sp>
      <p:pic>
        <p:nvPicPr>
          <p:cNvPr id="22532" name="Picture 4" descr="綜合查詢"/>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21882" y="4683113"/>
            <a:ext cx="1949250" cy="584775"/>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群組 20"/>
          <p:cNvGrpSpPr/>
          <p:nvPr/>
        </p:nvGrpSpPr>
        <p:grpSpPr>
          <a:xfrm>
            <a:off x="251520" y="189362"/>
            <a:ext cx="4284285" cy="1068791"/>
            <a:chOff x="4608195" y="116632"/>
            <a:chExt cx="4284285" cy="1068791"/>
          </a:xfrm>
        </p:grpSpPr>
        <p:grpSp>
          <p:nvGrpSpPr>
            <p:cNvPr id="22" name="群組 21"/>
            <p:cNvGrpSpPr/>
            <p:nvPr/>
          </p:nvGrpSpPr>
          <p:grpSpPr>
            <a:xfrm>
              <a:off x="6295092" y="116632"/>
              <a:ext cx="1811241" cy="1068791"/>
              <a:chOff x="88484" y="116632"/>
              <a:chExt cx="3715615" cy="2116347"/>
            </a:xfrm>
          </p:grpSpPr>
          <p:sp>
            <p:nvSpPr>
              <p:cNvPr id="25" name="矩形 24"/>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6" name="矩形 25"/>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7" name="矩形 26"/>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3" name="矩形 22"/>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4" name="矩形 23"/>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5" name="AutoShape 4"/>
          <p:cNvSpPr>
            <a:spLocks noChangeArrowheads="1"/>
          </p:cNvSpPr>
          <p:nvPr/>
        </p:nvSpPr>
        <p:spPr bwMode="auto">
          <a:xfrm rot="20648984">
            <a:off x="534203" y="4950002"/>
            <a:ext cx="1512168" cy="1566508"/>
          </a:xfrm>
          <a:prstGeom prst="star8">
            <a:avLst>
              <a:gd name="adj" fmla="val 38250"/>
            </a:avLst>
          </a:prstGeom>
          <a:solidFill>
            <a:srgbClr val="EEEAF2"/>
          </a:solidFill>
          <a:ln w="63500" cmpd="thickThin" algn="ctr">
            <a:solidFill>
              <a:schemeClr val="accent2">
                <a:lumMod val="75000"/>
              </a:schemeClr>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dirty="0">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rPr>
              <a:t>驚</a:t>
            </a:r>
            <a:endParaRPr kumimoji="1" lang="zh-TW" altLang="zh-TW" sz="8800" i="0" u="none" strike="noStrike" cap="none" normalizeH="0" baseline="0" dirty="0" smtClean="0">
              <a:ln>
                <a:noFill/>
              </a:ln>
              <a:solidFill>
                <a:schemeClr val="accent2">
                  <a:lumMod val="75000"/>
                </a:schemeClr>
              </a:solidFill>
              <a:effectLst>
                <a:outerShdw blurRad="38100" dist="38100" dir="2700000" algn="tl">
                  <a:srgbClr val="000000">
                    <a:alpha val="43137"/>
                  </a:srgbClr>
                </a:outerShdw>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2059741462"/>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8" presetClass="emph" presetSubtype="0" fill="hold" grpId="0" nodeType="afterEffect">
                                  <p:stCondLst>
                                    <p:cond delay="0"/>
                                  </p:stCondLst>
                                  <p:childTnLst>
                                    <p:animRot by="21600000">
                                      <p:cBhvr>
                                        <p:cTn id="10" dur="2000" fill="hold"/>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424936" cy="5122055"/>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3" name="文字方塊 2"/>
          <p:cNvSpPr txBox="1"/>
          <p:nvPr/>
        </p:nvSpPr>
        <p:spPr>
          <a:xfrm>
            <a:off x="3995936" y="5919663"/>
            <a:ext cx="4032448" cy="461665"/>
          </a:xfrm>
          <a:prstGeom prst="rect">
            <a:avLst/>
          </a:prstGeom>
          <a:noFill/>
        </p:spPr>
        <p:txBody>
          <a:bodyPr wrap="square" rtlCol="0">
            <a:spAutoFit/>
          </a:bodyPr>
          <a:lstStyle/>
          <a:p>
            <a:pPr algn="ctr"/>
            <a:r>
              <a:rPr lang="zh-TW" altLang="en-US" sz="24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這次我們來使用青少年版！</a:t>
            </a:r>
            <a:endParaRPr lang="zh-TW" altLang="en-US"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8" name="矩形 7"/>
          <p:cNvSpPr/>
          <p:nvPr/>
        </p:nvSpPr>
        <p:spPr>
          <a:xfrm>
            <a:off x="2468763" y="620688"/>
            <a:ext cx="4134465"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828948"/>
            <a:ext cx="6768752" cy="38671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1884" y="1783060"/>
            <a:ext cx="6825366" cy="3913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6" name="群組 5"/>
          <p:cNvGrpSpPr/>
          <p:nvPr/>
        </p:nvGrpSpPr>
        <p:grpSpPr>
          <a:xfrm>
            <a:off x="2131840" y="2256329"/>
            <a:ext cx="5824536" cy="3205769"/>
            <a:chOff x="2131840" y="2256329"/>
            <a:chExt cx="5824536" cy="3205769"/>
          </a:xfrm>
        </p:grpSpPr>
        <p:grpSp>
          <p:nvGrpSpPr>
            <p:cNvPr id="21" name="群組 20"/>
            <p:cNvGrpSpPr/>
            <p:nvPr/>
          </p:nvGrpSpPr>
          <p:grpSpPr>
            <a:xfrm>
              <a:off x="2131840" y="2256329"/>
              <a:ext cx="5824536" cy="2300754"/>
              <a:chOff x="2655877" y="1986589"/>
              <a:chExt cx="5824536" cy="2300754"/>
            </a:xfrm>
          </p:grpSpPr>
          <p:sp>
            <p:nvSpPr>
              <p:cNvPr id="22" name="圓角矩形 21"/>
              <p:cNvSpPr/>
              <p:nvPr/>
            </p:nvSpPr>
            <p:spPr>
              <a:xfrm>
                <a:off x="2655877" y="1986589"/>
                <a:ext cx="5824536" cy="897844"/>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3" name="圓角矩形圖說文字 22"/>
              <p:cNvSpPr/>
              <p:nvPr/>
            </p:nvSpPr>
            <p:spPr>
              <a:xfrm>
                <a:off x="6016826" y="3165845"/>
                <a:ext cx="2463587" cy="1121498"/>
              </a:xfrm>
              <a:prstGeom prst="wedgeRoundRectCallout">
                <a:avLst>
                  <a:gd name="adj1" fmla="val -101773"/>
                  <a:gd name="adj2" fmla="val -37775"/>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輸入「引誘」且含「施用」</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sp>
          <p:nvSpPr>
            <p:cNvPr id="24" name="圓角矩形 23"/>
            <p:cNvSpPr/>
            <p:nvPr/>
          </p:nvSpPr>
          <p:spPr>
            <a:xfrm>
              <a:off x="2131840" y="3166277"/>
              <a:ext cx="1936104" cy="897844"/>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5" name="圓角矩形 24"/>
            <p:cNvSpPr/>
            <p:nvPr/>
          </p:nvSpPr>
          <p:spPr>
            <a:xfrm>
              <a:off x="3851920" y="5157192"/>
              <a:ext cx="794217" cy="304906"/>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91882" y="1766866"/>
            <a:ext cx="6825367" cy="3929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8" name="群組 27"/>
          <p:cNvGrpSpPr/>
          <p:nvPr/>
        </p:nvGrpSpPr>
        <p:grpSpPr>
          <a:xfrm>
            <a:off x="2468761" y="3171669"/>
            <a:ext cx="2324739" cy="1841507"/>
            <a:chOff x="3912498" y="5246625"/>
            <a:chExt cx="1955646" cy="1841507"/>
          </a:xfrm>
        </p:grpSpPr>
        <p:sp>
          <p:nvSpPr>
            <p:cNvPr id="29" name="圓角矩形 28"/>
            <p:cNvSpPr/>
            <p:nvPr/>
          </p:nvSpPr>
          <p:spPr>
            <a:xfrm>
              <a:off x="3912498" y="5246625"/>
              <a:ext cx="1648160" cy="443529"/>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0" name="圓角矩形圖說文字 29"/>
            <p:cNvSpPr/>
            <p:nvPr/>
          </p:nvSpPr>
          <p:spPr>
            <a:xfrm>
              <a:off x="4283968" y="6333202"/>
              <a:ext cx="1584176" cy="754930"/>
            </a:xfrm>
            <a:prstGeom prst="wedgeRoundRectCallout">
              <a:avLst>
                <a:gd name="adj1" fmla="val -51263"/>
                <a:gd name="adj2" fmla="val -140742"/>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選</a:t>
              </a: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我！</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624" y="1798420"/>
            <a:ext cx="6829626" cy="38976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2" name="直線接點 31"/>
          <p:cNvCxnSpPr/>
          <p:nvPr/>
        </p:nvCxnSpPr>
        <p:spPr>
          <a:xfrm>
            <a:off x="2611202" y="3501008"/>
            <a:ext cx="5345174"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4" name="直線接點 33"/>
          <p:cNvCxnSpPr/>
          <p:nvPr/>
        </p:nvCxnSpPr>
        <p:spPr>
          <a:xfrm flipV="1">
            <a:off x="2627784" y="3790988"/>
            <a:ext cx="1576953" cy="1"/>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5833298" y="2761764"/>
            <a:ext cx="2339102" cy="523220"/>
          </a:xfrm>
          <a:prstGeom prst="rect">
            <a:avLst/>
          </a:prstGeom>
        </p:spPr>
        <p:txBody>
          <a:bodyPr wrap="none">
            <a:spAutoFit/>
          </a:bodyPr>
          <a:lstStyle/>
          <a:p>
            <a:r>
              <a:rPr lang="zh-TW" altLang="en-US" sz="28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還沒結束喔</a:t>
            </a:r>
            <a:r>
              <a:rPr lang="zh-TW" altLang="en-US" sz="28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endParaRPr lang="zh-TW" altLang="en-US" sz="2000" dirty="0">
              <a:solidFill>
                <a:srgbClr val="C00000"/>
              </a:solidFill>
            </a:endParaRPr>
          </a:p>
        </p:txBody>
      </p:sp>
      <p:pic>
        <p:nvPicPr>
          <p:cNvPr id="1029"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78325" y="4327375"/>
            <a:ext cx="6738926" cy="13687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9" name="直線接點 38"/>
          <p:cNvCxnSpPr/>
          <p:nvPr/>
        </p:nvCxnSpPr>
        <p:spPr>
          <a:xfrm>
            <a:off x="2539194" y="4797152"/>
            <a:ext cx="5345174"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6120363" y="4797152"/>
            <a:ext cx="1980029" cy="523220"/>
          </a:xfrm>
          <a:prstGeom prst="rect">
            <a:avLst/>
          </a:prstGeom>
        </p:spPr>
        <p:txBody>
          <a:bodyPr wrap="none">
            <a:spAutoFit/>
          </a:bodyPr>
          <a:lstStyle/>
          <a:p>
            <a:r>
              <a:rPr lang="zh-TW" altLang="en-US" sz="28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加重處罰！</a:t>
            </a:r>
            <a:endParaRPr lang="zh-TW" altLang="en-US" sz="2000" dirty="0">
              <a:solidFill>
                <a:srgbClr val="C00000"/>
              </a:solidFill>
            </a:endParaRPr>
          </a:p>
        </p:txBody>
      </p:sp>
    </p:spTree>
    <p:extLst>
      <p:ext uri="{BB962C8B-B14F-4D97-AF65-F5344CB8AC3E}">
        <p14:creationId xmlns:p14="http://schemas.microsoft.com/office/powerpoint/2010/main" val="999599455"/>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500" fill="hold"/>
                                        <p:tgtEl>
                                          <p:spTgt spid="19"/>
                                        </p:tgtEl>
                                        <p:attrNameLst>
                                          <p:attrName>ppt_x</p:attrName>
                                        </p:attrNameLst>
                                      </p:cBhvr>
                                      <p:tavLst>
                                        <p:tav tm="0">
                                          <p:val>
                                            <p:strVal val="#ppt_x"/>
                                          </p:val>
                                        </p:tav>
                                        <p:tav tm="100000">
                                          <p:val>
                                            <p:strVal val="#ppt_x"/>
                                          </p:val>
                                        </p:tav>
                                      </p:tavLst>
                                    </p:anim>
                                    <p:anim calcmode="lin" valueType="num">
                                      <p:cBhvr additive="base">
                                        <p:cTn id="13"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 calcmode="lin" valueType="num">
                                      <p:cBhvr additive="base">
                                        <p:cTn id="18" dur="500" fill="hold"/>
                                        <p:tgtEl>
                                          <p:spTgt spid="1026"/>
                                        </p:tgtEl>
                                        <p:attrNameLst>
                                          <p:attrName>ppt_x</p:attrName>
                                        </p:attrNameLst>
                                      </p:cBhvr>
                                      <p:tavLst>
                                        <p:tav tm="0">
                                          <p:val>
                                            <p:strVal val="#ppt_x"/>
                                          </p:val>
                                        </p:tav>
                                        <p:tav tm="100000">
                                          <p:val>
                                            <p:strVal val="#ppt_x"/>
                                          </p:val>
                                        </p:tav>
                                      </p:tavLst>
                                    </p:anim>
                                    <p:anim calcmode="lin" valueType="num">
                                      <p:cBhvr additive="base">
                                        <p:cTn id="19"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1027"/>
                                        </p:tgtEl>
                                        <p:attrNameLst>
                                          <p:attrName>style.visibility</p:attrName>
                                        </p:attrNameLst>
                                      </p:cBhvr>
                                      <p:to>
                                        <p:strVal val="visible"/>
                                      </p:to>
                                    </p:set>
                                    <p:animEffect transition="in" filter="wipe(down)">
                                      <p:cBhvr>
                                        <p:cTn id="30" dur="500"/>
                                        <p:tgtEl>
                                          <p:spTgt spid="1027"/>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fade">
                                      <p:cBhvr>
                                        <p:cTn id="34" dur="500"/>
                                        <p:tgtEl>
                                          <p:spTgt spid="28"/>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Effect transition="in" filter="barn(inVertical)">
                                      <p:cBhvr>
                                        <p:cTn id="39" dur="500"/>
                                        <p:tgtEl>
                                          <p:spTgt spid="1028"/>
                                        </p:tgtEl>
                                      </p:cBhvr>
                                    </p:animEffect>
                                  </p:childTnLst>
                                </p:cTn>
                              </p:par>
                            </p:childTnLst>
                          </p:cTn>
                        </p:par>
                        <p:par>
                          <p:cTn id="40" fill="hold">
                            <p:stCondLst>
                              <p:cond delay="500"/>
                            </p:stCondLst>
                            <p:childTnLst>
                              <p:par>
                                <p:cTn id="41" presetID="22" presetClass="entr" presetSubtype="8" fill="hold"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1000"/>
                                        <p:tgtEl>
                                          <p:spTgt spid="32"/>
                                        </p:tgtEl>
                                      </p:cBhvr>
                                    </p:animEffect>
                                  </p:childTnLst>
                                </p:cTn>
                              </p:par>
                            </p:childTnLst>
                          </p:cTn>
                        </p:par>
                        <p:par>
                          <p:cTn id="44" fill="hold">
                            <p:stCondLst>
                              <p:cond delay="1500"/>
                            </p:stCondLst>
                            <p:childTnLst>
                              <p:par>
                                <p:cTn id="45" presetID="22" presetClass="entr" presetSubtype="8"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1000"/>
                                        <p:tgtEl>
                                          <p:spTgt spid="34"/>
                                        </p:tgtEl>
                                      </p:cBhvr>
                                    </p:animEffect>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fade">
                                      <p:cBhvr>
                                        <p:cTn id="51" dur="1000"/>
                                        <p:tgtEl>
                                          <p:spTgt spid="37"/>
                                        </p:tgtEl>
                                      </p:cBhvr>
                                    </p:animEffect>
                                    <p:anim calcmode="lin" valueType="num">
                                      <p:cBhvr>
                                        <p:cTn id="52" dur="1000" fill="hold"/>
                                        <p:tgtEl>
                                          <p:spTgt spid="37"/>
                                        </p:tgtEl>
                                        <p:attrNameLst>
                                          <p:attrName>ppt_x</p:attrName>
                                        </p:attrNameLst>
                                      </p:cBhvr>
                                      <p:tavLst>
                                        <p:tav tm="0">
                                          <p:val>
                                            <p:strVal val="#ppt_x"/>
                                          </p:val>
                                        </p:tav>
                                        <p:tav tm="100000">
                                          <p:val>
                                            <p:strVal val="#ppt_x"/>
                                          </p:val>
                                        </p:tav>
                                      </p:tavLst>
                                    </p:anim>
                                    <p:anim calcmode="lin" valueType="num">
                                      <p:cBhvr>
                                        <p:cTn id="53"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1029"/>
                                        </p:tgtEl>
                                        <p:attrNameLst>
                                          <p:attrName>style.visibility</p:attrName>
                                        </p:attrNameLst>
                                      </p:cBhvr>
                                      <p:to>
                                        <p:strVal val="visible"/>
                                      </p:to>
                                    </p:set>
                                    <p:anim calcmode="lin" valueType="num">
                                      <p:cBhvr additive="base">
                                        <p:cTn id="58" dur="500" fill="hold"/>
                                        <p:tgtEl>
                                          <p:spTgt spid="1029"/>
                                        </p:tgtEl>
                                        <p:attrNameLst>
                                          <p:attrName>ppt_x</p:attrName>
                                        </p:attrNameLst>
                                      </p:cBhvr>
                                      <p:tavLst>
                                        <p:tav tm="0">
                                          <p:val>
                                            <p:strVal val="#ppt_x"/>
                                          </p:val>
                                        </p:tav>
                                        <p:tav tm="100000">
                                          <p:val>
                                            <p:strVal val="#ppt_x"/>
                                          </p:val>
                                        </p:tav>
                                      </p:tavLst>
                                    </p:anim>
                                    <p:anim calcmode="lin" valueType="num">
                                      <p:cBhvr additive="base">
                                        <p:cTn id="59" dur="500" fill="hold"/>
                                        <p:tgtEl>
                                          <p:spTgt spid="1029"/>
                                        </p:tgtEl>
                                        <p:attrNameLst>
                                          <p:attrName>ppt_y</p:attrName>
                                        </p:attrNameLst>
                                      </p:cBhvr>
                                      <p:tavLst>
                                        <p:tav tm="0">
                                          <p:val>
                                            <p:strVal val="1+#ppt_h/2"/>
                                          </p:val>
                                        </p:tav>
                                        <p:tav tm="100000">
                                          <p:val>
                                            <p:strVal val="#ppt_y"/>
                                          </p:val>
                                        </p:tav>
                                      </p:tavLst>
                                    </p:anim>
                                  </p:childTnLst>
                                </p:cTn>
                              </p:par>
                            </p:childTnLst>
                          </p:cTn>
                        </p:par>
                        <p:par>
                          <p:cTn id="60" fill="hold">
                            <p:stCondLst>
                              <p:cond delay="500"/>
                            </p:stCondLst>
                            <p:childTnLst>
                              <p:par>
                                <p:cTn id="61" presetID="22" presetClass="entr" presetSubtype="8"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1000"/>
                                        <p:tgtEl>
                                          <p:spTgt spid="39"/>
                                        </p:tgtEl>
                                      </p:cBhvr>
                                    </p:animEffect>
                                  </p:childTnLst>
                                </p:cTn>
                              </p:par>
                            </p:childTnLst>
                          </p:cTn>
                        </p:par>
                        <p:par>
                          <p:cTn id="64" fill="hold">
                            <p:stCondLst>
                              <p:cond delay="1500"/>
                            </p:stCondLst>
                            <p:childTnLst>
                              <p:par>
                                <p:cTn id="65" presetID="42"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7" name="圓角矩形 16"/>
          <p:cNvSpPr/>
          <p:nvPr/>
        </p:nvSpPr>
        <p:spPr>
          <a:xfrm>
            <a:off x="385256" y="1484784"/>
            <a:ext cx="8363208" cy="4133192"/>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2003901" y="1538371"/>
            <a:ext cx="5115503"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4</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法規助我來解題</a:t>
            </a:r>
          </a:p>
        </p:txBody>
      </p:sp>
      <p:sp>
        <p:nvSpPr>
          <p:cNvPr id="19" name="矩形 18"/>
          <p:cNvSpPr/>
          <p:nvPr/>
        </p:nvSpPr>
        <p:spPr>
          <a:xfrm>
            <a:off x="611560" y="2303001"/>
            <a:ext cx="7973530" cy="3354765"/>
          </a:xfrm>
          <a:prstGeom prst="rect">
            <a:avLst/>
          </a:prstGeom>
        </p:spPr>
        <p:txBody>
          <a:bodyPr wrap="square">
            <a:spAutoFit/>
          </a:bodyPr>
          <a:lstStyle/>
          <a:p>
            <a:r>
              <a:rPr lang="en-US" altLang="zh-TW"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(3)</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鴉片戰爭</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前就有中國農民在</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雲南種植</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罌粟花，意圖供製造毒品之用；鴉片戰爭後，罌粟開始在全國遍地開花。依據我國現今法律，栽種罌粟意圖供製造毒品，將如何判處</a:t>
            </a:r>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8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請運用「</a:t>
            </a:r>
            <a:r>
              <a:rPr lang="zh-TW" altLang="en-US" sz="2800" kern="100"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r>
              <a:rPr lang="zh-TW" altLang="en-US"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8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4" name="矩形 3"/>
          <p:cNvSpPr/>
          <p:nvPr/>
        </p:nvSpPr>
        <p:spPr>
          <a:xfrm>
            <a:off x="4040204" y="4732784"/>
            <a:ext cx="1826141" cy="584775"/>
          </a:xfrm>
          <a:prstGeom prst="rect">
            <a:avLst/>
          </a:prstGeom>
        </p:spPr>
        <p:txBody>
          <a:bodyPr wrap="none">
            <a:spAutoFit/>
          </a:bodyPr>
          <a:lstStyle/>
          <a:p>
            <a:r>
              <a:rPr lang="zh-TW" altLang="en-US" sz="3200" b="1" kern="1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小提示：</a:t>
            </a:r>
            <a:endParaRPr lang="zh-TW" altLang="en-US" b="1" dirty="0">
              <a:solidFill>
                <a:srgbClr val="8064A2">
                  <a:lumMod val="75000"/>
                </a:srgbClr>
              </a:solidFill>
            </a:endParaRPr>
          </a:p>
        </p:txBody>
      </p:sp>
      <p:sp>
        <p:nvSpPr>
          <p:cNvPr id="10" name="矩形 9"/>
          <p:cNvSpPr/>
          <p:nvPr/>
        </p:nvSpPr>
        <p:spPr>
          <a:xfrm>
            <a:off x="4040204" y="5910371"/>
            <a:ext cx="4924284" cy="830997"/>
          </a:xfrm>
          <a:prstGeom prst="rect">
            <a:avLst/>
          </a:prstGeom>
        </p:spPr>
        <p:txBody>
          <a:bodyPr wrap="square">
            <a:spAutoFit/>
          </a:bodyPr>
          <a:lstStyle/>
          <a:p>
            <a:r>
              <a:rPr lang="zh-TW" altLang="en-US" sz="2400" b="1"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每</a:t>
            </a:r>
            <a:r>
              <a:rPr lang="zh-TW" altLang="en-US" sz="2400" b="1"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組僅有一次答題機會，最快舉手回答正確者可獲得「錐字貼紙」。</a:t>
            </a:r>
            <a:endParaRPr lang="zh-TW" altLang="en-US" dirty="0">
              <a:solidFill>
                <a:prstClr val="black"/>
              </a:solidFill>
            </a:endParaRPr>
          </a:p>
        </p:txBody>
      </p:sp>
      <p:grpSp>
        <p:nvGrpSpPr>
          <p:cNvPr id="21" name="群組 20"/>
          <p:cNvGrpSpPr/>
          <p:nvPr/>
        </p:nvGrpSpPr>
        <p:grpSpPr>
          <a:xfrm>
            <a:off x="251520" y="189362"/>
            <a:ext cx="4284285" cy="1068791"/>
            <a:chOff x="4608195" y="116632"/>
            <a:chExt cx="4284285" cy="1068791"/>
          </a:xfrm>
        </p:grpSpPr>
        <p:grpSp>
          <p:nvGrpSpPr>
            <p:cNvPr id="22" name="群組 21"/>
            <p:cNvGrpSpPr/>
            <p:nvPr/>
          </p:nvGrpSpPr>
          <p:grpSpPr>
            <a:xfrm>
              <a:off x="6295092" y="116632"/>
              <a:ext cx="1811241" cy="1068791"/>
              <a:chOff x="88484" y="116632"/>
              <a:chExt cx="3715615" cy="2116347"/>
            </a:xfrm>
          </p:grpSpPr>
          <p:sp>
            <p:nvSpPr>
              <p:cNvPr id="25" name="矩形 24"/>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6" name="矩形 25"/>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7" name="矩形 26"/>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3" name="矩形 22"/>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4" name="矩形 23"/>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pic>
        <p:nvPicPr>
          <p:cNvPr id="16" name="Picture 2" descr="通俗用語輔助查詢"/>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18152" y="4727836"/>
            <a:ext cx="2402504" cy="576064"/>
          </a:xfrm>
          <a:prstGeom prst="rect">
            <a:avLst/>
          </a:prstGeom>
          <a:noFill/>
          <a:extLst>
            <a:ext uri="{909E8E84-426E-40DD-AFC4-6F175D3DCCD1}">
              <a14:hiddenFill xmlns:a14="http://schemas.microsoft.com/office/drawing/2010/main">
                <a:solidFill>
                  <a:srgbClr val="FFFFFF"/>
                </a:solidFill>
              </a14:hiddenFill>
            </a:ext>
          </a:extLst>
        </p:spPr>
      </p:pic>
      <p:sp>
        <p:nvSpPr>
          <p:cNvPr id="28" name="AutoShape 3"/>
          <p:cNvSpPr>
            <a:spLocks noChangeArrowheads="1"/>
          </p:cNvSpPr>
          <p:nvPr/>
        </p:nvSpPr>
        <p:spPr bwMode="auto">
          <a:xfrm>
            <a:off x="912052" y="4839816"/>
            <a:ext cx="1506587" cy="1556320"/>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錐</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202685648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8" presetClass="emph" presetSubtype="0" fill="hold" grpId="0" nodeType="afterEffect">
                                  <p:stCondLst>
                                    <p:cond delay="0"/>
                                  </p:stCondLst>
                                  <p:childTnLst>
                                    <p:animRot by="-21600000">
                                      <p:cBhvr>
                                        <p:cTn id="10" dur="2000" fill="hold"/>
                                        <p:tgtEl>
                                          <p:spTgt spid="2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424936" cy="5122055"/>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772816"/>
            <a:ext cx="6768752"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文字方塊 2"/>
          <p:cNvSpPr txBox="1"/>
          <p:nvPr/>
        </p:nvSpPr>
        <p:spPr>
          <a:xfrm>
            <a:off x="4211960" y="5919663"/>
            <a:ext cx="4032448" cy="461665"/>
          </a:xfrm>
          <a:prstGeom prst="rect">
            <a:avLst/>
          </a:prstGeom>
          <a:noFill/>
        </p:spPr>
        <p:txBody>
          <a:bodyPr wrap="square" rtlCol="0">
            <a:spAutoFit/>
          </a:bodyPr>
          <a:lstStyle/>
          <a:p>
            <a:pPr algn="ctr"/>
            <a:r>
              <a:rPr lang="zh-TW" altLang="en-US" sz="24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栽種罌粟怎麼找？</a:t>
            </a:r>
            <a:endParaRPr lang="zh-TW" altLang="en-US"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8" name="矩形 7"/>
          <p:cNvSpPr/>
          <p:nvPr/>
        </p:nvSpPr>
        <p:spPr>
          <a:xfrm>
            <a:off x="2468763" y="620688"/>
            <a:ext cx="4134465"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2116" y="1772816"/>
            <a:ext cx="6766268" cy="3855763"/>
          </a:xfrm>
          <a:prstGeom prst="round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86457" y="1803647"/>
            <a:ext cx="6741928" cy="38249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1" name="群組 20"/>
          <p:cNvGrpSpPr/>
          <p:nvPr/>
        </p:nvGrpSpPr>
        <p:grpSpPr>
          <a:xfrm>
            <a:off x="2496754" y="3356992"/>
            <a:ext cx="2324738" cy="1841506"/>
            <a:chOff x="3912499" y="5246626"/>
            <a:chExt cx="1955645" cy="1841506"/>
          </a:xfrm>
        </p:grpSpPr>
        <p:sp>
          <p:nvSpPr>
            <p:cNvPr id="22" name="圓角矩形 21"/>
            <p:cNvSpPr/>
            <p:nvPr/>
          </p:nvSpPr>
          <p:spPr>
            <a:xfrm>
              <a:off x="3912499" y="5246626"/>
              <a:ext cx="1564038" cy="359120"/>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3" name="圓角矩形圖說文字 22"/>
            <p:cNvSpPr/>
            <p:nvPr/>
          </p:nvSpPr>
          <p:spPr>
            <a:xfrm>
              <a:off x="4283968" y="6333202"/>
              <a:ext cx="1584176" cy="754930"/>
            </a:xfrm>
            <a:prstGeom prst="wedgeRoundRectCallout">
              <a:avLst>
                <a:gd name="adj1" fmla="val -51263"/>
                <a:gd name="adj2" fmla="val -140742"/>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選</a:t>
              </a: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我！</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2052"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9632" y="1803646"/>
            <a:ext cx="6768657" cy="3824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5" name="直線接點 24"/>
          <p:cNvCxnSpPr/>
          <p:nvPr/>
        </p:nvCxnSpPr>
        <p:spPr>
          <a:xfrm>
            <a:off x="2683211" y="4149080"/>
            <a:ext cx="5345174"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26" name="直線接點 25"/>
          <p:cNvCxnSpPr/>
          <p:nvPr/>
        </p:nvCxnSpPr>
        <p:spPr>
          <a:xfrm>
            <a:off x="2699792" y="4509120"/>
            <a:ext cx="2952328"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5436096" y="3212976"/>
            <a:ext cx="2698175" cy="523220"/>
          </a:xfrm>
          <a:prstGeom prst="rect">
            <a:avLst/>
          </a:prstGeom>
        </p:spPr>
        <p:txBody>
          <a:bodyPr wrap="none">
            <a:spAutoFit/>
          </a:bodyPr>
          <a:lstStyle/>
          <a:p>
            <a:r>
              <a:rPr lang="zh-TW" altLang="en-US" sz="28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是不是很容易！</a:t>
            </a:r>
            <a:endParaRPr lang="zh-TW" altLang="en-US" sz="2000" dirty="0">
              <a:solidFill>
                <a:srgbClr val="C00000"/>
              </a:solidFill>
            </a:endParaRPr>
          </a:p>
        </p:txBody>
      </p:sp>
    </p:spTree>
    <p:extLst>
      <p:ext uri="{BB962C8B-B14F-4D97-AF65-F5344CB8AC3E}">
        <p14:creationId xmlns:p14="http://schemas.microsoft.com/office/powerpoint/2010/main" val="447307920"/>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500" fill="hold"/>
                                        <p:tgtEl>
                                          <p:spTgt spid="2050"/>
                                        </p:tgtEl>
                                        <p:attrNameLst>
                                          <p:attrName>ppt_x</p:attrName>
                                        </p:attrNameLst>
                                      </p:cBhvr>
                                      <p:tavLst>
                                        <p:tav tm="0">
                                          <p:val>
                                            <p:strVal val="#ppt_x"/>
                                          </p:val>
                                        </p:tav>
                                        <p:tav tm="100000">
                                          <p:val>
                                            <p:strVal val="#ppt_x"/>
                                          </p:val>
                                        </p:tav>
                                      </p:tavLst>
                                    </p:anim>
                                    <p:anim calcmode="lin" valueType="num">
                                      <p:cBhvr additive="base">
                                        <p:cTn id="14" dur="500" fill="hold"/>
                                        <p:tgtEl>
                                          <p:spTgt spid="2050"/>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2051"/>
                                        </p:tgtEl>
                                        <p:attrNameLst>
                                          <p:attrName>style.visibility</p:attrName>
                                        </p:attrNameLst>
                                      </p:cBhvr>
                                      <p:to>
                                        <p:strVal val="visible"/>
                                      </p:to>
                                    </p:set>
                                    <p:animEffect transition="in" filter="barn(inVertical)">
                                      <p:cBhvr>
                                        <p:cTn id="19" dur="500"/>
                                        <p:tgtEl>
                                          <p:spTgt spid="2051"/>
                                        </p:tgtEl>
                                      </p:cBhvr>
                                    </p:animEffec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052"/>
                                        </p:tgtEl>
                                        <p:attrNameLst>
                                          <p:attrName>style.visibility</p:attrName>
                                        </p:attrNameLst>
                                      </p:cBhvr>
                                      <p:to>
                                        <p:strVal val="visible"/>
                                      </p:to>
                                    </p:set>
                                    <p:anim calcmode="lin" valueType="num">
                                      <p:cBhvr>
                                        <p:cTn id="28" dur="500" fill="hold"/>
                                        <p:tgtEl>
                                          <p:spTgt spid="2052"/>
                                        </p:tgtEl>
                                        <p:attrNameLst>
                                          <p:attrName>ppt_w</p:attrName>
                                        </p:attrNameLst>
                                      </p:cBhvr>
                                      <p:tavLst>
                                        <p:tav tm="0">
                                          <p:val>
                                            <p:fltVal val="0"/>
                                          </p:val>
                                        </p:tav>
                                        <p:tav tm="100000">
                                          <p:val>
                                            <p:strVal val="#ppt_w"/>
                                          </p:val>
                                        </p:tav>
                                      </p:tavLst>
                                    </p:anim>
                                    <p:anim calcmode="lin" valueType="num">
                                      <p:cBhvr>
                                        <p:cTn id="29" dur="500" fill="hold"/>
                                        <p:tgtEl>
                                          <p:spTgt spid="2052"/>
                                        </p:tgtEl>
                                        <p:attrNameLst>
                                          <p:attrName>ppt_h</p:attrName>
                                        </p:attrNameLst>
                                      </p:cBhvr>
                                      <p:tavLst>
                                        <p:tav tm="0">
                                          <p:val>
                                            <p:fltVal val="0"/>
                                          </p:val>
                                        </p:tav>
                                        <p:tav tm="100000">
                                          <p:val>
                                            <p:strVal val="#ppt_h"/>
                                          </p:val>
                                        </p:tav>
                                      </p:tavLst>
                                    </p:anim>
                                    <p:animEffect transition="in" filter="fade">
                                      <p:cBhvr>
                                        <p:cTn id="30" dur="500"/>
                                        <p:tgtEl>
                                          <p:spTgt spid="2052"/>
                                        </p:tgtEl>
                                      </p:cBhvr>
                                    </p:animEffect>
                                  </p:childTnLst>
                                </p:cTn>
                              </p:par>
                            </p:childTnLst>
                          </p:cTn>
                        </p:par>
                        <p:par>
                          <p:cTn id="31" fill="hold">
                            <p:stCondLst>
                              <p:cond delay="500"/>
                            </p:stCondLst>
                            <p:childTnLst>
                              <p:par>
                                <p:cTn id="32" presetID="22" presetClass="entr" presetSubtype="8" fill="hold"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left)">
                                      <p:cBhvr>
                                        <p:cTn id="34" dur="1000"/>
                                        <p:tgtEl>
                                          <p:spTgt spid="25"/>
                                        </p:tgtEl>
                                      </p:cBhvr>
                                    </p:animEffect>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ipe(left)">
                                      <p:cBhvr>
                                        <p:cTn id="38" dur="1000"/>
                                        <p:tgtEl>
                                          <p:spTgt spid="26"/>
                                        </p:tgtEl>
                                      </p:cBhvr>
                                    </p:animEffect>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3000"/>
            <a:lum/>
          </a:blip>
          <a:srcRect/>
          <a:stretch>
            <a:fillRect l="-4000" r="-4000"/>
          </a:stretch>
        </a:blipFill>
        <a:effectLst/>
      </p:bgPr>
    </p:bg>
    <p:spTree>
      <p:nvGrpSpPr>
        <p:cNvPr id="1" name=""/>
        <p:cNvGrpSpPr/>
        <p:nvPr/>
      </p:nvGrpSpPr>
      <p:grpSpPr>
        <a:xfrm>
          <a:off x="0" y="0"/>
          <a:ext cx="0" cy="0"/>
          <a:chOff x="0" y="0"/>
          <a:chExt cx="0" cy="0"/>
        </a:xfrm>
      </p:grpSpPr>
      <p:grpSp>
        <p:nvGrpSpPr>
          <p:cNvPr id="9" name="群組 8"/>
          <p:cNvGrpSpPr/>
          <p:nvPr/>
        </p:nvGrpSpPr>
        <p:grpSpPr>
          <a:xfrm>
            <a:off x="251520" y="189362"/>
            <a:ext cx="4284285" cy="1068791"/>
            <a:chOff x="4608195" y="116632"/>
            <a:chExt cx="4284285" cy="1068791"/>
          </a:xfrm>
        </p:grpSpPr>
        <p:grpSp>
          <p:nvGrpSpPr>
            <p:cNvPr id="5" name="群組 4"/>
            <p:cNvGrpSpPr/>
            <p:nvPr/>
          </p:nvGrpSpPr>
          <p:grpSpPr>
            <a:xfrm>
              <a:off x="6295092" y="116632"/>
              <a:ext cx="1811241" cy="1068791"/>
              <a:chOff x="88484" y="116632"/>
              <a:chExt cx="3715615" cy="2116347"/>
            </a:xfrm>
          </p:grpSpPr>
          <p:sp>
            <p:nvSpPr>
              <p:cNvPr id="6" name="矩形 5"/>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7" name="矩形 6"/>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8" name="矩形 7"/>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 name="矩形 1"/>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3" name="矩形 2"/>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0" name="摺角紙張 9"/>
          <p:cNvSpPr/>
          <p:nvPr/>
        </p:nvSpPr>
        <p:spPr>
          <a:xfrm>
            <a:off x="251520" y="1340768"/>
            <a:ext cx="8640960" cy="517064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1" name="矩形 10"/>
          <p:cNvSpPr/>
          <p:nvPr/>
        </p:nvSpPr>
        <p:spPr>
          <a:xfrm>
            <a:off x="356133" y="1732741"/>
            <a:ext cx="5151971" cy="4293483"/>
          </a:xfrm>
          <a:prstGeom prst="rect">
            <a:avLst/>
          </a:prstGeom>
        </p:spPr>
        <p:txBody>
          <a:bodyPr wrap="square">
            <a:spAutoFit/>
          </a:bodyPr>
          <a:lstStyle/>
          <a:p>
            <a:pPr>
              <a:spcAft>
                <a:spcPts val="600"/>
              </a:spcAft>
            </a:pPr>
            <a:r>
              <a:rPr lang="zh-TW" altLang="en-US" sz="28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鴉片戰爭</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後，民族英雄</a:t>
            </a:r>
            <a:r>
              <a:rPr lang="zh-TW" altLang="en-US" sz="2400"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林則徐</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被遣戍伊犁，途經鎮江，與老友</a:t>
            </a:r>
            <a:r>
              <a:rPr lang="zh-TW" altLang="en-US" sz="2400" u="sng" dirty="0">
                <a:solidFill>
                  <a:schemeClr val="accent4">
                    <a:lumMod val="75000"/>
                  </a:schemeClr>
                </a:solidFill>
                <a:latin typeface="Arial Unicode MS" panose="020B0604020202020204" pitchFamily="34" charset="-120"/>
                <a:ea typeface="Arial Unicode MS" panose="020B0604020202020204" pitchFamily="34" charset="-120"/>
                <a:cs typeface="Arial Unicode MS" panose="020B0604020202020204" pitchFamily="34" charset="-120"/>
              </a:rPr>
              <a:t>魏源</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相會。林則徐在欽差大臣任上，曾指揮他的翻譯小組編譯英國人慕瑞所著</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世界地理大全</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，集成</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四洲志</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a:t>
            </a:r>
            <a:endParaRPr lang="en-US" altLang="zh-TW"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a:t>
            </a:r>
            <a:r>
              <a:rPr lang="zh-TW" altLang="en-US" sz="24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      林則徐</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將書稿全部交給魏源，盼好友編撰</a:t>
            </a:r>
            <a:r>
              <a:rPr lang="en-US" altLang="zh-TW"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海國圖志</a:t>
            </a:r>
            <a:r>
              <a:rPr lang="en-US" altLang="zh-TW"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。魏源接受囑託，蒐羅更多世界地理資料，一年後成書，初版</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50</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卷於</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1843</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年</a:t>
            </a:r>
            <a:r>
              <a:rPr lang="en-US" altLang="zh-TW"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1</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月刻印於揚州。此書對</a:t>
            </a:r>
            <a:r>
              <a:rPr lang="zh-TW" altLang="en-US"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晚清的洋務運動</a:t>
            </a:r>
            <a:r>
              <a:rPr lang="zh-TW" altLang="en-US" sz="24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乃至日本的明治維新都具有啟發作用。</a:t>
            </a:r>
            <a:endParaRPr lang="zh-TW" altLang="en-US" dirty="0">
              <a:solidFill>
                <a:prstClr val="black"/>
              </a:solidFill>
            </a:endParaRPr>
          </a:p>
        </p:txBody>
      </p:sp>
      <p:pic>
        <p:nvPicPr>
          <p:cNvPr id="27650" name="Picture 2" descr="Haiguotuzh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3140968"/>
            <a:ext cx="1813498" cy="2393818"/>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5745602" y="5733256"/>
            <a:ext cx="2646878" cy="461665"/>
          </a:xfrm>
          <a:prstGeom prst="rect">
            <a:avLst/>
          </a:prstGeom>
        </p:spPr>
        <p:txBody>
          <a:bodyPr wrap="none">
            <a:spAutoFit/>
          </a:bodyPr>
          <a:lstStyle/>
          <a:p>
            <a:r>
              <a:rPr lang="zh-TW" altLang="en-US" sz="2400" b="1" kern="100" dirty="0" smtClean="0">
                <a:latin typeface="Arial Unicode MS" panose="020B0604020202020204" pitchFamily="34" charset="-120"/>
                <a:ea typeface="Arial Unicode MS" panose="020B0604020202020204" pitchFamily="34" charset="-120"/>
                <a:cs typeface="Arial Unicode MS" panose="020B0604020202020204" pitchFamily="34" charset="-120"/>
              </a:rPr>
              <a:t>魏源</a:t>
            </a:r>
            <a:r>
              <a:rPr lang="en-US" altLang="zh-TW" sz="2400" b="1"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400" b="1" kern="100" dirty="0" smtClean="0">
                <a:latin typeface="Arial Unicode MS" panose="020B0604020202020204" pitchFamily="34" charset="-120"/>
                <a:ea typeface="Arial Unicode MS" panose="020B0604020202020204" pitchFamily="34" charset="-120"/>
                <a:cs typeface="Arial Unicode MS" panose="020B0604020202020204" pitchFamily="34" charset="-120"/>
              </a:rPr>
              <a:t>海國圖志</a:t>
            </a:r>
            <a:r>
              <a:rPr lang="en-US" altLang="zh-TW" sz="2400" b="1"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en-US" sz="1400" b="1" dirty="0"/>
          </a:p>
        </p:txBody>
      </p:sp>
      <p:pic>
        <p:nvPicPr>
          <p:cNvPr id="13" name="Picture 2" descr="1642904preview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95763" y="647832"/>
            <a:ext cx="1916597" cy="2339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78103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7" name="圓角矩形 16"/>
          <p:cNvSpPr/>
          <p:nvPr/>
        </p:nvSpPr>
        <p:spPr>
          <a:xfrm>
            <a:off x="385256" y="1484784"/>
            <a:ext cx="8363208" cy="4248472"/>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1619672" y="1568986"/>
            <a:ext cx="5707012"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特別企劃</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：穿越時空來反毒</a:t>
            </a:r>
            <a:endPar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9" name="矩形 18"/>
          <p:cNvSpPr/>
          <p:nvPr/>
        </p:nvSpPr>
        <p:spPr>
          <a:xfrm>
            <a:off x="2376999" y="2433002"/>
            <a:ext cx="6350254" cy="2554545"/>
          </a:xfrm>
          <a:prstGeom prst="rect">
            <a:avLst/>
          </a:prstGeom>
        </p:spPr>
        <p:txBody>
          <a:bodyPr wrap="square">
            <a:spAutoFit/>
          </a:bodyPr>
          <a:lstStyle/>
          <a:p>
            <a:r>
              <a:rPr lang="zh-TW" altLang="en-US" sz="3200" u="sng"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嘟</a:t>
            </a:r>
            <a:r>
              <a:rPr lang="zh-TW" altLang="en-US" sz="3200" u="sng"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教授</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有感自己無法改變歷史，但希望能用自己的力量，幫助現代的我國和中國一同打擊毒品犯罪，你能不能幫</a:t>
            </a:r>
            <a:r>
              <a:rPr lang="zh-TW" altLang="en-US" sz="3200" u="sng"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嘟教授</a:t>
            </a:r>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找到相關協議呢？</a:t>
            </a:r>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21" name="群組 20"/>
          <p:cNvGrpSpPr/>
          <p:nvPr/>
        </p:nvGrpSpPr>
        <p:grpSpPr>
          <a:xfrm>
            <a:off x="251520" y="189362"/>
            <a:ext cx="4284285" cy="1068791"/>
            <a:chOff x="4608195" y="116632"/>
            <a:chExt cx="4284285" cy="1068791"/>
          </a:xfrm>
        </p:grpSpPr>
        <p:grpSp>
          <p:nvGrpSpPr>
            <p:cNvPr id="22" name="群組 21"/>
            <p:cNvGrpSpPr/>
            <p:nvPr/>
          </p:nvGrpSpPr>
          <p:grpSpPr>
            <a:xfrm>
              <a:off x="6295092" y="116632"/>
              <a:ext cx="1811241" cy="1068791"/>
              <a:chOff x="88484" y="116632"/>
              <a:chExt cx="3715615" cy="2116347"/>
            </a:xfrm>
          </p:grpSpPr>
          <p:sp>
            <p:nvSpPr>
              <p:cNvPr id="25" name="矩形 24"/>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6" name="矩形 25"/>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7" name="矩形 26"/>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3" name="矩形 22"/>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4" name="矩形 23"/>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pic>
        <p:nvPicPr>
          <p:cNvPr id="15" name="圖片 3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136" y="2276872"/>
            <a:ext cx="1576413" cy="24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矩形 15"/>
          <p:cNvSpPr/>
          <p:nvPr/>
        </p:nvSpPr>
        <p:spPr>
          <a:xfrm>
            <a:off x="2534764" y="5949280"/>
            <a:ext cx="6448571" cy="830997"/>
          </a:xfrm>
          <a:prstGeom prst="rect">
            <a:avLst/>
          </a:prstGeom>
        </p:spPr>
        <p:txBody>
          <a:bodyPr wrap="square">
            <a:spAutoFit/>
          </a:bodyPr>
          <a:lstStyle/>
          <a:p>
            <a:r>
              <a:rPr lang="zh-TW" altLang="zh-TW"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最快完成並且舉手回答者</a:t>
            </a:r>
            <a:r>
              <a:rPr lang="zh-TW" altLang="en-US"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，因為成功幫助嘟教授，</a:t>
            </a:r>
            <a:r>
              <a:rPr lang="zh-TW" altLang="zh-TW"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可</a:t>
            </a:r>
            <a:r>
              <a:rPr lang="zh-TW" altLang="en-US"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獲得「</a:t>
            </a:r>
            <a:r>
              <a:rPr lang="zh-TW" altLang="en-US" sz="2400" b="1" kern="100" dirty="0" smtClean="0">
                <a:solidFill>
                  <a:srgbClr val="C00000"/>
                </a:solidFill>
                <a:effectLst/>
                <a:latin typeface="Arial Unicode MS" panose="020B0604020202020204" pitchFamily="34" charset="-120"/>
                <a:ea typeface="Arial Unicode MS" panose="020B0604020202020204" pitchFamily="34" charset="-120"/>
                <a:cs typeface="Arial Unicode MS" panose="020B0604020202020204" pitchFamily="34" charset="-120"/>
              </a:rPr>
              <a:t>嘟教授驚喜卡</a:t>
            </a:r>
            <a:r>
              <a:rPr lang="zh-TW" altLang="en-US"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」一張</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59831566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4" name="Picture 8" descr="「聖旨」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124744"/>
            <a:ext cx="8424936" cy="5122055"/>
          </a:xfrm>
          <a:prstGeom prst="rect">
            <a:avLst/>
          </a:prstGeom>
          <a:noFill/>
          <a:extLst>
            <a:ext uri="{909E8E84-426E-40DD-AFC4-6F175D3DCCD1}">
              <a14:hiddenFill xmlns:a14="http://schemas.microsoft.com/office/drawing/2010/main">
                <a:solidFill>
                  <a:srgbClr val="FFFFFF"/>
                </a:solidFill>
              </a14:hiddenFill>
            </a:ext>
          </a:extLst>
        </p:spPr>
      </p:pic>
      <p:sp>
        <p:nvSpPr>
          <p:cNvPr id="14" name="框架 13"/>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266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772816"/>
            <a:ext cx="6768752" cy="38164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文字方塊 2"/>
          <p:cNvSpPr txBox="1"/>
          <p:nvPr/>
        </p:nvSpPr>
        <p:spPr>
          <a:xfrm>
            <a:off x="4211960" y="5919663"/>
            <a:ext cx="4032448" cy="461665"/>
          </a:xfrm>
          <a:prstGeom prst="rect">
            <a:avLst/>
          </a:prstGeom>
          <a:noFill/>
        </p:spPr>
        <p:txBody>
          <a:bodyPr wrap="square" rtlCol="0">
            <a:spAutoFit/>
          </a:bodyPr>
          <a:lstStyle/>
          <a:p>
            <a:pPr algn="ctr"/>
            <a:r>
              <a:rPr lang="zh-TW" altLang="en-US" sz="2400" b="1" dirty="0" smtClean="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我國與中國簡稱為？</a:t>
            </a:r>
            <a:endParaRPr lang="zh-TW" altLang="en-US" sz="2400" b="1" dirty="0">
              <a:solidFill>
                <a:srgbClr val="F79646">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8" name="矩形 7"/>
          <p:cNvSpPr/>
          <p:nvPr/>
        </p:nvSpPr>
        <p:spPr>
          <a:xfrm>
            <a:off x="2468763" y="620688"/>
            <a:ext cx="4134465" cy="769441"/>
          </a:xfrm>
          <a:prstGeom prst="rect">
            <a:avLst/>
          </a:prstGeom>
        </p:spPr>
        <p:txBody>
          <a:bodyPr wrap="none">
            <a:spAutoFit/>
          </a:bodyPr>
          <a:lstStyle/>
          <a:p>
            <a:r>
              <a:rPr lang="zh-TW" altLang="en-US"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全國法規資料庫</a:t>
            </a:r>
            <a:endParaRPr lang="en-US" altLang="zh-TW" sz="4400" b="1"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40058" y="1757932"/>
            <a:ext cx="6788326" cy="3831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 name="群組 1"/>
          <p:cNvGrpSpPr/>
          <p:nvPr/>
        </p:nvGrpSpPr>
        <p:grpSpPr>
          <a:xfrm>
            <a:off x="2784786" y="2462255"/>
            <a:ext cx="4534471" cy="2838953"/>
            <a:chOff x="2784786" y="2462255"/>
            <a:chExt cx="4534471" cy="2838953"/>
          </a:xfrm>
        </p:grpSpPr>
        <p:grpSp>
          <p:nvGrpSpPr>
            <p:cNvPr id="17" name="群組 16"/>
            <p:cNvGrpSpPr/>
            <p:nvPr/>
          </p:nvGrpSpPr>
          <p:grpSpPr>
            <a:xfrm>
              <a:off x="2843808" y="2462255"/>
              <a:ext cx="4475449" cy="1825177"/>
              <a:chOff x="3912499" y="5246626"/>
              <a:chExt cx="3764893" cy="1825177"/>
            </a:xfrm>
          </p:grpSpPr>
          <p:sp>
            <p:nvSpPr>
              <p:cNvPr id="18" name="圓角矩形 17"/>
              <p:cNvSpPr/>
              <p:nvPr/>
            </p:nvSpPr>
            <p:spPr>
              <a:xfrm>
                <a:off x="3912499" y="5246626"/>
                <a:ext cx="1564038" cy="359120"/>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9" name="圓角矩形圖說文字 18"/>
              <p:cNvSpPr/>
              <p:nvPr/>
            </p:nvSpPr>
            <p:spPr>
              <a:xfrm>
                <a:off x="6093216" y="6316873"/>
                <a:ext cx="1584176" cy="754930"/>
              </a:xfrm>
              <a:prstGeom prst="wedgeRoundRectCallout">
                <a:avLst>
                  <a:gd name="adj1" fmla="val -88548"/>
                  <a:gd name="adj2" fmla="val -145068"/>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選</a:t>
                </a: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我！</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sp>
          <p:nvSpPr>
            <p:cNvPr id="20" name="圓角矩形 19"/>
            <p:cNvSpPr/>
            <p:nvPr/>
          </p:nvSpPr>
          <p:spPr>
            <a:xfrm>
              <a:off x="2784786" y="4437112"/>
              <a:ext cx="2867334" cy="504056"/>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4" name="圓角矩形 23"/>
            <p:cNvSpPr/>
            <p:nvPr/>
          </p:nvSpPr>
          <p:spPr>
            <a:xfrm>
              <a:off x="6012160" y="4909694"/>
              <a:ext cx="936104" cy="391514"/>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grpSp>
      <p:pic>
        <p:nvPicPr>
          <p:cNvPr id="4099"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59835" y="1757932"/>
            <a:ext cx="6788326" cy="38360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9" name="群組 28"/>
          <p:cNvGrpSpPr/>
          <p:nvPr/>
        </p:nvGrpSpPr>
        <p:grpSpPr>
          <a:xfrm>
            <a:off x="2472814" y="2380441"/>
            <a:ext cx="4475451" cy="1906991"/>
            <a:chOff x="3912498" y="5164812"/>
            <a:chExt cx="3764895" cy="1906991"/>
          </a:xfrm>
        </p:grpSpPr>
        <p:sp>
          <p:nvSpPr>
            <p:cNvPr id="32" name="圓角矩形 31"/>
            <p:cNvSpPr/>
            <p:nvPr/>
          </p:nvSpPr>
          <p:spPr>
            <a:xfrm>
              <a:off x="3912498" y="5164812"/>
              <a:ext cx="2977412" cy="472495"/>
            </a:xfrm>
            <a:prstGeom prst="roundRect">
              <a:avLst/>
            </a:prstGeom>
            <a:no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33" name="圓角矩形圖說文字 32"/>
            <p:cNvSpPr/>
            <p:nvPr/>
          </p:nvSpPr>
          <p:spPr>
            <a:xfrm>
              <a:off x="5981280" y="6316873"/>
              <a:ext cx="1696113" cy="754930"/>
            </a:xfrm>
            <a:prstGeom prst="wedgeRoundRectCallout">
              <a:avLst>
                <a:gd name="adj1" fmla="val -80449"/>
                <a:gd name="adj2" fmla="val -127765"/>
                <a:gd name="adj3" fmla="val 16667"/>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zh-TW" altLang="en-US" sz="2800" b="1" dirty="0" smtClean="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就是我了！</a:t>
              </a:r>
              <a:endParaRPr lang="zh-TW" altLang="en-US" sz="2800" b="1" dirty="0">
                <a:solidFill>
                  <a:prstClr val="white"/>
                </a:solidFill>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pic>
        <p:nvPicPr>
          <p:cNvPr id="410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9835" y="1792674"/>
            <a:ext cx="6788326" cy="3796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34" name="直線接點 33"/>
          <p:cNvCxnSpPr/>
          <p:nvPr/>
        </p:nvCxnSpPr>
        <p:spPr>
          <a:xfrm>
            <a:off x="2781031" y="3685771"/>
            <a:ext cx="4959321" cy="5186"/>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4929713" y="1805915"/>
            <a:ext cx="2954655" cy="830997"/>
          </a:xfrm>
          <a:prstGeom prst="rect">
            <a:avLst/>
          </a:prstGeom>
          <a:solidFill>
            <a:schemeClr val="accent2">
              <a:lumMod val="20000"/>
              <a:lumOff val="80000"/>
            </a:schemeClr>
          </a:solidFill>
        </p:spPr>
        <p:style>
          <a:lnRef idx="2">
            <a:schemeClr val="accent2"/>
          </a:lnRef>
          <a:fillRef idx="1">
            <a:schemeClr val="lt1"/>
          </a:fillRef>
          <a:effectRef idx="0">
            <a:schemeClr val="accent2"/>
          </a:effectRef>
          <a:fontRef idx="minor">
            <a:schemeClr val="dk1"/>
          </a:fontRef>
        </p:style>
        <p:txBody>
          <a:bodyPr wrap="none">
            <a:spAutoFit/>
          </a:bodyPr>
          <a:lstStyle/>
          <a:p>
            <a:pPr algn="ctr"/>
            <a:r>
              <a:rPr lang="zh-TW" altLang="en-US"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海峽兩岸共同</a:t>
            </a:r>
            <a:r>
              <a:rPr lang="zh-TW" altLang="en-US" sz="24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打擊</a:t>
            </a:r>
            <a:endParaRPr lang="en-US" altLang="zh-TW" sz="24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endParaRPr>
          </a:p>
          <a:p>
            <a:pPr algn="ctr"/>
            <a:r>
              <a:rPr lang="zh-TW" altLang="en-US" sz="24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犯罪及</a:t>
            </a:r>
            <a:r>
              <a:rPr lang="zh-TW" altLang="en-US" sz="24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司法互助協議</a:t>
            </a:r>
            <a:endParaRPr lang="zh-TW" altLang="en-US" dirty="0">
              <a:solidFill>
                <a:srgbClr val="C00000"/>
              </a:solidFill>
            </a:endParaRPr>
          </a:p>
        </p:txBody>
      </p:sp>
    </p:spTree>
    <p:extLst>
      <p:ext uri="{BB962C8B-B14F-4D97-AF65-F5344CB8AC3E}">
        <p14:creationId xmlns:p14="http://schemas.microsoft.com/office/powerpoint/2010/main" val="4032323882"/>
      </p:ext>
    </p:ext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barn(inVertical)">
                                      <p:cBhvr>
                                        <p:cTn id="13" dur="500"/>
                                        <p:tgtEl>
                                          <p:spTgt spid="4098"/>
                                        </p:tgtEl>
                                      </p:cBhvr>
                                    </p:animEffect>
                                  </p:childTnLst>
                                </p:cTn>
                              </p:par>
                            </p:childTnLst>
                          </p:cTn>
                        </p:par>
                        <p:par>
                          <p:cTn id="14" fill="hold">
                            <p:stCondLst>
                              <p:cond delay="500"/>
                            </p:stCondLst>
                            <p:childTnLst>
                              <p:par>
                                <p:cTn id="15" presetID="2" presetClass="entr" presetSubtype="4"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1" fill="hold" nodeType="clickEffect">
                                  <p:stCondLst>
                                    <p:cond delay="0"/>
                                  </p:stCondLst>
                                  <p:childTnLst>
                                    <p:set>
                                      <p:cBhvr>
                                        <p:cTn id="22" dur="1" fill="hold">
                                          <p:stCondLst>
                                            <p:cond delay="0"/>
                                          </p:stCondLst>
                                        </p:cTn>
                                        <p:tgtEl>
                                          <p:spTgt spid="4099"/>
                                        </p:tgtEl>
                                        <p:attrNameLst>
                                          <p:attrName>style.visibility</p:attrName>
                                        </p:attrNameLst>
                                      </p:cBhvr>
                                      <p:to>
                                        <p:strVal val="visible"/>
                                      </p:to>
                                    </p:set>
                                    <p:anim calcmode="lin" valueType="num">
                                      <p:cBhvr additive="base">
                                        <p:cTn id="23" dur="500" fill="hold"/>
                                        <p:tgtEl>
                                          <p:spTgt spid="4099"/>
                                        </p:tgtEl>
                                        <p:attrNameLst>
                                          <p:attrName>ppt_x</p:attrName>
                                        </p:attrNameLst>
                                      </p:cBhvr>
                                      <p:tavLst>
                                        <p:tav tm="0">
                                          <p:val>
                                            <p:strVal val="#ppt_x"/>
                                          </p:val>
                                        </p:tav>
                                        <p:tav tm="100000">
                                          <p:val>
                                            <p:strVal val="#ppt_x"/>
                                          </p:val>
                                        </p:tav>
                                      </p:tavLst>
                                    </p:anim>
                                    <p:anim calcmode="lin" valueType="num">
                                      <p:cBhvr additive="base">
                                        <p:cTn id="24" dur="500" fill="hold"/>
                                        <p:tgtEl>
                                          <p:spTgt spid="4099"/>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42" presetClass="entr" presetSubtype="0" fill="hold"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1000"/>
                                        <p:tgtEl>
                                          <p:spTgt spid="29"/>
                                        </p:tgtEl>
                                      </p:cBhvr>
                                    </p:animEffect>
                                    <p:anim calcmode="lin" valueType="num">
                                      <p:cBhvr>
                                        <p:cTn id="29" dur="1000" fill="hold"/>
                                        <p:tgtEl>
                                          <p:spTgt spid="29"/>
                                        </p:tgtEl>
                                        <p:attrNameLst>
                                          <p:attrName>ppt_x</p:attrName>
                                        </p:attrNameLst>
                                      </p:cBhvr>
                                      <p:tavLst>
                                        <p:tav tm="0">
                                          <p:val>
                                            <p:strVal val="#ppt_x"/>
                                          </p:val>
                                        </p:tav>
                                        <p:tav tm="100000">
                                          <p:val>
                                            <p:strVal val="#ppt_x"/>
                                          </p:val>
                                        </p:tav>
                                      </p:tavLst>
                                    </p:anim>
                                    <p:anim calcmode="lin" valueType="num">
                                      <p:cBhvr>
                                        <p:cTn id="30"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4100"/>
                                        </p:tgtEl>
                                        <p:attrNameLst>
                                          <p:attrName>style.visibility</p:attrName>
                                        </p:attrNameLst>
                                      </p:cBhvr>
                                      <p:to>
                                        <p:strVal val="visible"/>
                                      </p:to>
                                    </p:set>
                                    <p:animEffect transition="in" filter="barn(inVertical)">
                                      <p:cBhvr>
                                        <p:cTn id="35" dur="500"/>
                                        <p:tgtEl>
                                          <p:spTgt spid="4100"/>
                                        </p:tgtEl>
                                      </p:cBhvr>
                                    </p:animEffect>
                                  </p:childTnLst>
                                </p:cTn>
                              </p:par>
                            </p:childTnLst>
                          </p:cTn>
                        </p:par>
                        <p:par>
                          <p:cTn id="36" fill="hold">
                            <p:stCondLst>
                              <p:cond delay="500"/>
                            </p:stCondLst>
                            <p:childTnLst>
                              <p:par>
                                <p:cTn id="37" presetID="22" presetClass="entr" presetSubtype="8" fill="hold"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left)">
                                      <p:cBhvr>
                                        <p:cTn id="39" dur="1000"/>
                                        <p:tgtEl>
                                          <p:spTgt spid="34"/>
                                        </p:tgtEl>
                                      </p:cBhvr>
                                    </p:animEffect>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1000"/>
                                        <p:tgtEl>
                                          <p:spTgt spid="35"/>
                                        </p:tgtEl>
                                      </p:cBhvr>
                                    </p:animEffect>
                                    <p:anim calcmode="lin" valueType="num">
                                      <p:cBhvr>
                                        <p:cTn id="44" dur="1000" fill="hold"/>
                                        <p:tgtEl>
                                          <p:spTgt spid="35"/>
                                        </p:tgtEl>
                                        <p:attrNameLst>
                                          <p:attrName>ppt_x</p:attrName>
                                        </p:attrNameLst>
                                      </p:cBhvr>
                                      <p:tavLst>
                                        <p:tav tm="0">
                                          <p:val>
                                            <p:strVal val="#ppt_x"/>
                                          </p:val>
                                        </p:tav>
                                        <p:tav tm="100000">
                                          <p:val>
                                            <p:strVal val="#ppt_x"/>
                                          </p:val>
                                        </p:tav>
                                      </p:tavLst>
                                    </p:anim>
                                    <p:anim calcmode="lin" valueType="num">
                                      <p:cBhvr>
                                        <p:cTn id="45"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9" name="矩形 18"/>
          <p:cNvSpPr/>
          <p:nvPr/>
        </p:nvSpPr>
        <p:spPr>
          <a:xfrm>
            <a:off x="611560" y="2303001"/>
            <a:ext cx="7973530" cy="1077218"/>
          </a:xfrm>
          <a:prstGeom prst="rect">
            <a:avLst/>
          </a:prstGeom>
        </p:spPr>
        <p:txBody>
          <a:bodyPr wrap="square">
            <a:spAutoFit/>
          </a:bodyPr>
          <a:lstStyle/>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21" name="群組 20"/>
          <p:cNvGrpSpPr/>
          <p:nvPr/>
        </p:nvGrpSpPr>
        <p:grpSpPr>
          <a:xfrm>
            <a:off x="251520" y="189362"/>
            <a:ext cx="4284285" cy="1068791"/>
            <a:chOff x="4608195" y="116632"/>
            <a:chExt cx="4284285" cy="1068791"/>
          </a:xfrm>
        </p:grpSpPr>
        <p:grpSp>
          <p:nvGrpSpPr>
            <p:cNvPr id="22" name="群組 21"/>
            <p:cNvGrpSpPr/>
            <p:nvPr/>
          </p:nvGrpSpPr>
          <p:grpSpPr>
            <a:xfrm>
              <a:off x="6295092" y="116632"/>
              <a:ext cx="1811241" cy="1068791"/>
              <a:chOff x="88484" y="116632"/>
              <a:chExt cx="3715615" cy="2116347"/>
            </a:xfrm>
          </p:grpSpPr>
          <p:sp>
            <p:nvSpPr>
              <p:cNvPr id="25" name="矩形 24"/>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6" name="矩形 25"/>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7" name="矩形 26"/>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3" name="矩形 22"/>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4" name="矩形 23"/>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16" name="摺角紙張 15"/>
          <p:cNvSpPr/>
          <p:nvPr/>
        </p:nvSpPr>
        <p:spPr>
          <a:xfrm>
            <a:off x="277845" y="1340768"/>
            <a:ext cx="8640960" cy="4824536"/>
          </a:xfrm>
          <a:prstGeom prst="foldedCorner">
            <a:avLst/>
          </a:prstGeom>
          <a:solidFill>
            <a:schemeClr val="bg1">
              <a:lumMod val="8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20" name="矩形 19"/>
          <p:cNvSpPr/>
          <p:nvPr/>
        </p:nvSpPr>
        <p:spPr>
          <a:xfrm>
            <a:off x="2515915" y="1641627"/>
            <a:ext cx="6402889" cy="3539430"/>
          </a:xfrm>
          <a:prstGeom prst="rect">
            <a:avLst/>
          </a:prstGeom>
        </p:spPr>
        <p:txBody>
          <a:bodyPr wrap="square">
            <a:spAutoFit/>
          </a:bodyPr>
          <a:lstStyle/>
          <a:p>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       林則徐的禁煙行動雖然失敗了，敗在輕敵、不與英人溝通等原因，而其禁菸的動機無論是為了</a:t>
            </a:r>
            <a:r>
              <a:rPr lang="zh-TW" altLang="en-US" sz="28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白銀</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r>
              <a:rPr lang="zh-TW" altLang="en-US" sz="28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國力</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或是</a:t>
            </a:r>
            <a:r>
              <a:rPr lang="zh-TW" altLang="en-US" sz="28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人民的健康</a:t>
            </a:r>
            <a:r>
              <a:rPr lang="zh-TW" altLang="en-US" sz="2800" dirty="0" smtClean="0">
                <a:latin typeface="Arial Unicode MS" panose="020B0604020202020204" pitchFamily="34" charset="-120"/>
                <a:ea typeface="Arial Unicode MS" panose="020B0604020202020204" pitchFamily="34" charset="-120"/>
                <a:cs typeface="Arial Unicode MS" panose="020B0604020202020204" pitchFamily="34" charset="-120"/>
              </a:rPr>
              <a:t>，最難能可貴的是當他在面對沉溺於鴉片毒癮中的達官貴人時仍可勇敢指摘鴉片的負面影響，承擔禁煙的重責大任。林則徐曾言：「豈能盡如人意，但求無愧我心！」</a:t>
            </a:r>
            <a:endParaRPr lang="en-US" altLang="zh-TW" sz="28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28" name="圖片 27"/>
          <p:cNvPicPr>
            <a:picLocks noChangeAspect="1"/>
          </p:cNvPicPr>
          <p:nvPr/>
        </p:nvPicPr>
        <p:blipFill rotWithShape="1">
          <a:blip r:embed="rId4">
            <a:extLst>
              <a:ext uri="{28A0092B-C50C-407E-A947-70E740481C1C}">
                <a14:useLocalDpi xmlns:a14="http://schemas.microsoft.com/office/drawing/2010/main" val="0"/>
              </a:ext>
            </a:extLst>
          </a:blip>
          <a:srcRect l="22418" r="24720"/>
          <a:stretch/>
        </p:blipFill>
        <p:spPr>
          <a:xfrm>
            <a:off x="646484" y="1641627"/>
            <a:ext cx="1693944" cy="3024336"/>
          </a:xfrm>
          <a:prstGeom prst="rect">
            <a:avLst/>
          </a:prstGeom>
        </p:spPr>
      </p:pic>
      <p:sp>
        <p:nvSpPr>
          <p:cNvPr id="2" name="矩形 1"/>
          <p:cNvSpPr/>
          <p:nvPr/>
        </p:nvSpPr>
        <p:spPr>
          <a:xfrm>
            <a:off x="636120" y="5373216"/>
            <a:ext cx="7752303" cy="584775"/>
          </a:xfrm>
          <a:prstGeom prst="rect">
            <a:avLst/>
          </a:prstGeom>
        </p:spPr>
        <p:txBody>
          <a:bodyPr wrap="square">
            <a:spAutoFit/>
          </a:bodyPr>
          <a:lstStyle/>
          <a:p>
            <a:pPr lvl="0"/>
            <a:r>
              <a:rPr lang="zh-TW" altLang="en-US" sz="32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清朝的最佳反毒代言人，林則徐</a:t>
            </a:r>
            <a:r>
              <a:rPr lang="zh-TW" altLang="en-US" sz="3200" b="1"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當之無愧</a:t>
            </a:r>
            <a:r>
              <a:rPr lang="zh-TW" altLang="en-US" sz="3200" b="1"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a:t>
            </a:r>
          </a:p>
        </p:txBody>
      </p:sp>
    </p:spTree>
    <p:extLst>
      <p:ext uri="{BB962C8B-B14F-4D97-AF65-F5344CB8AC3E}">
        <p14:creationId xmlns:p14="http://schemas.microsoft.com/office/powerpoint/2010/main" val="34697961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nodePh="1">
                                  <p:stCondLst>
                                    <p:cond delay="0"/>
                                  </p:stCondLst>
                                  <p:endCondLst>
                                    <p:cond evt="begin" delay="0">
                                      <p:tn val="5"/>
                                    </p:cond>
                                  </p:end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calcmode="lin" valueType="num">
                                      <p:cBhvr>
                                        <p:cTn id="12"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65000"/>
            <a:lum/>
          </a:blip>
          <a:srcRect/>
          <a:stretch>
            <a:fillRect l="-4000" r="-4000"/>
          </a:stretch>
        </a:blipFill>
        <a:effectLst/>
      </p:bgPr>
    </p:bg>
    <p:spTree>
      <p:nvGrpSpPr>
        <p:cNvPr id="1" name=""/>
        <p:cNvGrpSpPr/>
        <p:nvPr/>
      </p:nvGrpSpPr>
      <p:grpSpPr>
        <a:xfrm>
          <a:off x="0" y="0"/>
          <a:ext cx="0" cy="0"/>
          <a:chOff x="0" y="0"/>
          <a:chExt cx="0" cy="0"/>
        </a:xfrm>
      </p:grpSpPr>
      <p:sp>
        <p:nvSpPr>
          <p:cNvPr id="17" name="圓角矩形 16"/>
          <p:cNvSpPr/>
          <p:nvPr/>
        </p:nvSpPr>
        <p:spPr>
          <a:xfrm>
            <a:off x="335402" y="1628800"/>
            <a:ext cx="8363208" cy="2916735"/>
          </a:xfrm>
          <a:prstGeom prst="roundRect">
            <a:avLst/>
          </a:prstGeom>
          <a:solidFill>
            <a:schemeClr val="accent4">
              <a:lumMod val="20000"/>
              <a:lumOff val="80000"/>
            </a:schemeClr>
          </a:solidFill>
          <a:ln w="76200" cmpd="thinThick">
            <a:solidFill>
              <a:schemeClr val="accent4">
                <a:lumMod val="75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white"/>
              </a:solidFill>
            </a:endParaRPr>
          </a:p>
        </p:txBody>
      </p:sp>
      <p:sp>
        <p:nvSpPr>
          <p:cNvPr id="18" name="矩形 17"/>
          <p:cNvSpPr/>
          <p:nvPr/>
        </p:nvSpPr>
        <p:spPr>
          <a:xfrm>
            <a:off x="1372064" y="1729864"/>
            <a:ext cx="5936240" cy="707886"/>
          </a:xfrm>
          <a:prstGeom prst="rect">
            <a:avLst/>
          </a:prstGeom>
        </p:spPr>
        <p:txBody>
          <a:bodyPr wrap="none">
            <a:spAutoFit/>
          </a:bodyPr>
          <a:lstStyle/>
          <a:p>
            <a:r>
              <a:rPr lang="zh-TW" altLang="en-US" sz="40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關卡</a:t>
            </a:r>
            <a:r>
              <a:rPr lang="en-US" altLang="zh-TW"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5</a:t>
            </a:r>
            <a:r>
              <a:rPr lang="zh-TW" altLang="en-US" sz="3200" b="1" dirty="0" smtClean="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：反毒路上不能沒有你</a:t>
            </a:r>
            <a:endParaRPr lang="zh-TW" altLang="en-US" sz="32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19" name="矩形 18"/>
          <p:cNvSpPr/>
          <p:nvPr/>
        </p:nvSpPr>
        <p:spPr>
          <a:xfrm>
            <a:off x="846942" y="2152620"/>
            <a:ext cx="7973530" cy="1077218"/>
          </a:xfrm>
          <a:prstGeom prst="rect">
            <a:avLst/>
          </a:prstGeom>
        </p:spPr>
        <p:txBody>
          <a:bodyPr wrap="square">
            <a:spAutoFit/>
          </a:bodyPr>
          <a:lstStyle/>
          <a:p>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a:p>
            <a:r>
              <a:rPr lang="zh-TW" altLang="en-US" sz="3200" kern="100" dirty="0" smtClean="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rPr>
              <a:t>昨日的林則徐值得今日的我們加以學習</a:t>
            </a:r>
            <a:endParaRPr lang="zh-TW" altLang="en-US" sz="3200" kern="100" dirty="0">
              <a:solidFill>
                <a:prstClr val="black"/>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grpSp>
        <p:nvGrpSpPr>
          <p:cNvPr id="21" name="群組 20"/>
          <p:cNvGrpSpPr/>
          <p:nvPr/>
        </p:nvGrpSpPr>
        <p:grpSpPr>
          <a:xfrm>
            <a:off x="251520" y="189362"/>
            <a:ext cx="4284285" cy="1068791"/>
            <a:chOff x="4608195" y="116632"/>
            <a:chExt cx="4284285" cy="1068791"/>
          </a:xfrm>
        </p:grpSpPr>
        <p:grpSp>
          <p:nvGrpSpPr>
            <p:cNvPr id="22" name="群組 21"/>
            <p:cNvGrpSpPr/>
            <p:nvPr/>
          </p:nvGrpSpPr>
          <p:grpSpPr>
            <a:xfrm>
              <a:off x="6295092" y="116632"/>
              <a:ext cx="1811241" cy="1068791"/>
              <a:chOff x="88484" y="116632"/>
              <a:chExt cx="3715615" cy="2116347"/>
            </a:xfrm>
          </p:grpSpPr>
          <p:sp>
            <p:nvSpPr>
              <p:cNvPr id="25" name="矩形 24"/>
              <p:cNvSpPr/>
              <p:nvPr/>
            </p:nvSpPr>
            <p:spPr>
              <a:xfrm>
                <a:off x="88484" y="404664"/>
                <a:ext cx="1799430" cy="1828315"/>
              </a:xfrm>
              <a:prstGeom prst="rect">
                <a:avLst/>
              </a:prstGeom>
            </p:spPr>
            <p:txBody>
              <a:bodyPr wrap="none">
                <a:spAutoFit/>
              </a:bodyPr>
              <a:lstStyle/>
              <a:p>
                <a:r>
                  <a:rPr lang="zh-TW" altLang="en-US" sz="5400" b="1"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紫</a:t>
                </a:r>
                <a:endParaRPr lang="zh-TW" altLang="en-US" sz="5400" dirty="0">
                  <a:solidFill>
                    <a:prstClr val="black"/>
                  </a:solidFill>
                </a:endParaRPr>
              </a:p>
            </p:txBody>
          </p:sp>
          <p:sp>
            <p:nvSpPr>
              <p:cNvPr id="26" name="矩形 25"/>
              <p:cNvSpPr/>
              <p:nvPr/>
            </p:nvSpPr>
            <p:spPr>
              <a:xfrm>
                <a:off x="1273179" y="116632"/>
                <a:ext cx="1431126" cy="1401708"/>
              </a:xfrm>
              <a:prstGeom prst="rect">
                <a:avLst/>
              </a:prstGeom>
            </p:spPr>
            <p:txBody>
              <a:bodyPr wrap="none">
                <a:spAutoFit/>
              </a:bodyPr>
              <a:lstStyle/>
              <a:p>
                <a:r>
                  <a:rPr lang="zh-TW" altLang="en-US" sz="40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錐</a:t>
                </a:r>
                <a:endParaRPr lang="zh-TW" altLang="en-US" sz="900" dirty="0">
                  <a:solidFill>
                    <a:prstClr val="black"/>
                  </a:solidFill>
                </a:endParaRPr>
              </a:p>
            </p:txBody>
          </p:sp>
          <p:sp>
            <p:nvSpPr>
              <p:cNvPr id="27" name="矩形 26"/>
              <p:cNvSpPr/>
              <p:nvPr/>
            </p:nvSpPr>
            <p:spPr>
              <a:xfrm>
                <a:off x="2267744" y="188639"/>
                <a:ext cx="1536355" cy="1523595"/>
              </a:xfrm>
              <a:prstGeom prst="rect">
                <a:avLst/>
              </a:prstGeom>
            </p:spPr>
            <p:txBody>
              <a:bodyPr wrap="none">
                <a:spAutoFit/>
              </a:bodyPr>
              <a:lstStyle/>
              <a:p>
                <a:r>
                  <a:rPr lang="zh-TW" altLang="en-US" sz="4400" dirty="0">
                    <a:solidFill>
                      <a:srgbClr val="8064A2">
                        <a:lumMod val="75000"/>
                      </a:srgbClr>
                    </a:solidFill>
                    <a:latin typeface="Arial Unicode MS" panose="020B0604020202020204" pitchFamily="34" charset="-120"/>
                    <a:ea typeface="Arial Unicode MS" panose="020B0604020202020204" pitchFamily="34" charset="-120"/>
                    <a:cs typeface="Arial Unicode MS" panose="020B0604020202020204" pitchFamily="34" charset="-120"/>
                  </a:rPr>
                  <a:t>花</a:t>
                </a:r>
                <a:endParaRPr lang="zh-TW" altLang="en-US" sz="1000" dirty="0">
                  <a:solidFill>
                    <a:prstClr val="black"/>
                  </a:solidFill>
                </a:endParaRPr>
              </a:p>
            </p:txBody>
          </p:sp>
        </p:grpSp>
        <p:sp>
          <p:nvSpPr>
            <p:cNvPr id="23" name="矩形 22"/>
            <p:cNvSpPr/>
            <p:nvPr/>
          </p:nvSpPr>
          <p:spPr>
            <a:xfrm>
              <a:off x="7989669" y="313492"/>
              <a:ext cx="902811" cy="523220"/>
            </a:xfrm>
            <a:prstGeom prst="rect">
              <a:avLst/>
            </a:prstGeom>
          </p:spPr>
          <p:txBody>
            <a:bodyPr wrap="none">
              <a:spAutoFit/>
            </a:bodyPr>
            <a:lstStyle/>
            <a:p>
              <a:r>
                <a:rPr lang="zh-TW" altLang="en-US"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傳奇</a:t>
              </a:r>
              <a:endParaRPr lang="zh-TW" altLang="en-US" sz="28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endParaRPr>
            </a:p>
          </p:txBody>
        </p:sp>
        <p:sp>
          <p:nvSpPr>
            <p:cNvPr id="24" name="矩形 23"/>
            <p:cNvSpPr/>
            <p:nvPr/>
          </p:nvSpPr>
          <p:spPr>
            <a:xfrm>
              <a:off x="4608195" y="332656"/>
              <a:ext cx="1980029" cy="523220"/>
            </a:xfrm>
            <a:prstGeom prst="rect">
              <a:avLst/>
            </a:prstGeom>
          </p:spPr>
          <p:txBody>
            <a:bodyPr wrap="none">
              <a:spAutoFit/>
            </a:bodyPr>
            <a:lstStyle/>
            <a:p>
              <a:r>
                <a:rPr lang="zh-TW" altLang="zh-TW" sz="2800" kern="100" dirty="0">
                  <a:ln w="18415" cmpd="sng">
                    <a:solidFill>
                      <a:prstClr val="black"/>
                    </a:solidFill>
                    <a:prstDash val="solid"/>
                  </a:ln>
                  <a:solidFill>
                    <a:prstClr val="black"/>
                  </a:solidFill>
                  <a:latin typeface="標楷體" panose="03000509000000000000" pitchFamily="65" charset="-120"/>
                  <a:ea typeface="標楷體" panose="03000509000000000000" pitchFamily="65" charset="-120"/>
                  <a:cs typeface="Times New Roman"/>
                </a:rPr>
                <a:t>步步驚心：</a:t>
              </a:r>
              <a:endParaRPr lang="zh-TW" altLang="en-US" sz="1200" dirty="0">
                <a:solidFill>
                  <a:prstClr val="black"/>
                </a:solidFill>
              </a:endParaRPr>
            </a:p>
          </p:txBody>
        </p:sp>
      </p:grpSp>
      <p:sp>
        <p:nvSpPr>
          <p:cNvPr id="3" name="矩形 2"/>
          <p:cNvSpPr/>
          <p:nvPr/>
        </p:nvSpPr>
        <p:spPr>
          <a:xfrm>
            <a:off x="846942" y="3221127"/>
            <a:ext cx="7205819" cy="584775"/>
          </a:xfrm>
          <a:prstGeom prst="rect">
            <a:avLst/>
          </a:prstGeom>
        </p:spPr>
        <p:txBody>
          <a:bodyPr wrap="none">
            <a:spAutoFit/>
          </a:bodyPr>
          <a:lstStyle/>
          <a:p>
            <a:pPr>
              <a:spcAft>
                <a:spcPts val="0"/>
              </a:spcAft>
            </a:pP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請各組寫下</a:t>
            </a:r>
            <a:r>
              <a:rPr lang="zh-TW" altLang="zh-TW" sz="3200" kern="100"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為什麼不要吸毒</a:t>
            </a:r>
            <a:r>
              <a:rPr lang="zh-TW" altLang="zh-TW" sz="32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的</a:t>
            </a:r>
            <a:r>
              <a:rPr lang="en-US" altLang="zh-TW" sz="3200" kern="1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10</a:t>
            </a:r>
            <a:r>
              <a:rPr lang="zh-TW" altLang="zh-TW" sz="3200" kern="100" dirty="0" smtClean="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rPr>
              <a:t>個原因</a:t>
            </a:r>
            <a:endParaRPr lang="zh-TW" altLang="zh-TW" sz="3200" kern="100" dirty="0">
              <a:solidFill>
                <a:srgbClr val="C00000"/>
              </a:solidFill>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4" name="矩形 3"/>
          <p:cNvSpPr/>
          <p:nvPr/>
        </p:nvSpPr>
        <p:spPr>
          <a:xfrm>
            <a:off x="2534764" y="6135687"/>
            <a:ext cx="6448571" cy="461665"/>
          </a:xfrm>
          <a:prstGeom prst="rect">
            <a:avLst/>
          </a:prstGeom>
        </p:spPr>
        <p:txBody>
          <a:bodyPr wrap="square">
            <a:spAutoFit/>
          </a:bodyPr>
          <a:lstStyle/>
          <a:p>
            <a:r>
              <a:rPr lang="zh-TW" altLang="zh-TW" sz="2400" b="1" kern="100" dirty="0" smtClean="0">
                <a:effectLst/>
                <a:latin typeface="Arial Unicode MS" panose="020B0604020202020204" pitchFamily="34" charset="-120"/>
                <a:ea typeface="Arial Unicode MS" panose="020B0604020202020204" pitchFamily="34" charset="-120"/>
                <a:cs typeface="Arial Unicode MS" panose="020B0604020202020204" pitchFamily="34" charset="-120"/>
              </a:rPr>
              <a:t>最快完成並且舉手回答者可獲得「花字貼紙」。</a:t>
            </a:r>
            <a:endParaRPr lang="zh-TW" altLang="en-US" sz="24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6" name="圖片 15"/>
          <p:cNvPicPr>
            <a:picLocks noChangeAspect="1"/>
          </p:cNvPicPr>
          <p:nvPr/>
        </p:nvPicPr>
        <p:blipFill>
          <a:blip r:embed="rId4" cstate="print">
            <a:extLst>
              <a:ext uri="{BEBA8EAE-BF5A-486C-A8C5-ECC9F3942E4B}">
                <a14:imgProps xmlns:a14="http://schemas.microsoft.com/office/drawing/2010/main">
                  <a14:imgLayer r:embed="rId5">
                    <a14:imgEffect>
                      <a14:saturation sat="33000"/>
                    </a14:imgEffect>
                  </a14:imgLayer>
                </a14:imgProps>
              </a:ext>
              <a:ext uri="{28A0092B-C50C-407E-A947-70E740481C1C}">
                <a14:useLocalDpi xmlns:a14="http://schemas.microsoft.com/office/drawing/2010/main" val="0"/>
              </a:ext>
            </a:extLst>
          </a:blip>
          <a:stretch>
            <a:fillRect/>
          </a:stretch>
        </p:blipFill>
        <p:spPr>
          <a:xfrm rot="1191700">
            <a:off x="6927646" y="4004647"/>
            <a:ext cx="1988286" cy="1988286"/>
          </a:xfrm>
          <a:prstGeom prst="rect">
            <a:avLst/>
          </a:prstGeom>
        </p:spPr>
      </p:pic>
      <p:sp>
        <p:nvSpPr>
          <p:cNvPr id="20" name="AutoShape 4"/>
          <p:cNvSpPr>
            <a:spLocks noChangeArrowheads="1"/>
          </p:cNvSpPr>
          <p:nvPr/>
        </p:nvSpPr>
        <p:spPr bwMode="auto">
          <a:xfrm rot="20724422">
            <a:off x="386187" y="3860131"/>
            <a:ext cx="1512168" cy="1566508"/>
          </a:xfrm>
          <a:prstGeom prst="star8">
            <a:avLst>
              <a:gd name="adj" fmla="val 38250"/>
            </a:avLst>
          </a:prstGeom>
          <a:solidFill>
            <a:srgbClr val="EEEAF2"/>
          </a:solidFill>
          <a:ln w="63500" cmpd="thickThin" algn="ctr">
            <a:solidFill>
              <a:srgbClr val="8064A2"/>
            </a:solidFill>
            <a:miter lim="800000"/>
            <a:headEnd/>
            <a:tailEnd/>
          </a:ln>
          <a:effec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en-US" sz="6600" b="1"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rPr>
              <a:t>花</a:t>
            </a:r>
            <a:endParaRPr kumimoji="1" lang="zh-TW" altLang="zh-TW" sz="8800" b="0" i="0" u="none" strike="noStrike" cap="none" normalizeH="0" baseline="0" dirty="0" smtClean="0">
              <a:ln>
                <a:noFill/>
              </a:ln>
              <a:solidFill>
                <a:schemeClr val="tx1"/>
              </a:solidFill>
              <a:effectLst/>
              <a:latin typeface="標楷體" panose="03000509000000000000" pitchFamily="65" charset="-120"/>
              <a:ea typeface="標楷體" panose="03000509000000000000" pitchFamily="65" charset="-120"/>
              <a:cs typeface="新細明體" pitchFamily="18" charset="-120"/>
            </a:endParaRPr>
          </a:p>
        </p:txBody>
      </p:sp>
    </p:spTree>
    <p:extLst>
      <p:ext uri="{BB962C8B-B14F-4D97-AF65-F5344CB8AC3E}">
        <p14:creationId xmlns:p14="http://schemas.microsoft.com/office/powerpoint/2010/main" val="3379057510"/>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anim calcmode="lin" valueType="num">
                                      <p:cBhvr>
                                        <p:cTn id="12" dur="2000" fill="hold"/>
                                        <p:tgtEl>
                                          <p:spTgt spid="16"/>
                                        </p:tgtEl>
                                        <p:attrNameLst>
                                          <p:attrName>ppt_w</p:attrName>
                                        </p:attrNameLst>
                                      </p:cBhvr>
                                      <p:tavLst>
                                        <p:tav tm="0" fmla="#ppt_w*sin(2.5*pi*$)">
                                          <p:val>
                                            <p:fltVal val="0"/>
                                          </p:val>
                                        </p:tav>
                                        <p:tav tm="100000">
                                          <p:val>
                                            <p:fltVal val="1"/>
                                          </p:val>
                                        </p:tav>
                                      </p:tavLst>
                                    </p:anim>
                                    <p:anim calcmode="lin" valueType="num">
                                      <p:cBhvr>
                                        <p:cTn id="13" dur="2000" fill="hold"/>
                                        <p:tgtEl>
                                          <p:spTgt spid="16"/>
                                        </p:tgtEl>
                                        <p:attrNameLst>
                                          <p:attrName>ppt_h</p:attrName>
                                        </p:attrNameLst>
                                      </p:cBhvr>
                                      <p:tavLst>
                                        <p:tav tm="0">
                                          <p:val>
                                            <p:strVal val="#ppt_h"/>
                                          </p:val>
                                        </p:tav>
                                        <p:tav tm="100000">
                                          <p:val>
                                            <p:strVal val="#ppt_h"/>
                                          </p:val>
                                        </p:tav>
                                      </p:tavLst>
                                    </p:anim>
                                  </p:childTnLst>
                                </p:cTn>
                              </p:par>
                            </p:childTnLst>
                          </p:cTn>
                        </p:par>
                        <p:par>
                          <p:cTn id="14" fill="hold">
                            <p:stCondLst>
                              <p:cond delay="2500"/>
                            </p:stCondLst>
                            <p:childTnLst>
                              <p:par>
                                <p:cTn id="15" presetID="8" presetClass="emph" presetSubtype="0" fill="hold" grpId="0" nodeType="afterEffect">
                                  <p:stCondLst>
                                    <p:cond delay="0"/>
                                  </p:stCondLst>
                                  <p:childTnLst>
                                    <p:animRot by="21600000">
                                      <p:cBhvr>
                                        <p:cTn id="16" dur="2000" fill="hold"/>
                                        <p:tgtEl>
                                          <p:spTgt spid="20"/>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3" grpId="0"/>
      <p:bldP spid="4" grpId="0"/>
      <p:bldP spid="2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2014120502363337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402" y="764703"/>
            <a:ext cx="2153070" cy="261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下載"/>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2" y="764703"/>
            <a:ext cx="1978587" cy="2611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圖片 3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692710"/>
            <a:ext cx="1672945" cy="2689419"/>
          </a:xfrm>
          <a:prstGeom prst="rect">
            <a:avLst/>
          </a:prstGeom>
        </p:spPr>
      </p:pic>
      <p:pic>
        <p:nvPicPr>
          <p:cNvPr id="36" name="Picture 4" descr="皇帝"/>
          <p:cNvPicPr>
            <a:picLocks noChangeAspect="1" noChangeArrowheads="1"/>
          </p:cNvPicPr>
          <p:nvPr/>
        </p:nvPicPr>
        <p:blipFill rotWithShape="1">
          <a:blip r:embed="rId6">
            <a:extLst>
              <a:ext uri="{28A0092B-C50C-407E-A947-70E740481C1C}">
                <a14:useLocalDpi xmlns:a14="http://schemas.microsoft.com/office/drawing/2010/main" val="0"/>
              </a:ext>
            </a:extLst>
          </a:blip>
          <a:srcRect l="9775" r="9028" b="4880"/>
          <a:stretch/>
        </p:blipFill>
        <p:spPr bwMode="auto">
          <a:xfrm flipH="1">
            <a:off x="1835695" y="476672"/>
            <a:ext cx="1762945" cy="3096344"/>
          </a:xfrm>
          <a:prstGeom prst="snipRound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框架 17"/>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pic>
        <p:nvPicPr>
          <p:cNvPr id="13" name="圖片 12"/>
          <p:cNvPicPr>
            <a:picLocks noChangeAspect="1"/>
          </p:cNvPicPr>
          <p:nvPr/>
        </p:nvPicPr>
        <p:blipFill rotWithShape="1">
          <a:blip r:embed="rId7">
            <a:extLst>
              <a:ext uri="{28A0092B-C50C-407E-A947-70E740481C1C}">
                <a14:useLocalDpi xmlns:a14="http://schemas.microsoft.com/office/drawing/2010/main" val="0"/>
              </a:ext>
            </a:extLst>
          </a:blip>
          <a:srcRect l="22418" r="24720"/>
          <a:stretch/>
        </p:blipFill>
        <p:spPr>
          <a:xfrm>
            <a:off x="3558460" y="548680"/>
            <a:ext cx="1877636" cy="3312368"/>
          </a:xfrm>
          <a:prstGeom prst="rect">
            <a:avLst/>
          </a:prstGeom>
        </p:spPr>
      </p:pic>
      <p:sp>
        <p:nvSpPr>
          <p:cNvPr id="2" name="矩形 1"/>
          <p:cNvSpPr/>
          <p:nvPr/>
        </p:nvSpPr>
        <p:spPr>
          <a:xfrm>
            <a:off x="323528" y="4780309"/>
            <a:ext cx="8496944" cy="1384995"/>
          </a:xfrm>
          <a:prstGeom prst="rect">
            <a:avLst/>
          </a:prstGeom>
          <a:solidFill>
            <a:srgbClr val="FFFF99"/>
          </a:solidFill>
        </p:spPr>
        <p:txBody>
          <a:bodyPr wrap="square">
            <a:spAutoFit/>
          </a:bodyPr>
          <a:lstStyle/>
          <a:p>
            <a:pPr>
              <a:spcAft>
                <a:spcPts val="0"/>
              </a:spcAft>
            </a:pPr>
            <a:r>
              <a:rPr lang="zh-TW" altLang="zh-TW" sz="28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命運</a:t>
            </a:r>
            <a:r>
              <a:rPr lang="zh-TW" altLang="zh-TW" sz="2800" kern="100" dirty="0">
                <a:latin typeface="Arial Unicode MS" panose="020B0604020202020204" pitchFamily="34" charset="-120"/>
                <a:ea typeface="Arial Unicode MS" panose="020B0604020202020204" pitchFamily="34" charset="-120"/>
                <a:cs typeface="Arial Unicode MS" panose="020B0604020202020204" pitchFamily="34" charset="-120"/>
              </a:rPr>
              <a:t>的安排自有天意，既然無法改變就接受現狀。穿越時空的紫錐不能阻擋鴉片戰爭的發生，但後人</a:t>
            </a:r>
            <a:r>
              <a:rPr lang="zh-TW" altLang="zh-TW" sz="28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可將</a:t>
            </a:r>
            <a:r>
              <a:rPr lang="zh-TW" altLang="zh-TW" sz="2800" kern="100" dirty="0">
                <a:latin typeface="Arial Unicode MS" panose="020B0604020202020204" pitchFamily="34" charset="-120"/>
                <a:ea typeface="Arial Unicode MS" panose="020B0604020202020204" pitchFamily="34" charset="-120"/>
                <a:cs typeface="Arial Unicode MS" panose="020B0604020202020204" pitchFamily="34" charset="-120"/>
              </a:rPr>
              <a:t>此前車之鑑永銘於心，瞭解毒品禍國殃民的可怕</a:t>
            </a:r>
            <a:r>
              <a:rPr lang="zh-TW" altLang="zh-TW" sz="2800" kern="100" dirty="0" smtClean="0">
                <a:latin typeface="Arial Unicode MS" panose="020B0604020202020204" pitchFamily="34" charset="-120"/>
                <a:ea typeface="Arial Unicode MS" panose="020B0604020202020204" pitchFamily="34" charset="-120"/>
                <a:cs typeface="Arial Unicode MS" panose="020B0604020202020204" pitchFamily="34" charset="-120"/>
              </a:rPr>
              <a:t>。</a:t>
            </a:r>
            <a:endParaRPr lang="zh-TW" altLang="zh-TW" sz="2800" kern="100" dirty="0">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 name="矩形 2"/>
          <p:cNvSpPr/>
          <p:nvPr/>
        </p:nvSpPr>
        <p:spPr>
          <a:xfrm>
            <a:off x="467544" y="4017258"/>
            <a:ext cx="8496944" cy="707886"/>
          </a:xfrm>
          <a:prstGeom prst="rect">
            <a:avLst/>
          </a:prstGeom>
        </p:spPr>
        <p:txBody>
          <a:bodyPr wrap="square">
            <a:spAutoFit/>
          </a:bodyPr>
          <a:lstStyle/>
          <a:p>
            <a:pPr lvl="0" algn="ctr"/>
            <a:r>
              <a:rPr lang="zh-TW" altLang="zh-TW" sz="4000" b="1" kern="100" dirty="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人人皆為林則徐，禁毒反毒一</a:t>
            </a:r>
            <a:r>
              <a:rPr lang="zh-TW" altLang="zh-TW"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起來</a:t>
            </a:r>
            <a:r>
              <a:rPr lang="zh-TW" altLang="en-US" sz="4000" b="1" kern="100" dirty="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a:t>
            </a:r>
            <a:endParaRPr lang="zh-TW" altLang="zh-TW" sz="4000" b="1" kern="100" dirty="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endParaRPr>
          </a:p>
        </p:txBody>
      </p:sp>
    </p:spTree>
    <p:extLst>
      <p:ext uri="{BB962C8B-B14F-4D97-AF65-F5344CB8AC3E}">
        <p14:creationId xmlns:p14="http://schemas.microsoft.com/office/powerpoint/2010/main" val="4096296510"/>
      </p:ext>
    </p:extLst>
  </p:cSld>
  <p:clrMapOvr>
    <a:masterClrMapping/>
  </p:clrMapOvr>
  <mc:AlternateContent xmlns:mc="http://schemas.openxmlformats.org/markup-compatibility/2006" xmlns:p14="http://schemas.microsoft.com/office/powerpoint/2010/main">
    <mc:Choice Requires="p14">
      <p:transition spd="slow" p14:dur="2000">
        <p14:shred/>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框架 9"/>
          <p:cNvSpPr/>
          <p:nvPr/>
        </p:nvSpPr>
        <p:spPr>
          <a:xfrm>
            <a:off x="0" y="0"/>
            <a:ext cx="9144000" cy="6858000"/>
          </a:xfrm>
          <a:prstGeom prst="frame">
            <a:avLst>
              <a:gd name="adj1" fmla="val 278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prstClr val="black"/>
              </a:solidFill>
            </a:endParaRPr>
          </a:p>
        </p:txBody>
      </p:sp>
      <p:sp>
        <p:nvSpPr>
          <p:cNvPr id="11" name="矩形 10"/>
          <p:cNvSpPr/>
          <p:nvPr/>
        </p:nvSpPr>
        <p:spPr>
          <a:xfrm>
            <a:off x="651743" y="404664"/>
            <a:ext cx="8240737" cy="1323439"/>
          </a:xfrm>
          <a:prstGeom prst="rect">
            <a:avLst/>
          </a:prstGeom>
        </p:spPr>
        <p:txBody>
          <a:bodyPr wrap="square">
            <a:spAutoFit/>
          </a:bodyPr>
          <a:lstStyle/>
          <a:p>
            <a:pPr algn="ctr"/>
            <a:r>
              <a:rPr lang="zh-TW" altLang="en-US" sz="4000" b="1" kern="100" dirty="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身</a:t>
            </a:r>
            <a:r>
              <a:rPr lang="zh-TW" altLang="en-US"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為</a:t>
            </a:r>
            <a:r>
              <a:rPr lang="en-US" altLang="zh-TW"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a:t>
            </a:r>
            <a:r>
              <a:rPr lang="zh-TW" altLang="en-US"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現代</a:t>
            </a:r>
            <a:r>
              <a:rPr lang="zh-TW" altLang="zh-TW"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林則徐</a:t>
            </a:r>
            <a:r>
              <a:rPr lang="en-US" altLang="zh-TW"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a:t>
            </a:r>
            <a:r>
              <a:rPr lang="zh-TW" altLang="en-US"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的你，</a:t>
            </a:r>
            <a:endParaRPr lang="en-US" altLang="zh-TW"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endParaRPr>
          </a:p>
          <a:p>
            <a:pPr algn="ctr"/>
            <a:r>
              <a:rPr lang="zh-TW" altLang="en-US"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快</a:t>
            </a:r>
            <a:r>
              <a:rPr lang="zh-TW" altLang="en-US" sz="4000" b="1" kern="100" dirty="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來幫邦妮茱</a:t>
            </a:r>
            <a:r>
              <a:rPr lang="zh-TW" altLang="en-US" sz="4000" b="1" kern="100" dirty="0" smtClean="0">
                <a:ln w="18415" cmpd="sng">
                  <a:solidFill>
                    <a:srgbClr val="C00000"/>
                  </a:solidFill>
                  <a:prstDash val="solid"/>
                </a:ln>
                <a:solidFill>
                  <a:srgbClr val="C00000"/>
                </a:solidFill>
                <a:latin typeface="SimSun" panose="02010600030101010101" pitchFamily="2" charset="-122"/>
                <a:ea typeface="SimSun" panose="02010600030101010101" pitchFamily="2" charset="-122"/>
                <a:cs typeface="Times New Roman"/>
              </a:rPr>
              <a:t>蒂解決煩惱！</a:t>
            </a:r>
            <a:endParaRPr lang="zh-TW" altLang="en-US" dirty="0"/>
          </a:p>
        </p:txBody>
      </p:sp>
      <p:sp>
        <p:nvSpPr>
          <p:cNvPr id="12"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TW" altLang="en-US"/>
          </a:p>
        </p:txBody>
      </p:sp>
      <p:pic>
        <p:nvPicPr>
          <p:cNvPr id="5121" name="圖片 1" descr="http://www2.sanwa.co.jp/download/paper/image/sheep_0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230152"/>
            <a:ext cx="2223184" cy="2223184"/>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3"/>
          <p:cNvSpPr>
            <a:spLocks noChangeArrowheads="1"/>
          </p:cNvSpPr>
          <p:nvPr/>
        </p:nvSpPr>
        <p:spPr bwMode="auto">
          <a:xfrm>
            <a:off x="539551" y="1844824"/>
            <a:ext cx="8215651"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04800" algn="l" defTabSz="914400" rtl="0" eaLnBrk="1" fontAlgn="base" latinLnBrk="0" hangingPunct="1">
              <a:lnSpc>
                <a:spcPct val="100000"/>
              </a:lnSpc>
              <a:spcBef>
                <a:spcPct val="0"/>
              </a:spcBef>
              <a:spcAft>
                <a:spcPct val="0"/>
              </a:spcAft>
              <a:buClrTx/>
              <a:buSzTx/>
              <a:buFontTx/>
              <a:buNone/>
              <a:tabLst/>
            </a:pPr>
            <a:r>
              <a:rPr kumimoji="1" lang="zh-TW" altLang="en-US" sz="2800" b="0" i="0" u="none" strike="noStrike" cap="none" normalizeH="0" baseline="0" dirty="0" smtClean="0">
                <a:ln>
                  <a:noFill/>
                </a:ln>
                <a:solidFill>
                  <a:srgbClr val="252525"/>
                </a:solidFill>
                <a:effectLst/>
                <a:latin typeface="Forte" pitchFamily="66" charset="0"/>
                <a:ea typeface="標楷體" charset="-120"/>
                <a:cs typeface="Arial" pitchFamily="34" charset="0"/>
              </a:rPr>
              <a:t>   </a:t>
            </a:r>
            <a:r>
              <a:rPr kumimoji="1" lang="en-US" altLang="zh-TW" sz="2800" b="0" i="0" u="none" strike="noStrike" cap="none" normalizeH="0" baseline="0" dirty="0" smtClean="0">
                <a:ln>
                  <a:noFill/>
                </a:ln>
                <a:solidFill>
                  <a:srgbClr val="252525"/>
                </a:solidFill>
                <a:effectLst/>
                <a:latin typeface="Forte" pitchFamily="66" charset="0"/>
                <a:ea typeface="標楷體" charset="-120"/>
                <a:cs typeface="Arial" pitchFamily="34" charset="0"/>
              </a:rPr>
              <a:t>Zoo City</a:t>
            </a:r>
            <a:r>
              <a:rPr kumimoji="1" lang="zh-TW" altLang="en-US" sz="2800" b="0" i="0" u="none" strike="noStrike" cap="none" normalizeH="0" baseline="0" dirty="0" smtClean="0">
                <a:ln>
                  <a:noFill/>
                </a:ln>
                <a:solidFill>
                  <a:srgbClr val="252525"/>
                </a:solidFill>
                <a:effectLst/>
                <a:latin typeface="Calibri" charset="0"/>
                <a:ea typeface="標楷體" charset="-120"/>
                <a:cs typeface="Arial" pitchFamily="34" charset="0"/>
              </a:rPr>
              <a:t>現任市長─草食黨佯咩咩為求連任成功，使出「奧步」：試圖利用罌粟萃取液提煉成毒品「福壽膏」，使肉食動物發狂、上癮、激發野性，甚至犯罪，塑造市民對肉食動物的恐懼與偏見，以利自己打敗對手─肉食動物黨市長候選人嘿猩猩。</a:t>
            </a:r>
            <a:endParaRPr kumimoji="1" lang="zh-TW" altLang="en-US" sz="4000" b="0" i="0" u="none" strike="noStrike" cap="none" normalizeH="0" baseline="0" dirty="0" smtClean="0">
              <a:ln>
                <a:noFill/>
              </a:ln>
              <a:solidFill>
                <a:schemeClr val="tx1"/>
              </a:solidFill>
              <a:effectLst/>
              <a:latin typeface="Arial" pitchFamily="34" charset="0"/>
              <a:ea typeface="新細明體" pitchFamily="18" charset="-120"/>
              <a:cs typeface="新細明體" pitchFamily="18" charset="-120"/>
            </a:endParaRPr>
          </a:p>
        </p:txBody>
      </p:sp>
      <p:sp>
        <p:nvSpPr>
          <p:cNvPr id="15" name="矩形 14"/>
          <p:cNvSpPr/>
          <p:nvPr/>
        </p:nvSpPr>
        <p:spPr>
          <a:xfrm>
            <a:off x="2849726" y="4221088"/>
            <a:ext cx="5912216" cy="2246769"/>
          </a:xfrm>
          <a:prstGeom prst="rect">
            <a:avLst/>
          </a:prstGeom>
        </p:spPr>
        <p:txBody>
          <a:bodyPr wrap="square">
            <a:spAutoFit/>
          </a:bodyPr>
          <a:lstStyle/>
          <a:p>
            <a:pPr lvl="0" indent="304800" fontAlgn="base">
              <a:spcBef>
                <a:spcPct val="0"/>
              </a:spcBef>
              <a:spcAft>
                <a:spcPct val="0"/>
              </a:spcAft>
            </a:pPr>
            <a:r>
              <a:rPr kumimoji="1" lang="zh-TW" altLang="en-US" sz="2800" dirty="0" smtClean="0">
                <a:solidFill>
                  <a:srgbClr val="252525"/>
                </a:solidFill>
                <a:latin typeface="Calibri" charset="0"/>
                <a:ea typeface="標楷體" charset="-120"/>
                <a:cs typeface="Arial" pitchFamily="34" charset="0"/>
              </a:rPr>
              <a:t>但</a:t>
            </a:r>
            <a:r>
              <a:rPr kumimoji="1" lang="zh-TW" altLang="en-US" sz="2800" dirty="0">
                <a:solidFill>
                  <a:srgbClr val="252525"/>
                </a:solidFill>
                <a:latin typeface="Calibri" charset="0"/>
                <a:ea typeface="標楷體" charset="-120"/>
                <a:cs typeface="Arial" pitchFamily="34" charset="0"/>
              </a:rPr>
              <a:t>這則內幕消息卻被具有正義感的兔子警長</a:t>
            </a:r>
            <a:r>
              <a:rPr kumimoji="1" lang="zh-TW" altLang="en-US" sz="2800" b="1" u="sng" dirty="0">
                <a:solidFill>
                  <a:srgbClr val="C00000"/>
                </a:solidFill>
                <a:latin typeface="Calibri" charset="0"/>
                <a:ea typeface="標楷體" charset="-120"/>
                <a:cs typeface="Arial" pitchFamily="34" charset="0"/>
              </a:rPr>
              <a:t>邦妮茱蒂</a:t>
            </a:r>
            <a:r>
              <a:rPr kumimoji="1" lang="zh-TW" altLang="en-US" sz="2800" dirty="0">
                <a:solidFill>
                  <a:srgbClr val="252525"/>
                </a:solidFill>
                <a:latin typeface="Calibri" charset="0"/>
                <a:ea typeface="標楷體" charset="-120"/>
                <a:cs typeface="Arial" pitchFamily="34" charset="0"/>
              </a:rPr>
              <a:t>偷聽到了，邦妮茱蒂該如何解救肉食動物，讓肉食動</a:t>
            </a:r>
            <a:r>
              <a:rPr kumimoji="1" lang="zh-TW" altLang="en-US" sz="2800" dirty="0">
                <a:solidFill>
                  <a:srgbClr val="252525"/>
                </a:solidFill>
                <a:latin typeface="Arial" pitchFamily="34" charset="0"/>
                <a:ea typeface="標楷體" charset="-120"/>
                <a:cs typeface="Arial" pitchFamily="34" charset="0"/>
              </a:rPr>
              <a:t>物不受誘惑，向福壽膏說不呢？！ </a:t>
            </a:r>
            <a:endParaRPr kumimoji="1" lang="en-US" altLang="zh-TW" sz="2800" dirty="0" smtClean="0">
              <a:solidFill>
                <a:srgbClr val="252525"/>
              </a:solidFill>
              <a:latin typeface="Arial" pitchFamily="34" charset="0"/>
              <a:ea typeface="標楷體" charset="-120"/>
              <a:cs typeface="Arial" pitchFamily="34" charset="0"/>
            </a:endParaRPr>
          </a:p>
          <a:p>
            <a:pPr lvl="0" indent="304800" algn="r" fontAlgn="base">
              <a:spcBef>
                <a:spcPct val="0"/>
              </a:spcBef>
              <a:spcAft>
                <a:spcPct val="0"/>
              </a:spcAft>
            </a:pPr>
            <a:r>
              <a:rPr kumimoji="1" lang="en-US" altLang="zh-TW" sz="2800" b="1" dirty="0" smtClean="0">
                <a:latin typeface="Arial" pitchFamily="34" charset="0"/>
                <a:ea typeface="標楷體" charset="-120"/>
                <a:cs typeface="Arial" pitchFamily="34" charset="0"/>
              </a:rPr>
              <a:t>【</a:t>
            </a:r>
            <a:r>
              <a:rPr kumimoji="1" lang="zh-TW" altLang="en-US" sz="2800" b="1" dirty="0" smtClean="0">
                <a:latin typeface="Arial" pitchFamily="34" charset="0"/>
                <a:ea typeface="標楷體" charset="-120"/>
                <a:cs typeface="Arial" pitchFamily="34" charset="0"/>
              </a:rPr>
              <a:t>來發學習單</a:t>
            </a:r>
            <a:r>
              <a:rPr kumimoji="1" lang="zh-TW" altLang="en-US" sz="2800" b="1" dirty="0">
                <a:latin typeface="Arial" pitchFamily="34" charset="0"/>
                <a:ea typeface="標楷體" charset="-120"/>
                <a:cs typeface="Arial" pitchFamily="34" charset="0"/>
              </a:rPr>
              <a:t>囉</a:t>
            </a:r>
            <a:r>
              <a:rPr kumimoji="1" lang="en-US" altLang="zh-TW" sz="2800" b="1" dirty="0" smtClean="0">
                <a:latin typeface="Arial" pitchFamily="34" charset="0"/>
                <a:ea typeface="標楷體" charset="-120"/>
                <a:cs typeface="Arial" pitchFamily="34" charset="0"/>
              </a:rPr>
              <a:t>…】</a:t>
            </a:r>
            <a:r>
              <a:rPr kumimoji="1" lang="zh-TW" altLang="en-US" sz="2800" b="1" dirty="0" smtClean="0">
                <a:latin typeface="Arial" pitchFamily="34" charset="0"/>
                <a:ea typeface="標楷體" charset="-120"/>
                <a:cs typeface="Arial" pitchFamily="34" charset="0"/>
              </a:rPr>
              <a:t> </a:t>
            </a:r>
            <a:endParaRPr kumimoji="1" lang="zh-TW" altLang="en-US" sz="4000" b="1" dirty="0">
              <a:latin typeface="Arial" pitchFamily="34" charset="0"/>
              <a:ea typeface="新細明體" pitchFamily="18" charset="-120"/>
              <a:cs typeface="新細明體" pitchFamily="18" charset="-120"/>
            </a:endParaRPr>
          </a:p>
        </p:txBody>
      </p:sp>
    </p:spTree>
    <p:extLst>
      <p:ext uri="{BB962C8B-B14F-4D97-AF65-F5344CB8AC3E}">
        <p14:creationId xmlns:p14="http://schemas.microsoft.com/office/powerpoint/2010/main" val="162339171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435280" cy="706090"/>
          </a:xfrm>
        </p:spPr>
        <p:txBody>
          <a:bodyPr>
            <a:normAutofit/>
          </a:bodyPr>
          <a:lstStyle/>
          <a:p>
            <a:r>
              <a:rPr lang="zh-TW" altLang="en-US" sz="32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資料來源</a:t>
            </a:r>
            <a:endParaRPr lang="zh-TW" altLang="en-US" sz="32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 name="內容版面配置區 2"/>
          <p:cNvSpPr>
            <a:spLocks noGrp="1"/>
          </p:cNvSpPr>
          <p:nvPr>
            <p:ph idx="1"/>
          </p:nvPr>
        </p:nvSpPr>
        <p:spPr>
          <a:xfrm>
            <a:off x="611560" y="1340768"/>
            <a:ext cx="6192688" cy="4176463"/>
          </a:xfrm>
          <a:solidFill>
            <a:srgbClr val="FFFF99"/>
          </a:solidFill>
        </p:spPr>
        <p:txBody>
          <a:bodyPr>
            <a:normAutofit/>
          </a:bodyPr>
          <a:lstStyle/>
          <a:p>
            <a:pPr>
              <a:spcAft>
                <a:spcPts val="600"/>
              </a:spcAft>
              <a:buFont typeface="Wingdings" panose="05000000000000000000" pitchFamily="2" charset="2"/>
              <a:buChar char="u"/>
            </a:pPr>
            <a:r>
              <a:rPr lang="zh-TW" altLang="en-US"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參考書籍</a:t>
            </a:r>
            <a:endParaRPr lang="en-US" altLang="zh-TW" sz="2400" b="1"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1.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莊</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魯迅</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(2011)</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臺灣不教的中國近代史</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，臺北：大是文化。</a:t>
            </a: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2.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波音</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(2012)</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透過錢眼看歷史中國篇</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，臺北：遠流。</a:t>
            </a: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3.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周重林</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、太俊林</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(2013)</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茶葉戰爭：茶葉與天朝的興衰</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，臺北：遠流。</a:t>
            </a: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4.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莎</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拉</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羅斯</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(2014)</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植物獵人的茶盜之旅：改變中英帝國財富版圖的茶葉貿易史</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，臺北：麥田。</a:t>
            </a:r>
            <a:endParaRPr lang="en-US" altLang="zh-TW" sz="34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p:txBody>
      </p:sp>
      <p:pic>
        <p:nvPicPr>
          <p:cNvPr id="1026" name="Picture 2" descr="「book」的圖片搜尋結果"/>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2924944"/>
            <a:ext cx="1718799" cy="2592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29909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435280" cy="706090"/>
          </a:xfrm>
        </p:spPr>
        <p:txBody>
          <a:bodyPr>
            <a:normAutofit/>
          </a:bodyPr>
          <a:lstStyle/>
          <a:p>
            <a:r>
              <a:rPr lang="zh-TW" altLang="en-US" sz="32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sym typeface="Wingdings"/>
              </a:rPr>
              <a:t>   </a:t>
            </a:r>
            <a:r>
              <a:rPr lang="zh-TW" altLang="en-US" sz="32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資料來源</a:t>
            </a:r>
            <a:endParaRPr lang="zh-TW" altLang="en-US" sz="32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 name="內容版面配置區 2"/>
          <p:cNvSpPr>
            <a:spLocks noGrp="1"/>
          </p:cNvSpPr>
          <p:nvPr>
            <p:ph idx="1"/>
          </p:nvPr>
        </p:nvSpPr>
        <p:spPr>
          <a:xfrm>
            <a:off x="251520" y="1340768"/>
            <a:ext cx="8568952" cy="4143537"/>
          </a:xfrm>
          <a:solidFill>
            <a:srgbClr val="FFFF99"/>
          </a:solidFill>
        </p:spPr>
        <p:txBody>
          <a:bodyPr>
            <a:normAutofit lnSpcReduction="10000"/>
          </a:bodyPr>
          <a:lstStyle/>
          <a:p>
            <a:pPr>
              <a:spcAft>
                <a:spcPts val="600"/>
              </a:spcAft>
              <a:buFont typeface="Wingdings" panose="05000000000000000000" pitchFamily="2" charset="2"/>
              <a:buChar char="u"/>
            </a:pPr>
            <a:r>
              <a:rPr lang="zh-TW" altLang="en-US" sz="2400" b="1" dirty="0" smtClean="0">
                <a:latin typeface="Arial Unicode MS" panose="020B0604020202020204" pitchFamily="34" charset="-120"/>
                <a:ea typeface="Arial Unicode MS" panose="020B0604020202020204" pitchFamily="34" charset="-120"/>
                <a:cs typeface="Arial Unicode MS" panose="020B0604020202020204" pitchFamily="34" charset="-120"/>
              </a:rPr>
              <a:t>參考網站與新聞</a:t>
            </a:r>
            <a:endParaRPr lang="en-US" altLang="zh-TW" sz="2400" b="1"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1.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全國</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法規</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資料庫 </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hlinkClick r:id="rId2"/>
              </a:rPr>
              <a:t>http://</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2"/>
              </a:rPr>
              <a:t>law.moj.gov.tw/Index.aspx</a:t>
            </a:r>
            <a:endPar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2.</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 法務部</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無毒家園網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 </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3"/>
              </a:rPr>
              <a:t>http</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hlinkClick r:id="rId3"/>
              </a:rPr>
              <a:t>://</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3"/>
              </a:rPr>
              <a:t>refrain.moj.gov.tw</a:t>
            </a:r>
            <a:endPar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spcAft>
                <a:spcPts val="1200"/>
              </a:spcAft>
              <a:buNone/>
            </a:pP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3.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教育部</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學生事務及特殊教育司 </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hlinkClick r:id="rId4"/>
              </a:rPr>
              <a:t>http://</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4"/>
              </a:rPr>
              <a:t>enc.moe.edu.tw</a:t>
            </a:r>
            <a:endPar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spcAft>
                <a:spcPts val="1200"/>
              </a:spcAft>
              <a:buNone/>
            </a:pP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4</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 </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每日頭條。</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四五百萬</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人吸食鴉片 中國三千年未有之</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禍</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2016</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年</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6</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月</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4</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日。參考網址： </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5"/>
              </a:rPr>
              <a:t> https</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hlinkClick r:id="rId5"/>
              </a:rPr>
              <a:t>://</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5"/>
              </a:rPr>
              <a:t>kknews.cc/history/xzev2q.html</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 （最後瀏覽日期：</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2016</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年</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9</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月</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28</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日）</a:t>
            </a:r>
            <a:endPar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lvl="0" indent="0">
              <a:spcAft>
                <a:spcPts val="1200"/>
              </a:spcAft>
              <a:buNone/>
            </a:pP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rPr>
              <a:t>5</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自由時報。</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a:latin typeface="Times New Roman" panose="02020603050405020304" pitchFamily="18" charset="0"/>
                <a:ea typeface="Arial Unicode MS" panose="020B0604020202020204" pitchFamily="34" charset="-120"/>
                <a:cs typeface="Times New Roman" panose="02020603050405020304" pitchFamily="18" charset="0"/>
              </a:rPr>
              <a:t>裸體包尿布如幽靈 台中車站上演反毒</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默劇</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2015</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年</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11</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月</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rPr>
              <a:t>1</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日。參考網址：</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6"/>
              </a:rPr>
              <a:t>http</a:t>
            </a:r>
            <a:r>
              <a:rPr lang="en-US" altLang="zh-TW" sz="2000" dirty="0">
                <a:latin typeface="Times New Roman" panose="02020603050405020304" pitchFamily="18" charset="0"/>
                <a:ea typeface="Arial Unicode MS" panose="020B0604020202020204" pitchFamily="34" charset="-120"/>
                <a:cs typeface="Times New Roman" panose="02020603050405020304" pitchFamily="18" charset="0"/>
                <a:hlinkClick r:id="rId6"/>
              </a:rPr>
              <a:t>://</a:t>
            </a:r>
            <a:r>
              <a:rPr lang="en-US" altLang="zh-TW" sz="2000" dirty="0" smtClean="0">
                <a:latin typeface="Times New Roman" panose="02020603050405020304" pitchFamily="18" charset="0"/>
                <a:ea typeface="Arial Unicode MS" panose="020B0604020202020204" pitchFamily="34" charset="-120"/>
                <a:cs typeface="Times New Roman" panose="02020603050405020304" pitchFamily="18" charset="0"/>
                <a:hlinkClick r:id="rId6"/>
              </a:rPr>
              <a:t>news.ltn.com.tw/news/life/breakingnews/1494354</a:t>
            </a:r>
            <a:r>
              <a:rPr lang="zh-TW" altLang="en-US" sz="2000" dirty="0" smtClean="0">
                <a:latin typeface="Times New Roman" panose="02020603050405020304" pitchFamily="18" charset="0"/>
                <a:ea typeface="Arial Unicode MS" panose="020B0604020202020204" pitchFamily="34" charset="-120"/>
                <a:cs typeface="Times New Roman" panose="02020603050405020304" pitchFamily="18" charset="0"/>
              </a:rPr>
              <a:t> </a:t>
            </a:r>
            <a:r>
              <a:rPr lang="zh-TW" altLang="en-US"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 （最後瀏覽日期：</a:t>
            </a:r>
            <a:r>
              <a:rPr lang="en-US" altLang="zh-TW"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2016</a:t>
            </a:r>
            <a:r>
              <a:rPr lang="zh-TW" altLang="en-US"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年</a:t>
            </a:r>
            <a:r>
              <a:rPr lang="en-US" altLang="zh-TW"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9</a:t>
            </a:r>
            <a:r>
              <a:rPr lang="zh-TW" altLang="en-US"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月</a:t>
            </a:r>
            <a:r>
              <a:rPr lang="en-US" altLang="zh-TW"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28</a:t>
            </a:r>
            <a:r>
              <a:rPr lang="zh-TW" altLang="en-US"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rPr>
              <a:t>日）</a:t>
            </a:r>
            <a:endParaRPr lang="en-US" altLang="zh-TW" sz="2000" dirty="0">
              <a:solidFill>
                <a:prstClr val="black"/>
              </a:solidFill>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endParaRPr lang="en-US" altLang="zh-TW" sz="34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p:txBody>
      </p:sp>
    </p:spTree>
    <p:extLst>
      <p:ext uri="{BB962C8B-B14F-4D97-AF65-F5344CB8AC3E}">
        <p14:creationId xmlns:p14="http://schemas.microsoft.com/office/powerpoint/2010/main" val="353829905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706090"/>
          </a:xfrm>
        </p:spPr>
        <p:txBody>
          <a:bodyPr>
            <a:normAutofit/>
          </a:bodyPr>
          <a:lstStyle/>
          <a:p>
            <a:r>
              <a:rPr lang="zh-TW" altLang="en-US" sz="3200" b="1" dirty="0" smtClean="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rPr>
              <a:t>資料來源</a:t>
            </a:r>
            <a:endParaRPr lang="zh-TW" altLang="en-US" sz="3200" b="1" dirty="0">
              <a:effectLst>
                <a:outerShdw blurRad="38100" dist="38100" dir="2700000" algn="tl">
                  <a:srgbClr val="000000">
                    <a:alpha val="43137"/>
                  </a:srgbClr>
                </a:outerShdw>
              </a:effectLst>
              <a:latin typeface="Arial Unicode MS" panose="020B0604020202020204" pitchFamily="34" charset="-120"/>
              <a:ea typeface="Arial Unicode MS" panose="020B0604020202020204" pitchFamily="34" charset="-120"/>
              <a:cs typeface="Arial Unicode MS" panose="020B0604020202020204" pitchFamily="34" charset="-120"/>
            </a:endParaRPr>
          </a:p>
        </p:txBody>
      </p:sp>
      <p:sp>
        <p:nvSpPr>
          <p:cNvPr id="3" name="內容版面配置區 2"/>
          <p:cNvSpPr>
            <a:spLocks noGrp="1"/>
          </p:cNvSpPr>
          <p:nvPr>
            <p:ph idx="1"/>
          </p:nvPr>
        </p:nvSpPr>
        <p:spPr>
          <a:xfrm>
            <a:off x="179512" y="1013655"/>
            <a:ext cx="8712968" cy="5511689"/>
          </a:xfrm>
          <a:solidFill>
            <a:srgbClr val="FFFF99"/>
          </a:solidFill>
        </p:spPr>
        <p:txBody>
          <a:bodyPr>
            <a:normAutofit/>
          </a:bodyPr>
          <a:lstStyle/>
          <a:p>
            <a:pPr marL="0" indent="0">
              <a:buNone/>
            </a:pPr>
            <a:endParaRPr lang="en-US" altLang="zh-TW" sz="1400" dirty="0" smtClean="0">
              <a:latin typeface="Arial Unicode MS" panose="020B0604020202020204" pitchFamily="34" charset="-120"/>
              <a:ea typeface="Arial Unicode MS" panose="020B0604020202020204" pitchFamily="34" charset="-120"/>
              <a:cs typeface="Arial Unicode MS" panose="020B0604020202020204" pitchFamily="34" charset="-120"/>
            </a:endParaRPr>
          </a:p>
          <a:p>
            <a:pPr>
              <a:buFont typeface="Wingdings" panose="05000000000000000000" pitchFamily="2" charset="2"/>
              <a:buChar char="u"/>
            </a:pPr>
            <a:r>
              <a:rPr lang="zh-TW" altLang="en-US" sz="1600" b="1" dirty="0" smtClean="0">
                <a:latin typeface="Arial Unicode MS" panose="020B0604020202020204" pitchFamily="34" charset="-120"/>
                <a:ea typeface="Arial Unicode MS" panose="020B0604020202020204" pitchFamily="34" charset="-120"/>
                <a:cs typeface="Arial Unicode MS" panose="020B0604020202020204" pitchFamily="34" charset="-120"/>
              </a:rPr>
              <a:t>圖片來源</a:t>
            </a:r>
            <a:endParaRPr lang="en-US" altLang="zh-TW" sz="1600" b="1" dirty="0">
              <a:latin typeface="Arial Unicode MS" panose="020B0604020202020204" pitchFamily="34" charset="-120"/>
              <a:ea typeface="Arial Unicode MS" panose="020B0604020202020204" pitchFamily="34" charset="-120"/>
              <a:cs typeface="Arial Unicode MS" panose="020B0604020202020204" pitchFamily="34" charset="-12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紫錐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2"/>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2"/>
              </a:rPr>
              <a:t>://</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2"/>
              </a:rPr>
              <a:t>pic2.qqmofasi.com/2015/06/26/1793_yY63E830YpV34pcplM4m_square.jpg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2.</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瑛夙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3"/>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3"/>
              </a:rPr>
              <a:t>://</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3"/>
              </a:rPr>
              <a:t>pic2.mofang.com.tw/2014/1205/20141205023633375.jpg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3.</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小皇帝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4"/>
              </a:rPr>
              <a:t>http://weili.ooopic.com/weili_13543913.html?_Track=147469697051f3efaab8b7750c7b2047</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
            </a:r>
            <a:b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b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4.</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林則徐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5"/>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5"/>
              </a:rPr>
              <a:t>://</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5"/>
              </a:rPr>
              <a:t>sd.people.com.cn/NMediaFile/2014/0313/MAIN201403131402000225407867151.jpg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5.</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魏源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6"/>
              </a:rPr>
              <a:t>http://www.microfotos.com/pic/1/164/16429/1642904preview4.jpg</a:t>
            </a:r>
            <a:endPar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6.</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查理義律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7"/>
              </a:rPr>
              <a:t>https://zh.wikipedia.org/wiki/%E6%9F%A5%E7%90%86%C2%B7%E4%B9%89%E5%BE%8B</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7.</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嘟教授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8"/>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8"/>
              </a:rPr>
              <a:t>://</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8"/>
              </a:rPr>
              <a:t>pic.pimg.tw/mylailai/1403428476-2421580736_m.jpg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8.</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籤筒動畫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9"/>
              </a:rPr>
              <a:t>http://www.688map.com/templepage.php?id</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a:t>
            </a: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9.</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鴉片戰爭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0"/>
              </a:rPr>
              <a:t>http://p10.qhimg.com/t016e5724ceabc3fd47.gif</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10.</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卷軸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1"/>
              </a:rPr>
              <a:t>http://img.taopic.com/uploads/allimg/130103/240385-130103213Q842.jpg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11.</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反毒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2"/>
              </a:rPr>
              <a:t>http://dyes.tn.edu.tw/~dy/drugs/images/drugs.gif</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12.</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鴉片戰爭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3"/>
              </a:rPr>
              <a:t>http://blog.udn.com/hsr123/72350378</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13.</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虎</a:t>
            </a:r>
            <a:r>
              <a:rPr lang="zh-TW" altLang="en-US" sz="1600" dirty="0">
                <a:latin typeface="Times New Roman" panose="02020603050405020304" pitchFamily="18" charset="0"/>
                <a:ea typeface="Arial Unicode MS" panose="020B0604020202020204" pitchFamily="34" charset="-120"/>
                <a:cs typeface="Times New Roman" panose="02020603050405020304" pitchFamily="18" charset="0"/>
              </a:rPr>
              <a:t>門銷</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菸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4"/>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14"/>
              </a:rPr>
              <a:t>://www.baike.com/gwiki/%</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4"/>
              </a:rPr>
              <a:t>E8%99%8E%E9%97%A8%E9%94%80%E7%83%9F</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14.</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海國圖志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5"/>
              </a:rPr>
              <a:t>https</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15"/>
              </a:rPr>
              <a:t>://zh.wikipedia.org/wiki/%</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5"/>
              </a:rPr>
              <a:t>E6%B5%B7%E5%9B%BD%E5%9B%BE%E5%BF%97</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15.</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送林則徐名言</a:t>
            </a:r>
            <a:r>
              <a:rPr lang="zh-TW" altLang="en-US" sz="1600" dirty="0">
                <a:latin typeface="Times New Roman" panose="02020603050405020304" pitchFamily="18" charset="0"/>
                <a:ea typeface="Arial Unicode MS" panose="020B0604020202020204" pitchFamily="34" charset="-120"/>
                <a:cs typeface="Times New Roman" panose="02020603050405020304" pitchFamily="18" charset="0"/>
              </a:rPr>
              <a:t> </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 </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6"/>
              </a:rPr>
              <a:t>http</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16"/>
              </a:rPr>
              <a:t>://</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6"/>
              </a:rPr>
              <a:t>www.360doc.com/content/16/0107/17/7544182_526190882.shtml</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a:p>
            <a:pPr marL="0" indent="0">
              <a:buNone/>
            </a:pP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rPr>
              <a:t>16.</a:t>
            </a:r>
            <a:r>
              <a:rPr lang="zh-TW" altLang="en-US" sz="1600" dirty="0" smtClean="0">
                <a:latin typeface="Times New Roman" panose="02020603050405020304" pitchFamily="18" charset="0"/>
                <a:ea typeface="Arial Unicode MS" panose="020B0604020202020204" pitchFamily="34" charset="-120"/>
                <a:cs typeface="Times New Roman" panose="02020603050405020304" pitchFamily="18" charset="0"/>
              </a:rPr>
              <a:t>毒品與尿布 </a:t>
            </a:r>
            <a:r>
              <a:rPr lang="en-US" altLang="zh-TW" sz="1600" dirty="0">
                <a:latin typeface="Times New Roman" panose="02020603050405020304" pitchFamily="18" charset="0"/>
                <a:ea typeface="Arial Unicode MS" panose="020B0604020202020204" pitchFamily="34" charset="-120"/>
                <a:cs typeface="Times New Roman" panose="02020603050405020304" pitchFamily="18" charset="0"/>
                <a:hlinkClick r:id="rId17"/>
              </a:rPr>
              <a:t>https://</a:t>
            </a:r>
            <a:r>
              <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hlinkClick r:id="rId17"/>
              </a:rPr>
              <a:t>i.ytimg.com/vi/qA-YRMSI5pw/hqdefault.jpg</a:t>
            </a:r>
            <a:endParaRPr lang="en-US" altLang="zh-TW" sz="1600" dirty="0" smtClean="0">
              <a:latin typeface="Times New Roman" panose="02020603050405020304" pitchFamily="18" charset="0"/>
              <a:ea typeface="Arial Unicode MS" panose="020B0604020202020204" pitchFamily="34" charset="-120"/>
              <a:cs typeface="Times New Roman" panose="02020603050405020304" pitchFamily="18" charset="0"/>
            </a:endParaRPr>
          </a:p>
        </p:txBody>
      </p:sp>
    </p:spTree>
    <p:extLst>
      <p:ext uri="{BB962C8B-B14F-4D97-AF65-F5344CB8AC3E}">
        <p14:creationId xmlns:p14="http://schemas.microsoft.com/office/powerpoint/2010/main" val="249073448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7282</TotalTime>
  <Words>3420</Words>
  <Application>Microsoft Office PowerPoint</Application>
  <PresentationFormat>如螢幕大小 (4:3)</PresentationFormat>
  <Paragraphs>363</Paragraphs>
  <Slides>44</Slides>
  <Notes>20</Notes>
  <HiddenSlides>0</HiddenSlides>
  <MMClips>0</MMClips>
  <ScaleCrop>false</ScaleCrop>
  <HeadingPairs>
    <vt:vector size="4" baseType="variant">
      <vt:variant>
        <vt:lpstr>佈景主題</vt:lpstr>
      </vt:variant>
      <vt:variant>
        <vt:i4>10</vt:i4>
      </vt:variant>
      <vt:variant>
        <vt:lpstr>投影片標題</vt:lpstr>
      </vt:variant>
      <vt:variant>
        <vt:i4>44</vt:i4>
      </vt:variant>
    </vt:vector>
  </HeadingPairs>
  <TitlesOfParts>
    <vt:vector size="54" baseType="lpstr">
      <vt:lpstr>Office 佈景主題</vt:lpstr>
      <vt:lpstr>1_Office 佈景主題</vt:lpstr>
      <vt:lpstr>2_Office 佈景主題</vt:lpstr>
      <vt:lpstr>3_Office 佈景主題</vt:lpstr>
      <vt:lpstr>4_Office 佈景主題</vt:lpstr>
      <vt:lpstr>5_Office 佈景主題</vt:lpstr>
      <vt:lpstr>6_Office 佈景主題</vt:lpstr>
      <vt:lpstr>7_Office 佈景主題</vt:lpstr>
      <vt:lpstr>8_Office 佈景主題</vt:lpstr>
      <vt:lpstr>9_Office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   資料來源</vt:lpstr>
      <vt:lpstr>   資料來源</vt:lpstr>
      <vt:lpstr>資料來源</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HP</dc:creator>
  <cp:lastModifiedBy>HP</cp:lastModifiedBy>
  <cp:revision>92</cp:revision>
  <dcterms:created xsi:type="dcterms:W3CDTF">2016-09-24T05:36:25Z</dcterms:created>
  <dcterms:modified xsi:type="dcterms:W3CDTF">2016-10-07T01:28:11Z</dcterms:modified>
</cp:coreProperties>
</file>