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50"/>
  </p:notesMasterIdLst>
  <p:sldIdLst>
    <p:sldId id="256" r:id="rId5"/>
    <p:sldId id="263" r:id="rId6"/>
    <p:sldId id="264" r:id="rId7"/>
    <p:sldId id="287" r:id="rId8"/>
    <p:sldId id="294" r:id="rId9"/>
    <p:sldId id="258" r:id="rId10"/>
    <p:sldId id="259" r:id="rId11"/>
    <p:sldId id="299" r:id="rId12"/>
    <p:sldId id="300" r:id="rId13"/>
    <p:sldId id="267" r:id="rId14"/>
    <p:sldId id="265" r:id="rId15"/>
    <p:sldId id="260" r:id="rId16"/>
    <p:sldId id="276" r:id="rId17"/>
    <p:sldId id="282" r:id="rId18"/>
    <p:sldId id="283" r:id="rId19"/>
    <p:sldId id="261" r:id="rId20"/>
    <p:sldId id="304" r:id="rId21"/>
    <p:sldId id="266" r:id="rId22"/>
    <p:sldId id="272" r:id="rId23"/>
    <p:sldId id="268" r:id="rId24"/>
    <p:sldId id="281" r:id="rId25"/>
    <p:sldId id="292" r:id="rId26"/>
    <p:sldId id="293" r:id="rId27"/>
    <p:sldId id="309" r:id="rId28"/>
    <p:sldId id="285" r:id="rId29"/>
    <p:sldId id="271" r:id="rId30"/>
    <p:sldId id="262" r:id="rId31"/>
    <p:sldId id="278" r:id="rId32"/>
    <p:sldId id="279" r:id="rId33"/>
    <p:sldId id="280" r:id="rId34"/>
    <p:sldId id="277" r:id="rId35"/>
    <p:sldId id="284" r:id="rId36"/>
    <p:sldId id="274" r:id="rId37"/>
    <p:sldId id="275" r:id="rId38"/>
    <p:sldId id="295" r:id="rId39"/>
    <p:sldId id="296" r:id="rId40"/>
    <p:sldId id="297" r:id="rId41"/>
    <p:sldId id="298" r:id="rId42"/>
    <p:sldId id="308" r:id="rId43"/>
    <p:sldId id="306" r:id="rId44"/>
    <p:sldId id="305" r:id="rId45"/>
    <p:sldId id="307" r:id="rId46"/>
    <p:sldId id="302" r:id="rId47"/>
    <p:sldId id="301" r:id="rId48"/>
    <p:sldId id="303" r:id="rId4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1F8"/>
    <a:srgbClr val="990000"/>
    <a:srgbClr val="FF6699"/>
    <a:srgbClr val="EA0000"/>
    <a:srgbClr val="EAE5EF"/>
    <a:srgbClr val="86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88086" autoAdjust="0"/>
  </p:normalViewPr>
  <p:slideViewPr>
    <p:cSldViewPr>
      <p:cViewPr>
        <p:scale>
          <a:sx n="50" d="100"/>
          <a:sy n="50" d="100"/>
        </p:scale>
        <p:origin x="-120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A1F1CD-E96A-4A46-B2EC-96D3D107825B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2E1CB-0F85-43F3-A41A-628A5E4149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1838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471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3534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玩家們請開始闖關蒐集「吉利蛋」！！有了健康的吉利蛋才能幫助染毒的寶可夢恢復健康！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>
                <a:solidFill>
                  <a:prstClr val="black"/>
                </a:solidFill>
              </a:rPr>
              <a:pPr/>
              <a:t>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15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1. </a:t>
            </a:r>
            <a:r>
              <a:rPr lang="zh-TW" altLang="en-US" dirty="0" smtClean="0"/>
              <a:t>第一題用白板回答；第二三題查詢全國法規資料庫搶答</a:t>
            </a:r>
            <a:endParaRPr lang="en-US" altLang="zh-TW" dirty="0" smtClean="0"/>
          </a:p>
          <a:p>
            <a:r>
              <a:rPr lang="en-US" altLang="zh-TW" dirty="0" smtClean="0"/>
              <a:t>2. </a:t>
            </a:r>
            <a:r>
              <a:rPr lang="zh-TW" altLang="en-US" dirty="0" smtClean="0"/>
              <a:t>準備碼表或計時器</a:t>
            </a:r>
            <a:endParaRPr lang="en-US" altLang="zh-TW" dirty="0" smtClean="0"/>
          </a:p>
          <a:p>
            <a:r>
              <a:rPr lang="zh-TW" altLang="en-US" dirty="0" smtClean="0"/>
              <a:t>倒數計時器  </a:t>
            </a:r>
            <a:r>
              <a:rPr lang="en-US" altLang="zh-TW" dirty="0" smtClean="0"/>
              <a:t>https://tw.piliapp.com/timer/countdown/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9997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最快舉手搶答者可優先答題，答對者獲得一隻吉利蛋；答錯者不可再回答。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729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最快舉手搶答者可優先答題，答對者獲得一隻吉利蛋；答錯者不可再回答。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332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300</a:t>
            </a:r>
            <a:r>
              <a:rPr lang="zh-TW" altLang="en-US" dirty="0" smtClean="0"/>
              <a:t>點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582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第一招  哀兵致勝法－當面臨難以推託的勸用壓力時，以某人</a:t>
            </a:r>
            <a:r>
              <a:rPr lang="en-US" altLang="zh-TW" dirty="0" smtClean="0"/>
              <a:t>(</a:t>
            </a:r>
            <a:r>
              <a:rPr lang="zh-TW" altLang="en-US" dirty="0" smtClean="0"/>
              <a:t>自己頗為在意的人</a:t>
            </a:r>
            <a:r>
              <a:rPr lang="en-US" altLang="zh-TW" dirty="0" smtClean="0"/>
              <a:t>)</a:t>
            </a:r>
            <a:r>
              <a:rPr lang="zh-TW" altLang="en-US" dirty="0" smtClean="0"/>
              <a:t>的不悅為藉口拒絕。</a:t>
            </a:r>
          </a:p>
          <a:p>
            <a:r>
              <a:rPr lang="zh-TW" altLang="en-US" dirty="0" smtClean="0"/>
              <a:t>第二招  自我解嘲法－若因拒絕毒品而招來嘲笑，則順著友伴的嘲笑，也拿自己開玩笑，幽默的語氣緩和不悅的氣氛。</a:t>
            </a:r>
          </a:p>
          <a:p>
            <a:r>
              <a:rPr lang="zh-TW" altLang="en-US" dirty="0" smtClean="0"/>
              <a:t>第三招  走為上策法－當朋友遞給你毒品時，立即找藉口離開。</a:t>
            </a:r>
          </a:p>
          <a:p>
            <a:r>
              <a:rPr lang="zh-TW" altLang="en-US" dirty="0" smtClean="0"/>
              <a:t>第四招  投桃報李法－當身邊恰巧有食物時，以之取代毒品回請對方。</a:t>
            </a:r>
          </a:p>
          <a:p>
            <a:r>
              <a:rPr lang="zh-TW" altLang="en-US" dirty="0" smtClean="0"/>
              <a:t>第五招  安身立命法－以身體不適為理由拒絕之。</a:t>
            </a:r>
          </a:p>
          <a:p>
            <a:r>
              <a:rPr lang="zh-TW" altLang="en-US" dirty="0" smtClean="0"/>
              <a:t>第六招  虛與尾蛇法－一時找不到推拒的理由，可採用拖延戰術，先躲過幾次，以後再想較好的辦法。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648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獲勝的兩組，一組一隻吉利蛋；最慢組派一位同學出來畫臉。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18071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7030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教師提示：</a:t>
            </a:r>
            <a:r>
              <a:rPr lang="en-US" altLang="zh-TW" dirty="0" smtClean="0"/>
              <a:t>1.</a:t>
            </a:r>
            <a:r>
              <a:rPr lang="zh-TW" altLang="en-US" dirty="0" smtClean="0"/>
              <a:t>大麻是第幾級毒品？ </a:t>
            </a:r>
            <a:r>
              <a:rPr lang="en-US" altLang="zh-TW" dirty="0" smtClean="0"/>
              <a:t>2.</a:t>
            </a:r>
            <a:r>
              <a:rPr lang="zh-TW" altLang="en-US" dirty="0" smtClean="0"/>
              <a:t>製造、栽種、持有？</a:t>
            </a:r>
          </a:p>
          <a:p>
            <a:r>
              <a:rPr lang="en-US" altLang="zh-TW" dirty="0" smtClean="0"/>
              <a:t>30</a:t>
            </a:r>
            <a:r>
              <a:rPr lang="zh-TW" altLang="en-US" dirty="0" smtClean="0"/>
              <a:t>歲陳姓毒品人口坦承因吸食毒品缺錢花用，認為「自己植會比較便宜」，去年底違法購得大麻種子後，躲在新竹市租屋處房間內搭建簡易溫室，以盆栽種植大麻，試圖躲避警方查緝。陳嫌為種植大麻，不僅上網搜尋種植方式，還每天做筆記，記錄大麻活株生長情況，相當用心，可惜聰明用錯地方。</a:t>
            </a:r>
          </a:p>
          <a:p>
            <a:r>
              <a:rPr lang="zh-TW" altLang="en-US" dirty="0" smtClean="0"/>
              <a:t>陳嫌供稱種植的大麻活株僅供自己食用，並未販售，警方將持續追查陳嫌是否涉及販賣毒行為。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04505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可說明數罪併罰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http://jianlyulawzoe.pixnet.net/blog/post/283109377-%E5%96%AE%E7%B4%94%E6%A0%BD%E7%A8%AE%E5%A4%A7%E9%BA%BB%E6%87%89%E5%A6%82%E4%BD%95%E8%AB%96%E8%99%95%EF%BC%9F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83297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可自行選擇撥放：</a:t>
            </a:r>
            <a:endParaRPr lang="en-US" altLang="zh-TW" dirty="0" smtClean="0"/>
          </a:p>
          <a:p>
            <a:r>
              <a:rPr lang="zh-TW" altLang="en-US" dirty="0" smtClean="0"/>
              <a:t>社會實驗影片  </a:t>
            </a:r>
            <a:r>
              <a:rPr lang="en-US" altLang="zh-TW" dirty="0" smtClean="0"/>
              <a:t>https://www.youtube.com/watch?v=l1uLehvVY4c</a:t>
            </a:r>
            <a:br>
              <a:rPr lang="en-US" altLang="zh-TW" dirty="0" smtClean="0"/>
            </a:br>
            <a:r>
              <a:rPr lang="zh-TW" altLang="en-US" dirty="0" smtClean="0"/>
              <a:t>看看行家下藥的速度   </a:t>
            </a:r>
            <a:r>
              <a:rPr lang="en-US" altLang="zh-TW" dirty="0" smtClean="0"/>
              <a:t>https://www.youtube.com/watch?v=5CdhK1bprA4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31309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每題</a:t>
            </a:r>
            <a:r>
              <a:rPr lang="en-US" altLang="zh-TW" dirty="0" smtClean="0"/>
              <a:t>150</a:t>
            </a:r>
            <a:r>
              <a:rPr lang="zh-TW" altLang="en-US" dirty="0" smtClean="0"/>
              <a:t>點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7899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高雄市毒品危害防制中心</a:t>
            </a:r>
            <a:endParaRPr lang="en-US" altLang="zh-TW" dirty="0" smtClean="0"/>
          </a:p>
          <a:p>
            <a:r>
              <a:rPr lang="en-US" altLang="zh-TW" dirty="0" smtClean="0"/>
              <a:t>http://khd.kcg.gov.tw/Main.aspx?sn=756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13482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7378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56961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2E1CB-0F85-43F3-A41A-628A5E414936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6685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766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936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3605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9982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0271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4358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126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6491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3251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82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5801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66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13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19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82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205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40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4261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6073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598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292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219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7038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725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28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4209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1927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2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0051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559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274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9802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5618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1617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3649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7189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130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269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63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497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9417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6989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03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1F7A-09C2-423C-AEAB-F8C837705398}" type="datetimeFigureOut">
              <a:rPr lang="zh-TW" altLang="en-US" smtClean="0"/>
              <a:t>2016/10/7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ABB0-B386-46D4-91C3-2C1EE6C9F2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2601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1F7A-09C2-423C-AEAB-F8C83770539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ABB0-B386-46D4-91C3-2C1EE6C9F2C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1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6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1F7A-09C2-423C-AEAB-F8C83770539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2016/10/7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ABB0-B386-46D4-91C3-2C1EE6C9F2CF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56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g"/><Relationship Id="rId4" Type="http://schemas.microsoft.com/office/2007/relationships/hdphoto" Target="../media/hdphoto4.wdp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2.jp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6.jpg"/><Relationship Id="rId7" Type="http://schemas.microsoft.com/office/2007/relationships/hdphoto" Target="../media/hdphoto7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microsoft.com/office/2007/relationships/hdphoto" Target="../media/hdphoto6.wdp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Relationship Id="rId4" Type="http://schemas.microsoft.com/office/2007/relationships/hdphoto" Target="../media/hdphoto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6.png"/><Relationship Id="rId4" Type="http://schemas.openxmlformats.org/officeDocument/2006/relationships/image" Target="../media/image3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9.jpg"/><Relationship Id="rId4" Type="http://schemas.microsoft.com/office/2007/relationships/hdphoto" Target="../media/hdphoto8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gif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microsoft.com/office/2007/relationships/hdphoto" Target="../media/hdphoto9.wdp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CdhK1bprA4" TargetMode="External"/><Relationship Id="rId3" Type="http://schemas.openxmlformats.org/officeDocument/2006/relationships/hyperlink" Target="http://law.moj.gov.tw/Index.aspx" TargetMode="External"/><Relationship Id="rId7" Type="http://schemas.openxmlformats.org/officeDocument/2006/relationships/hyperlink" Target="https://www.youtube.com/watch?v=l1uLehvVY4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khd.kcg.gov.tw/Main.aspx?sn=756" TargetMode="External"/><Relationship Id="rId5" Type="http://schemas.openxmlformats.org/officeDocument/2006/relationships/hyperlink" Target="http://enc.moe.edu.tw/Qa" TargetMode="External"/><Relationship Id="rId4" Type="http://schemas.openxmlformats.org/officeDocument/2006/relationships/hyperlink" Target="http://refrain.moj.gov.tw/mp.asp?mp=1" TargetMode="External"/><Relationship Id="rId9" Type="http://schemas.openxmlformats.org/officeDocument/2006/relationships/hyperlink" Target="http://www.chinatimes.com/realtimenews/20160704004560-260402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toucharcade.com/2016/07/28/who-owns-pokemon-anyway-its-complicated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pokemon.name/wiki/%E8%83%96%E4%B8%81" TargetMode="External"/><Relationship Id="rId5" Type="http://schemas.openxmlformats.org/officeDocument/2006/relationships/hyperlink" Target="http://big5.cri.cn/gate/big5/gb.cri.cn/27824/2012/06/21/5105s3738048.htm" TargetMode="External"/><Relationship Id="rId4" Type="http://schemas.openxmlformats.org/officeDocument/2006/relationships/hyperlink" Target="https://www.youtube.com/watch?v=NN9LaU2NlLM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iplus.net.tw/sections/39/pages/134?locale=zh_tw" TargetMode="External"/><Relationship Id="rId7" Type="http://schemas.openxmlformats.org/officeDocument/2006/relationships/hyperlink" Target="https://news.readmoo.com/2015/09/25/cast-of-shadows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babyhome.com.tw/mboard/topic.php?bid=7&amp;sID=433823" TargetMode="External"/><Relationship Id="rId5" Type="http://schemas.openxmlformats.org/officeDocument/2006/relationships/hyperlink" Target="http://wapbaike.baidu.com/item/%E8%BF%B7%E5%94%87%E5%A7%90" TargetMode="External"/><Relationship Id="rId4" Type="http://schemas.openxmlformats.org/officeDocument/2006/relationships/hyperlink" Target="http://bbs.18183.com/thread-3740651-1-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00" y="3573016"/>
            <a:ext cx="6569968" cy="3284984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15360" cy="427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7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34989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zh-TW" altLang="en-US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pic>
        <p:nvPicPr>
          <p:cNvPr id="9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00" y="3937218"/>
            <a:ext cx="1907704" cy="2631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1547663" y="1556792"/>
            <a:ext cx="6336705" cy="3927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1200"/>
              </a:spcAft>
            </a:pP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寶</a:t>
            </a:r>
            <a:r>
              <a:rPr lang="zh-TW" altLang="en-US" sz="260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可</a:t>
            </a:r>
            <a:r>
              <a:rPr lang="zh-TW" altLang="en-US" sz="260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夢原是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一個充滿愛與和平的世界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，來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自外星球的魔王藥頭入侵地球後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讓世界變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了調，寶可夢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們染上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毒癮，一個個委靡疲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弱，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如果不制伏染毒的寶可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夢並打敗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藥頭，問題無法根治。</a:t>
            </a:r>
            <a:endParaRPr lang="en-US" altLang="zh-TW" sz="2600" dirty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lvl="0">
              <a:spcBef>
                <a:spcPct val="20000"/>
              </a:spcBef>
            </a:pP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小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智是有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理想抱負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寶可夢訓練師，為了讓世界回復原狀，決定帶著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健康的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皮卡丘走上拯救世界之旅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希望</a:t>
            </a:r>
            <a:r>
              <a:rPr lang="zh-TW" altLang="en-US" sz="26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成為世界一流的反毒</a:t>
            </a:r>
            <a:r>
              <a:rPr lang="zh-TW" altLang="en-US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寶可夢大師</a:t>
            </a:r>
            <a:r>
              <a:rPr lang="en-US" altLang="zh-TW" sz="26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…</a:t>
            </a:r>
            <a:endParaRPr lang="zh-TW" altLang="en-US" sz="2600" dirty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260648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ARLING" panose="02000000000000000000" pitchFamily="2" charset="0"/>
              </a:rPr>
              <a:t>STORY</a:t>
            </a:r>
            <a:endParaRPr lang="zh-TW" alt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32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34989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zh-TW" altLang="en-US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pic>
        <p:nvPicPr>
          <p:cNvPr id="9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00" y="3937218"/>
            <a:ext cx="1907704" cy="2631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1403648" y="1652719"/>
            <a:ext cx="6336705" cy="4296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p"/>
            </a:pPr>
            <a:r>
              <a:rPr lang="zh-TW" altLang="en-US" sz="32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每一道</a:t>
            </a:r>
            <a:r>
              <a:rPr lang="zh-TW" altLang="en-US" sz="32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關卡都有</a:t>
            </a:r>
            <a:r>
              <a:rPr lang="zh-TW" altLang="en-US" sz="3200" u="sng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限定答題時間</a:t>
            </a:r>
            <a:r>
              <a:rPr lang="zh-TW" altLang="en-US" sz="32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</a:t>
            </a:r>
            <a:endParaRPr lang="en-US" altLang="zh-TW" sz="3200" dirty="0" smtClean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p"/>
            </a:pPr>
            <a:r>
              <a:rPr lang="zh-TW" altLang="en-US" sz="32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如果有查詢法規的題目一定</a:t>
            </a:r>
            <a:r>
              <a:rPr lang="zh-TW" altLang="en-US" sz="32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要在全國法規資料庫的介面找到答案才算過關！</a:t>
            </a:r>
            <a:endParaRPr lang="en-US" altLang="zh-TW" sz="3200" dirty="0" smtClean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p"/>
            </a:pPr>
            <a:r>
              <a:rPr lang="zh-TW" altLang="en-US" sz="32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現在就開啟你</a:t>
            </a:r>
            <a:r>
              <a:rPr lang="zh-TW" altLang="en-US" sz="32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</a:t>
            </a:r>
            <a:r>
              <a:rPr lang="zh-TW" altLang="en-US" sz="3200" u="sng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電腦</a:t>
            </a:r>
            <a:r>
              <a:rPr lang="zh-TW" altLang="en-US" sz="32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或</a:t>
            </a:r>
            <a:r>
              <a:rPr lang="zh-TW" altLang="en-US" sz="3200" u="sng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智慧型</a:t>
            </a:r>
            <a:r>
              <a:rPr lang="zh-TW" altLang="en-US" sz="3200" u="sng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手機</a:t>
            </a:r>
            <a:r>
              <a:rPr lang="zh-TW" altLang="en-US" sz="3200" dirty="0" smtClean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，蓄勢待發往前衝吧！！</a:t>
            </a:r>
            <a:endParaRPr lang="en-US" altLang="zh-TW" sz="3200" dirty="0" smtClean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Bef>
                <a:spcPct val="20000"/>
              </a:spcBef>
              <a:spcAft>
                <a:spcPts val="1200"/>
              </a:spcAft>
            </a:pPr>
            <a:endParaRPr lang="en-US" altLang="zh-TW" sz="3200" dirty="0" smtClean="0">
              <a:solidFill>
                <a:srgbClr val="86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260648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ARLING" panose="02000000000000000000" pitchFamily="2" charset="0"/>
              </a:rPr>
              <a:t>rule</a:t>
            </a:r>
            <a:endParaRPr lang="zh-TW" altLang="en-US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ARLING" panose="02000000000000000000" pitchFamily="2" charset="0"/>
            </a:endParaRPr>
          </a:p>
        </p:txBody>
      </p:sp>
      <p:pic>
        <p:nvPicPr>
          <p:cNvPr id="2050" name="Picture 2" descr="全國法規連結圖示12 (436X89 像素)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24944"/>
            <a:ext cx="2808312" cy="54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30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6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800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全班共同目標：</a:t>
            </a:r>
            <a:r>
              <a:rPr lang="zh-TW" altLang="en-US" sz="28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一起扮演小智，踏上反毒寶可夢之旅，拯救染毒的寶可夢世界。</a:t>
            </a:r>
            <a:endParaRPr lang="en-US" altLang="zh-TW" sz="2800" dirty="0" smtClean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 marL="0" indent="0">
              <a:buNone/>
            </a:pPr>
            <a:endParaRPr lang="en-US" altLang="zh-TW" sz="2800" dirty="0" smtClean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800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分組競賽：</a:t>
            </a:r>
            <a:r>
              <a:rPr lang="zh-TW" altLang="en-US" sz="28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每班分為</a:t>
            </a:r>
            <a:r>
              <a:rPr lang="en-US" altLang="zh-TW" sz="28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5</a:t>
            </a:r>
            <a:r>
              <a:rPr lang="zh-TW" altLang="en-US" sz="28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組，各組可爭取各關卡的搶答，答對者可獲得象徵健康的「</a:t>
            </a:r>
            <a:r>
              <a:rPr lang="zh-TW" altLang="en-US" sz="2800" dirty="0" smtClean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</a:rPr>
              <a:t>吉利蛋</a:t>
            </a:r>
            <a:r>
              <a:rPr lang="zh-TW" altLang="en-US" sz="28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」，獲得最多吉利蛋的組別為優勝隊伍。</a:t>
            </a:r>
            <a:endParaRPr lang="en-US" altLang="zh-TW" sz="2800" dirty="0" smtClean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 marL="0" indent="0">
              <a:buNone/>
            </a:pPr>
            <a:endParaRPr lang="zh-TW" altLang="en-US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pic>
        <p:nvPicPr>
          <p:cNvPr id="9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84794"/>
            <a:ext cx="1728192" cy="238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2123728" y="260648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ARLING" panose="02000000000000000000" pitchFamily="2" charset="0"/>
              </a:rPr>
              <a:t>rule</a:t>
            </a:r>
            <a:endParaRPr lang="zh-TW" altLang="en-US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65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027" y="2960652"/>
            <a:ext cx="3105130" cy="3105130"/>
          </a:xfrm>
          <a:prstGeom prst="rect">
            <a:avLst/>
          </a:prstGeom>
        </p:spPr>
      </p:pic>
      <p:grpSp>
        <p:nvGrpSpPr>
          <p:cNvPr id="3" name="群組 2"/>
          <p:cNvGrpSpPr/>
          <p:nvPr/>
        </p:nvGrpSpPr>
        <p:grpSpPr>
          <a:xfrm>
            <a:off x="-98506" y="618152"/>
            <a:ext cx="9573552" cy="1665312"/>
            <a:chOff x="-203714" y="620688"/>
            <a:chExt cx="9573552" cy="1665312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6" name="矩形 5"/>
            <p:cNvSpPr/>
            <p:nvPr/>
          </p:nvSpPr>
          <p:spPr>
            <a:xfrm rot="21364442">
              <a:off x="-203714" y="809850"/>
              <a:ext cx="9573552" cy="1107996"/>
            </a:xfrm>
            <a:prstGeom prst="rect">
              <a:avLst/>
            </a:prstGeom>
            <a:grp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TW" altLang="en-US" sz="66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 </a:t>
              </a:r>
              <a:r>
                <a:rPr lang="zh-TW" altLang="en-US" sz="66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搶救        </a:t>
              </a:r>
              <a:r>
                <a:rPr lang="zh-TW" altLang="en-US" sz="6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毒</a:t>
              </a:r>
              <a:r>
                <a:rPr lang="zh-TW" altLang="en-US" sz="66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可夢 </a:t>
              </a:r>
              <a:r>
                <a:rPr lang="en-US" altLang="zh-TW" sz="66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Snap ITC" panose="04040A07060A02020202" pitchFamily="82" charset="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GO</a:t>
              </a:r>
              <a:r>
                <a:rPr lang="zh-TW" altLang="en-US" sz="4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！！</a:t>
              </a:r>
              <a:endParaRPr lang="zh-TW" alt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1720" y="620688"/>
              <a:ext cx="1665312" cy="1665312"/>
            </a:xfrm>
            <a:prstGeom prst="ellipse">
              <a:avLst/>
            </a:prstGeom>
            <a:grpFill/>
          </p:spPr>
        </p:pic>
      </p:grpSp>
      <p:sp>
        <p:nvSpPr>
          <p:cNvPr id="5" name="圓角矩形 4"/>
          <p:cNvSpPr/>
          <p:nvPr/>
        </p:nvSpPr>
        <p:spPr>
          <a:xfrm>
            <a:off x="665777" y="2916158"/>
            <a:ext cx="3514210" cy="324914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592342" y="3197656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>
                <a:solidFill>
                  <a:srgbClr val="86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吉利蛋</a:t>
            </a:r>
            <a:endParaRPr lang="zh-TW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815710" y="4082296"/>
            <a:ext cx="35000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每一個城市都有幫助寶可夢恢復健康的寶可夢中心，中心內都有著</a:t>
            </a:r>
            <a:r>
              <a:rPr lang="zh-TW" altLang="en-US" sz="2400" u="sng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健康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、</a:t>
            </a:r>
            <a:r>
              <a:rPr lang="zh-TW" altLang="en-US" sz="2400" u="sng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活力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、</a:t>
            </a:r>
            <a:r>
              <a:rPr lang="zh-TW" altLang="en-US" sz="2400" u="sng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喜愛助人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的吉利蛋。</a:t>
            </a:r>
            <a:endParaRPr lang="zh-TW" altLang="en-US" sz="24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 rot="740524">
            <a:off x="7615838" y="3870236"/>
            <a:ext cx="9361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搶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救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毒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可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夢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 rot="878611">
            <a:off x="7744378" y="4297017"/>
            <a:ext cx="9361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不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能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沒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有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吉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利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蛋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3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4800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第一關：妙</a:t>
            </a:r>
            <a:r>
              <a:rPr lang="zh-TW" altLang="en-US" sz="4800" b="1" dirty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蛙</a:t>
            </a:r>
            <a:r>
              <a:rPr lang="zh-TW" altLang="en-US" sz="4800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種子／</a:t>
            </a:r>
            <a:r>
              <a:rPr lang="zh-TW" altLang="en-US" sz="54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大麻</a:t>
            </a:r>
            <a:r>
              <a:rPr lang="zh-TW" altLang="en-US" sz="4800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快刀</a:t>
            </a:r>
            <a:endParaRPr lang="zh-TW" altLang="en-US" sz="4800" b="1" dirty="0">
              <a:latin typeface="MS Gothic" panose="020B0609070205080204" pitchFamily="49" charset="-128"/>
              <a:ea typeface="MS Gothic" panose="020B0609070205080204" pitchFamily="49" charset="-128"/>
              <a:cs typeface="Arial Unicode MS" panose="020B0604020202020204" pitchFamily="34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990" y="1317590"/>
            <a:ext cx="5530490" cy="3551570"/>
          </a:xfrm>
        </p:spPr>
      </p:pic>
      <p:sp>
        <p:nvSpPr>
          <p:cNvPr id="9" name="矩形 8"/>
          <p:cNvSpPr/>
          <p:nvPr/>
        </p:nvSpPr>
        <p:spPr>
          <a:xfrm>
            <a:off x="539552" y="4944650"/>
            <a:ext cx="8064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大麻（中樞神經迷幻劑）</a:t>
            </a:r>
            <a:endParaRPr lang="en-US" altLang="zh-TW" sz="2400" b="1" dirty="0" smtClean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長期使用會造成記憶、學習及認知能力減退、體重增加、免疫力降低、不孕症、精子減少、精子活動減退及對周遭事務漠不關心之「動機缺乏症候群 」。停用會產生厭食、焦慮、不安、躁動、憂鬱、睡眠障礙等戒斷症狀。</a:t>
            </a:r>
            <a:endParaRPr lang="zh-TW" altLang="en-US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cxnSp>
        <p:nvCxnSpPr>
          <p:cNvPr id="11" name="直線接點 10"/>
          <p:cNvCxnSpPr/>
          <p:nvPr/>
        </p:nvCxnSpPr>
        <p:spPr>
          <a:xfrm>
            <a:off x="539552" y="6309320"/>
            <a:ext cx="8064896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7" name="內容版面配置區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700" y="1268760"/>
            <a:ext cx="5709796" cy="3666717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4" y="1728710"/>
            <a:ext cx="2085515" cy="1916314"/>
          </a:xfrm>
          <a:prstGeom prst="rect">
            <a:avLst/>
          </a:prstGeom>
        </p:spPr>
      </p:pic>
      <p:sp>
        <p:nvSpPr>
          <p:cNvPr id="19" name="圓角矩形 18"/>
          <p:cNvSpPr/>
          <p:nvPr/>
        </p:nvSpPr>
        <p:spPr>
          <a:xfrm>
            <a:off x="539552" y="1700808"/>
            <a:ext cx="3096344" cy="2631197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755576" y="3501008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傷害身心</a:t>
            </a:r>
            <a:r>
              <a:rPr lang="zh-TW" altLang="en-US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 </a:t>
            </a:r>
          </a:p>
          <a:p>
            <a:r>
              <a:rPr lang="zh-TW" altLang="en-US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免疫力降低  </a:t>
            </a:r>
            <a:r>
              <a:rPr lang="en-US" altLang="zh-TW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 </a:t>
            </a:r>
          </a:p>
          <a:p>
            <a:r>
              <a:rPr lang="zh-TW" altLang="en-US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不孕症  </a:t>
            </a:r>
            <a:r>
              <a:rPr lang="en-US" altLang="zh-TW" sz="16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 </a:t>
            </a:r>
            <a:endParaRPr lang="zh-TW" altLang="en-US" sz="16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矩形圖說文字 20"/>
          <p:cNvSpPr/>
          <p:nvPr/>
        </p:nvSpPr>
        <p:spPr>
          <a:xfrm>
            <a:off x="395536" y="4944650"/>
            <a:ext cx="8352928" cy="1580694"/>
          </a:xfrm>
          <a:prstGeom prst="wedgeRectCallout">
            <a:avLst>
              <a:gd name="adj1" fmla="val -4691"/>
              <a:gd name="adj2" fmla="val -91953"/>
            </a:avLst>
          </a:prstGeom>
          <a:ln w="28575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600" dirty="0">
                <a:latin typeface="MS Gothic" panose="020B0609070205080204" pitchFamily="49" charset="-128"/>
                <a:ea typeface="MS Gothic" panose="020B0609070205080204" pitchFamily="49" charset="-128"/>
              </a:rPr>
              <a:t>如果你想打敗我</a:t>
            </a:r>
            <a:r>
              <a:rPr lang="zh-TW" altLang="en-US" sz="2600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的話，你必須解答下列三道題目，三道題目都回答正確，才可以進入第二關！不過打敗我可不容易喔</a:t>
            </a:r>
            <a:r>
              <a:rPr lang="zh-TW" altLang="en-US" sz="2600" dirty="0">
                <a:latin typeface="MS Gothic" panose="020B0609070205080204" pitchFamily="49" charset="-128"/>
                <a:ea typeface="MS Gothic" panose="020B0609070205080204" pitchFamily="49" charset="-128"/>
              </a:rPr>
              <a:t>～</a:t>
            </a:r>
          </a:p>
        </p:txBody>
      </p:sp>
      <p:sp>
        <p:nvSpPr>
          <p:cNvPr id="3" name="文字方塊 2"/>
          <p:cNvSpPr txBox="1"/>
          <p:nvPr/>
        </p:nvSpPr>
        <p:spPr>
          <a:xfrm rot="740524">
            <a:off x="7838083" y="3589317"/>
            <a:ext cx="936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好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麻</a:t>
            </a:r>
            <a:endParaRPr lang="en-US" altLang="zh-TW" sz="20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zh-TW" altLang="en-US" sz="2000" dirty="0" smtClean="0">
                <a:solidFill>
                  <a:schemeClr val="accent3">
                    <a:lumMod val="50000"/>
                  </a:schemeClr>
                </a:solidFill>
              </a:rPr>
              <a:t>喔</a:t>
            </a:r>
            <a:endParaRPr lang="en-US" altLang="zh-TW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19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群組 26"/>
          <p:cNvGrpSpPr/>
          <p:nvPr/>
        </p:nvGrpSpPr>
        <p:grpSpPr>
          <a:xfrm>
            <a:off x="4860031" y="4647445"/>
            <a:ext cx="3835271" cy="1625683"/>
            <a:chOff x="4788024" y="4581128"/>
            <a:chExt cx="4104456" cy="1697691"/>
          </a:xfrm>
        </p:grpSpPr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4" y="4581128"/>
              <a:ext cx="1697691" cy="1697691"/>
            </a:xfrm>
            <a:prstGeom prst="rect">
              <a:avLst/>
            </a:prstGeom>
          </p:spPr>
        </p:pic>
        <p:sp>
          <p:nvSpPr>
            <p:cNvPr id="18" name="圓角矩形 17"/>
            <p:cNvSpPr/>
            <p:nvPr/>
          </p:nvSpPr>
          <p:spPr>
            <a:xfrm>
              <a:off x="6413706" y="4869160"/>
              <a:ext cx="2478774" cy="1296144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4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S PGothic" panose="020B0600070205080204" pitchFamily="34" charset="-128"/>
                  <a:ea typeface="MS PGothic" panose="020B0600070205080204" pitchFamily="34" charset="-128"/>
                </a:rPr>
                <a:t>０５：００</a:t>
              </a:r>
              <a:endParaRPr lang="zh-TW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endParaRPr>
            </a:p>
          </p:txBody>
        </p:sp>
      </p:grpSp>
      <p:pic>
        <p:nvPicPr>
          <p:cNvPr id="22" name="內容版面配置區 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065" y="669518"/>
            <a:ext cx="5530490" cy="3551570"/>
          </a:xfrm>
        </p:spPr>
      </p:pic>
      <p:pic>
        <p:nvPicPr>
          <p:cNvPr id="23" name="內容版面配置區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775" y="620688"/>
            <a:ext cx="5709796" cy="3666717"/>
          </a:xfrm>
          <a:prstGeom prst="rect">
            <a:avLst/>
          </a:prstGeom>
        </p:spPr>
      </p:pic>
      <p:sp>
        <p:nvSpPr>
          <p:cNvPr id="24" name="圓角矩形 23"/>
          <p:cNvSpPr/>
          <p:nvPr/>
        </p:nvSpPr>
        <p:spPr>
          <a:xfrm>
            <a:off x="414383" y="2703228"/>
            <a:ext cx="4176464" cy="173388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第２題：大麻是屬於第幾級的毒品呢？</a:t>
            </a:r>
            <a:endParaRPr lang="zh-TW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395535" y="4647444"/>
            <a:ext cx="4195311" cy="1733883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第３題：我國制定與「毒品」有關的法律有哪些？（請舉３個實例）</a:t>
            </a:r>
            <a:endParaRPr lang="zh-TW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414383" y="759012"/>
            <a:ext cx="4176464" cy="169503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第１題：如果我的朋友吸食大麻，我可以怎麼幫助他？</a:t>
            </a:r>
            <a:endParaRPr lang="zh-TW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844824"/>
            <a:ext cx="576064" cy="576064"/>
          </a:xfrm>
          <a:prstGeom prst="ellipse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645024"/>
            <a:ext cx="576064" cy="576064"/>
          </a:xfrm>
          <a:prstGeom prst="ellipse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661248"/>
            <a:ext cx="576064" cy="576064"/>
          </a:xfrm>
          <a:prstGeom prst="ellipse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775" y="5637241"/>
            <a:ext cx="576064" cy="57606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7737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56"/>
            <a:ext cx="9164075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56087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毒可</a:t>
            </a:r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夢拯救路線</a:t>
            </a:r>
            <a:endParaRPr lang="zh-TW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31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000" y="4293096"/>
            <a:ext cx="1101256" cy="170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2" y="1416224"/>
            <a:ext cx="6905167" cy="41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0" b="1362"/>
          <a:stretch/>
        </p:blipFill>
        <p:spPr bwMode="auto">
          <a:xfrm>
            <a:off x="1267233" y="1415615"/>
            <a:ext cx="6905166" cy="41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305" y="1417736"/>
            <a:ext cx="6878094" cy="41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群組 23"/>
          <p:cNvGrpSpPr/>
          <p:nvPr/>
        </p:nvGrpSpPr>
        <p:grpSpPr>
          <a:xfrm>
            <a:off x="2478465" y="2132856"/>
            <a:ext cx="5261887" cy="2112217"/>
            <a:chOff x="854040" y="-918039"/>
            <a:chExt cx="5261887" cy="2112217"/>
          </a:xfrm>
        </p:grpSpPr>
        <p:sp>
          <p:nvSpPr>
            <p:cNvPr id="27" name="圓角矩形 26"/>
            <p:cNvSpPr/>
            <p:nvPr/>
          </p:nvSpPr>
          <p:spPr>
            <a:xfrm>
              <a:off x="854040" y="500974"/>
              <a:ext cx="2367880" cy="693204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圓角矩形圖說文字 28"/>
            <p:cNvSpPr/>
            <p:nvPr/>
          </p:nvSpPr>
          <p:spPr>
            <a:xfrm>
              <a:off x="2037980" y="-918039"/>
              <a:ext cx="4077947" cy="792088"/>
            </a:xfrm>
            <a:prstGeom prst="wedgeRoundRectCallout">
              <a:avLst>
                <a:gd name="adj1" fmla="val -32908"/>
                <a:gd name="adj2" fmla="val 123089"/>
                <a:gd name="adj3" fmla="val 16667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與大麻有觀的毒品重要法規！</a:t>
              </a:r>
              <a:endParaRPr lang="zh-TW" altLang="en-US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1" y="1414674"/>
            <a:ext cx="6905167" cy="4174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直線接點 29"/>
          <p:cNvCxnSpPr/>
          <p:nvPr/>
        </p:nvCxnSpPr>
        <p:spPr>
          <a:xfrm>
            <a:off x="2748533" y="3789040"/>
            <a:ext cx="5423865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2748533" y="4005064"/>
            <a:ext cx="1607443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字方塊 32"/>
          <p:cNvSpPr txBox="1"/>
          <p:nvPr/>
        </p:nvSpPr>
        <p:spPr>
          <a:xfrm>
            <a:off x="4839800" y="2132856"/>
            <a:ext cx="3188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大麻 → 第二級毒品</a:t>
            </a:r>
            <a:endParaRPr lang="zh-TW" altLang="en-US" sz="28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662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56"/>
            <a:ext cx="9164075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56087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毒可</a:t>
            </a:r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夢拯救路線</a:t>
            </a:r>
            <a:endParaRPr lang="zh-TW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31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000" y="4293096"/>
            <a:ext cx="1101256" cy="170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2" y="1416224"/>
            <a:ext cx="6905167" cy="41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1" y="1417786"/>
            <a:ext cx="6905167" cy="417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2222148" y="2204864"/>
            <a:ext cx="5518205" cy="3322065"/>
            <a:chOff x="2222148" y="2204864"/>
            <a:chExt cx="5518205" cy="3322065"/>
          </a:xfrm>
        </p:grpSpPr>
        <p:grpSp>
          <p:nvGrpSpPr>
            <p:cNvPr id="17" name="群組 16"/>
            <p:cNvGrpSpPr/>
            <p:nvPr/>
          </p:nvGrpSpPr>
          <p:grpSpPr>
            <a:xfrm>
              <a:off x="2222149" y="2204864"/>
              <a:ext cx="5518204" cy="1290072"/>
              <a:chOff x="-1127799" y="-341975"/>
              <a:chExt cx="5518204" cy="1290072"/>
            </a:xfrm>
          </p:grpSpPr>
          <p:sp>
            <p:nvSpPr>
              <p:cNvPr id="18" name="圓角矩形 17"/>
              <p:cNvSpPr/>
              <p:nvPr/>
            </p:nvSpPr>
            <p:spPr>
              <a:xfrm>
                <a:off x="-1127799" y="-207657"/>
                <a:ext cx="2061819" cy="441746"/>
              </a:xfrm>
              <a:prstGeom prst="roundRect">
                <a:avLst/>
              </a:prstGeom>
              <a:noFill/>
              <a:ln w="76200">
                <a:solidFill>
                  <a:srgbClr val="EA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圓角矩形圖說文字 18"/>
              <p:cNvSpPr/>
              <p:nvPr/>
            </p:nvSpPr>
            <p:spPr>
              <a:xfrm>
                <a:off x="1201837" y="-341975"/>
                <a:ext cx="3188568" cy="1290072"/>
              </a:xfrm>
              <a:prstGeom prst="wedgeRoundRectCallout">
                <a:avLst>
                  <a:gd name="adj1" fmla="val -54894"/>
                  <a:gd name="adj2" fmla="val 88805"/>
                  <a:gd name="adj3" fmla="val 16667"/>
                </a:avLst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TW" altLang="en-US" sz="2400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輸入「毒品」並選擇檢索「法規名稱」就可以找到囉！</a:t>
                </a:r>
                <a:endParaRPr lang="zh-TW" altLang="en-US" sz="2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  <p:sp>
          <p:nvSpPr>
            <p:cNvPr id="20" name="圓角矩形 19"/>
            <p:cNvSpPr/>
            <p:nvPr/>
          </p:nvSpPr>
          <p:spPr>
            <a:xfrm>
              <a:off x="2222148" y="3645024"/>
              <a:ext cx="1030909" cy="441746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圓角矩形 20"/>
            <p:cNvSpPr/>
            <p:nvPr/>
          </p:nvSpPr>
          <p:spPr>
            <a:xfrm>
              <a:off x="3992137" y="5146218"/>
              <a:ext cx="795887" cy="380711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2" y="1416224"/>
            <a:ext cx="6885281" cy="41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文字方塊 24"/>
          <p:cNvSpPr txBox="1"/>
          <p:nvPr/>
        </p:nvSpPr>
        <p:spPr>
          <a:xfrm>
            <a:off x="6146070" y="1381159"/>
            <a:ext cx="2026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全部都與毒品有關喔！</a:t>
            </a:r>
            <a:endParaRPr lang="zh-TW" altLang="en-US" sz="28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208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414382" y="404664"/>
            <a:ext cx="8478098" cy="108012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第１題：如果我的朋友吸食大麻，我可以怎麼幫助他？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14382" y="2564904"/>
            <a:ext cx="8478097" cy="94179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第２題：大麻是屬於第幾級的毒品呢？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395535" y="4647445"/>
            <a:ext cx="8496943" cy="1013803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57150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第３題：我國制定與「毒品」有關的法律有哪些？（請舉３個實例）</a:t>
            </a:r>
            <a:endParaRPr lang="zh-TW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14382" y="1611377"/>
            <a:ext cx="82620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Ａ：協助他到藥癮戒治醫療機構、收容戒治輔導機構等</a:t>
            </a:r>
            <a:endParaRPr lang="en-US" altLang="zh-TW" sz="2600" dirty="0" smtClean="0">
              <a:solidFill>
                <a:schemeClr val="tx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600" dirty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</a:t>
            </a:r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撥打２４小時免付費戒毒成功專線</a:t>
            </a:r>
            <a:r>
              <a:rPr lang="en-US" altLang="zh-TW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0800-770-885</a:t>
            </a:r>
          </a:p>
          <a:p>
            <a:r>
              <a:rPr lang="zh-TW" altLang="en-US" dirty="0">
                <a:solidFill>
                  <a:schemeClr val="tx2">
                    <a:lumMod val="75000"/>
                  </a:schemeClr>
                </a:solidFill>
              </a:rPr>
              <a:t>　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</a:rPr>
              <a:t>　</a:t>
            </a:r>
            <a:endParaRPr lang="zh-TW" alt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86390" y="3645024"/>
            <a:ext cx="82620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Ａ：全國法規資料庫「法規查詢」→輸入「大麻」→找到</a:t>
            </a:r>
            <a:endParaRPr lang="en-US" altLang="zh-TW" sz="2600" dirty="0" smtClean="0">
              <a:solidFill>
                <a:schemeClr val="tx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600" dirty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</a:t>
            </a:r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「毒品危害防制條例」→第二級毒品！</a:t>
            </a: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476967" y="5805264"/>
            <a:ext cx="82620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Ａ：	防制毒品危害獎懲辦法、毒品危害防制條例毒品</a:t>
            </a:r>
            <a:endParaRPr lang="en-US" altLang="zh-TW" sz="2600" dirty="0" smtClean="0">
              <a:solidFill>
                <a:schemeClr val="tx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600" dirty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</a:t>
            </a:r>
            <a:r>
              <a:rPr lang="zh-TW" altLang="en-US" sz="26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　　危害防制條例施行細則　　</a:t>
            </a:r>
            <a:r>
              <a:rPr lang="zh-TW" altLang="en-US" dirty="0">
                <a:solidFill>
                  <a:schemeClr val="tx2">
                    <a:lumMod val="75000"/>
                  </a:schemeClr>
                </a:solidFill>
              </a:rPr>
              <a:t>　</a:t>
            </a:r>
            <a:r>
              <a:rPr lang="zh-TW" altLang="en-US" dirty="0" smtClean="0"/>
              <a:t>　	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656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1907704" y="692696"/>
            <a:ext cx="5328592" cy="55446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內容版面配置區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8" r="14199"/>
          <a:stretch/>
        </p:blipFill>
        <p:spPr>
          <a:xfrm>
            <a:off x="2819969" y="1690825"/>
            <a:ext cx="3696247" cy="3372979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624434" y="5063804"/>
            <a:ext cx="403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accent3">
                    <a:lumMod val="50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恭喜你！拯救了妙蛙種子！！</a:t>
            </a:r>
            <a:endParaRPr lang="zh-TW" altLang="en-US" sz="2400" dirty="0">
              <a:solidFill>
                <a:schemeClr val="accent3">
                  <a:lumMod val="50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925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200" b="1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第二關：傑尼龜／</a:t>
            </a:r>
            <a:r>
              <a:rPr lang="zh-TW" altLang="en-US" sz="42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不知名毒品</a:t>
            </a:r>
            <a:r>
              <a:rPr lang="zh-TW" altLang="en-US" sz="4200" b="1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水槍</a:t>
            </a:r>
            <a:endParaRPr lang="zh-TW" altLang="en-US" sz="42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556258"/>
            <a:ext cx="2493551" cy="3384910"/>
          </a:xfrm>
        </p:spPr>
      </p:pic>
      <p:sp>
        <p:nvSpPr>
          <p:cNvPr id="5" name="圓角矩形 4"/>
          <p:cNvSpPr/>
          <p:nvPr/>
        </p:nvSpPr>
        <p:spPr>
          <a:xfrm>
            <a:off x="560140" y="1686496"/>
            <a:ext cx="4211758" cy="28962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9552" y="5157192"/>
            <a:ext cx="8064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不知名？？毒品</a:t>
            </a:r>
            <a:endParaRPr lang="en-US" altLang="zh-TW" sz="2400" dirty="0" smtClean="0">
              <a:solidFill>
                <a:prstClr val="black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初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用時會有提神、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振奮、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滿足感；多次使用後，前述感覺會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逐漸消失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，不用時會感覺無力、沮喪、情緒低落而致使用量及頻次日增。長期使用會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造成猜忌、易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怒、視幻覺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、幻覺或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重覆性的行為及睡眠障礙等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，常伴隨自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殘、暴力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攻擊。</a:t>
            </a:r>
            <a:endParaRPr lang="zh-TW" altLang="en-US" dirty="0">
              <a:solidFill>
                <a:prstClr val="black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539552" y="6562895"/>
            <a:ext cx="80648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3347864" y="3534107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精神錯亂</a:t>
            </a:r>
            <a:r>
              <a:rPr lang="zh-TW" altLang="en-US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  </a:t>
            </a:r>
            <a:endParaRPr lang="en-US" altLang="zh-TW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暴力自</a:t>
            </a:r>
            <a:r>
              <a:rPr lang="zh-TW" altLang="en-US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殘  </a:t>
            </a:r>
            <a:r>
              <a:rPr lang="en-US" altLang="zh-TW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 </a:t>
            </a:r>
            <a:endParaRPr lang="en-US" altLang="zh-TW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情緒低落</a:t>
            </a:r>
            <a:r>
              <a:rPr lang="zh-TW" altLang="en-US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</a:t>
            </a:r>
            <a:endParaRPr lang="zh-TW" altLang="en-US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圖說文字 9"/>
          <p:cNvSpPr/>
          <p:nvPr/>
        </p:nvSpPr>
        <p:spPr>
          <a:xfrm>
            <a:off x="403713" y="5157192"/>
            <a:ext cx="8445589" cy="1436677"/>
          </a:xfrm>
          <a:prstGeom prst="wedgeRectCallout">
            <a:avLst>
              <a:gd name="adj1" fmla="val -581"/>
              <a:gd name="adj2" fmla="val -83928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我被注射了某種毒品！現在很</a:t>
            </a:r>
            <a:r>
              <a:rPr lang="en-US" altLang="zh-TW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HIGH</a:t>
            </a: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喔！看我的水槍！！</a:t>
            </a:r>
            <a:endParaRPr lang="zh-TW" altLang="en-US" sz="2600" b="1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0" name="Picture 2" descr="http://dailyview.tw/Content/Upload/ThemeImages/2015-11/2d14c1aa-e573-4d6a-81eb-47833060832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62"/>
          <a:stretch/>
        </p:blipFill>
        <p:spPr bwMode="auto">
          <a:xfrm>
            <a:off x="755576" y="2034136"/>
            <a:ext cx="2448272" cy="222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內容版面配置區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556792"/>
            <a:ext cx="2493551" cy="338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86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3" y="3139900"/>
            <a:ext cx="2493551" cy="3384910"/>
          </a:xfrm>
          <a:prstGeom prst="rect">
            <a:avLst/>
          </a:prstGeom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3" y="3140434"/>
            <a:ext cx="2493551" cy="3384910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494273" y="548680"/>
            <a:ext cx="8110175" cy="244720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600" dirty="0" smtClean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第一題：愛美</a:t>
            </a:r>
            <a:r>
              <a:rPr lang="zh-TW" altLang="en-US" sz="26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的高中少女真心夢想擁有紙片</a:t>
            </a:r>
            <a:r>
              <a:rPr lang="zh-TW" altLang="en-US" sz="2600" dirty="0" smtClean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人般的窈窕身材</a:t>
            </a:r>
            <a:r>
              <a:rPr lang="zh-TW" altLang="en-US" sz="26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，聽信朋友建議吃了</a:t>
            </a:r>
            <a:r>
              <a:rPr lang="zh-TW" altLang="en-US" sz="2600" u="sng" dirty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來路不明的減肥藥</a:t>
            </a:r>
            <a:r>
              <a:rPr lang="zh-TW" altLang="en-US" sz="2600" dirty="0" smtClean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，開始</a:t>
            </a:r>
            <a:r>
              <a:rPr lang="zh-TW" altLang="en-US" sz="26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出現頭痛、高燒、盜汗、食慾喪失等症狀。幾日後只要不吃藥就會覺得煩躁、不安、憂鬱、嗜睡</a:t>
            </a:r>
            <a:r>
              <a:rPr lang="zh-TW" altLang="en-US" sz="2600" dirty="0" smtClean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。請問：</a:t>
            </a:r>
            <a:r>
              <a:rPr lang="zh-TW" altLang="en-US" sz="2600" u="sng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不肖業者在減肥藥</a:t>
            </a:r>
            <a:r>
              <a:rPr lang="zh-TW" altLang="en-US" sz="2600" u="sng" dirty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可能</a:t>
            </a:r>
            <a:r>
              <a:rPr lang="zh-TW" altLang="en-US" sz="2600" u="sng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參</a:t>
            </a:r>
            <a:r>
              <a:rPr lang="zh-TW" altLang="en-US" sz="2600" u="sng" dirty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雜</a:t>
            </a:r>
            <a:r>
              <a:rPr lang="zh-TW" altLang="en-US" sz="2600" u="sng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了哪種毒品呢？</a:t>
            </a:r>
            <a:endParaRPr lang="zh-TW" altLang="en-US" sz="2600" u="sng" dirty="0">
              <a:solidFill>
                <a:srgbClr val="FFFF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0968"/>
            <a:ext cx="5583990" cy="364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流程圖: 替代處理程序 7"/>
          <p:cNvSpPr/>
          <p:nvPr/>
        </p:nvSpPr>
        <p:spPr>
          <a:xfrm>
            <a:off x="3851920" y="3645024"/>
            <a:ext cx="2736304" cy="1316160"/>
          </a:xfrm>
          <a:prstGeom prst="flowChartAlternateProcess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</a:t>
            </a:r>
            <a:r>
              <a:rPr lang="zh-TW" alt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：安非他命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549360" y="6340144"/>
            <a:ext cx="391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       可</a:t>
            </a:r>
            <a:r>
              <a:rPr lang="zh-TW" altLang="en-US" dirty="0"/>
              <a:t>搜尋：紫錐花運動反毒小學堂</a:t>
            </a:r>
          </a:p>
        </p:txBody>
      </p:sp>
      <p:grpSp>
        <p:nvGrpSpPr>
          <p:cNvPr id="13" name="群組 12"/>
          <p:cNvGrpSpPr/>
          <p:nvPr/>
        </p:nvGrpSpPr>
        <p:grpSpPr>
          <a:xfrm>
            <a:off x="3424559" y="4014623"/>
            <a:ext cx="4104456" cy="1697691"/>
            <a:chOff x="4788024" y="4581128"/>
            <a:chExt cx="4104456" cy="1697691"/>
          </a:xfrm>
        </p:grpSpPr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4" y="4581128"/>
              <a:ext cx="1697691" cy="1697691"/>
            </a:xfrm>
            <a:prstGeom prst="rect">
              <a:avLst/>
            </a:prstGeom>
          </p:spPr>
        </p:pic>
        <p:sp>
          <p:nvSpPr>
            <p:cNvPr id="15" name="圓角矩形 14"/>
            <p:cNvSpPr/>
            <p:nvPr/>
          </p:nvSpPr>
          <p:spPr>
            <a:xfrm>
              <a:off x="6413706" y="4869160"/>
              <a:ext cx="2478774" cy="1296144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4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S PGothic" panose="020B0600070205080204" pitchFamily="34" charset="-128"/>
                  <a:ea typeface="MS PGothic" panose="020B0600070205080204" pitchFamily="34" charset="-128"/>
                </a:rPr>
                <a:t>０５：００</a:t>
              </a:r>
              <a:endParaRPr lang="zh-TW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endParaRPr>
            </a:p>
          </p:txBody>
        </p:sp>
      </p:grpSp>
      <p:pic>
        <p:nvPicPr>
          <p:cNvPr id="11" name="圖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343857"/>
            <a:ext cx="576064" cy="57606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4032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870" y="3091357"/>
            <a:ext cx="2493551" cy="3384910"/>
          </a:xfrm>
          <a:prstGeom prst="rect">
            <a:avLst/>
          </a:prstGeom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870" y="3068960"/>
            <a:ext cx="2493551" cy="3384910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494273" y="548680"/>
            <a:ext cx="8110175" cy="223224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第二題：小明在家聞到附近飄來濃濃的燒塑膠味，如果不是電線走火，那麼住家附近可能有人</a:t>
            </a:r>
            <a:r>
              <a:rPr lang="zh-TW" altLang="en-US" sz="2800" b="1" u="sng" dirty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施用什麼毒品</a:t>
            </a:r>
            <a:r>
              <a:rPr lang="zh-TW" altLang="en-US" sz="28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，所以才產生的氣味？</a:t>
            </a:r>
            <a:endParaRPr lang="zh-TW" altLang="en-US" sz="2800" u="sng" dirty="0">
              <a:solidFill>
                <a:srgbClr val="FFFF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5363661" cy="3473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流程圖: 替代處理程序 8"/>
          <p:cNvSpPr/>
          <p:nvPr/>
        </p:nvSpPr>
        <p:spPr>
          <a:xfrm>
            <a:off x="944871" y="3489366"/>
            <a:ext cx="2736304" cy="1316160"/>
          </a:xfrm>
          <a:prstGeom prst="flowChartAlternateProcess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</a:t>
            </a:r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：愷他</a:t>
            </a:r>
            <a:r>
              <a:rPr lang="zh-TW" alt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命</a:t>
            </a:r>
            <a:endParaRPr lang="en-US" altLang="zh-TW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 </a:t>
            </a:r>
            <a:r>
              <a:rPr lang="en-US" altLang="zh-TW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K</a:t>
            </a:r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他命</a:t>
            </a:r>
            <a:r>
              <a:rPr lang="en-US" altLang="zh-TW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)</a:t>
            </a:r>
            <a:endPara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44871" y="6038036"/>
            <a:ext cx="391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 可</a:t>
            </a:r>
            <a:r>
              <a:rPr lang="zh-TW" altLang="en-US" dirty="0"/>
              <a:t>搜尋：紫錐花運動反毒小學堂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2055825"/>
            <a:ext cx="576064" cy="57606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3296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1907704" y="692696"/>
            <a:ext cx="5328592" cy="55446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696442" y="5063804"/>
            <a:ext cx="403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恭喜你！拯救了傑尼龜！！</a:t>
            </a:r>
            <a:endParaRPr lang="zh-TW" altLang="en-US" sz="2400" dirty="0">
              <a:solidFill>
                <a:schemeClr val="tx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57" y="1377523"/>
            <a:ext cx="2493551" cy="338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8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第</a:t>
            </a:r>
            <a:r>
              <a:rPr lang="zh-TW" altLang="en-US" sz="4800" b="1" dirty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三</a:t>
            </a:r>
            <a:r>
              <a:rPr lang="zh-TW" altLang="en-US" sz="4800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關：胖丁／</a:t>
            </a:r>
            <a:r>
              <a:rPr lang="zh-TW" altLang="en-US" sz="54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一粒</a:t>
            </a:r>
            <a:r>
              <a:rPr lang="zh-TW" altLang="en-US" b="1" dirty="0" smtClean="0"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你就</a:t>
            </a:r>
            <a:r>
              <a:rPr lang="zh-TW" altLang="en-US" sz="54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眠</a:t>
            </a:r>
            <a:endParaRPr lang="zh-TW" altLang="en-US" sz="4800" b="1" dirty="0">
              <a:latin typeface="MS Gothic" panose="020B0609070205080204" pitchFamily="49" charset="-128"/>
              <a:ea typeface="MS Gothic" panose="020B0609070205080204" pitchFamily="49" charset="-128"/>
              <a:cs typeface="Arial Unicode MS" panose="020B060402020202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286707" y="1708852"/>
            <a:ext cx="4176464" cy="263119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9552" y="4944650"/>
            <a:ext cx="8064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一粒眠</a:t>
            </a:r>
            <a:endParaRPr lang="en-US" altLang="zh-TW" sz="2400" b="1" dirty="0">
              <a:solidFill>
                <a:prstClr val="black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長期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使用會產生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耐藥性、依賴性及出現嗜睡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、注意力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不集中、記憶力和判斷力減退等症狀，突然停藥亦會產生戒斷症候群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。若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與酒精或其它中樞神經抑制劑併用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，危險性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大為提高</a:t>
            </a:r>
            <a:r>
              <a:rPr lang="zh-TW" altLang="en-US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，濫用</a:t>
            </a:r>
            <a:r>
              <a:rPr lang="zh-TW" altLang="en-US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者因精神恍惚造成意外或因吸入嘔吐物而致死。</a:t>
            </a:r>
          </a:p>
        </p:txBody>
      </p:sp>
      <p:cxnSp>
        <p:nvCxnSpPr>
          <p:cNvPr id="11" name="直線接點 10"/>
          <p:cNvCxnSpPr/>
          <p:nvPr/>
        </p:nvCxnSpPr>
        <p:spPr>
          <a:xfrm>
            <a:off x="539552" y="6309320"/>
            <a:ext cx="806489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4644008" y="3501008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昏迷不醒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  </a:t>
            </a:r>
            <a:endParaRPr lang="en-US" altLang="zh-TW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記憶力</a:t>
            </a:r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衰退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 </a:t>
            </a:r>
            <a:endParaRPr lang="en-US" altLang="zh-TW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致死率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</a:t>
            </a:r>
            <a:endParaRPr lang="zh-TW" altLang="en-US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66" y="1388288"/>
            <a:ext cx="3262672" cy="326267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69950"/>
            <a:ext cx="2016220" cy="1591412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66" y="1393115"/>
            <a:ext cx="3262672" cy="3262672"/>
          </a:xfrm>
          <a:prstGeom prst="rect">
            <a:avLst/>
          </a:prstGeom>
        </p:spPr>
      </p:pic>
      <p:sp>
        <p:nvSpPr>
          <p:cNvPr id="17" name="矩形圖說文字 16"/>
          <p:cNvSpPr/>
          <p:nvPr/>
        </p:nvSpPr>
        <p:spPr>
          <a:xfrm>
            <a:off x="425177" y="4944650"/>
            <a:ext cx="8352928" cy="1580694"/>
          </a:xfrm>
          <a:prstGeom prst="wedgeRectCallout">
            <a:avLst>
              <a:gd name="adj1" fmla="val -32894"/>
              <a:gd name="adj2" fmla="val -72343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600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和</a:t>
            </a:r>
            <a:r>
              <a:rPr lang="zh-TW" altLang="en-US" sz="2600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我對決可要小心點</a:t>
            </a:r>
            <a:r>
              <a:rPr lang="zh-TW" altLang="en-US" sz="2600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喔！輸了可是要被我畫臉的唷！</a:t>
            </a:r>
            <a:endParaRPr lang="zh-TW" altLang="en-US" sz="2600" dirty="0">
              <a:solidFill>
                <a:prstClr val="black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343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對話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8672" flipH="1">
            <a:off x="417490" y="229820"/>
            <a:ext cx="8214599" cy="583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75" y="4725144"/>
            <a:ext cx="1894520" cy="189452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 rot="20782034">
            <a:off x="4509110" y="5714583"/>
            <a:ext cx="4806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Don’t </a:t>
            </a:r>
            <a:r>
              <a:rPr lang="zh-TW" altLang="en-US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it  </a:t>
            </a:r>
            <a:r>
              <a:rPr lang="zh-TW" altLang="en-US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拒毒六招！</a:t>
            </a:r>
            <a:endParaRPr lang="zh-TW" altLang="en-US" sz="36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23728" y="1412776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1.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哀</a:t>
            </a:r>
            <a:r>
              <a:rPr lang="zh-TW" altLang="en-US" sz="3200" b="1" dirty="0">
                <a:solidFill>
                  <a:schemeClr val="tx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兵致勝法</a:t>
            </a:r>
          </a:p>
        </p:txBody>
      </p:sp>
      <p:sp>
        <p:nvSpPr>
          <p:cNvPr id="9" name="矩形 8"/>
          <p:cNvSpPr/>
          <p:nvPr/>
        </p:nvSpPr>
        <p:spPr>
          <a:xfrm>
            <a:off x="2915816" y="1980129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chemeClr val="accent6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</a:t>
            </a:r>
            <a:r>
              <a:rPr lang="en-US" altLang="zh-TW" sz="3200" b="1" dirty="0" smtClean="0">
                <a:solidFill>
                  <a:schemeClr val="accent6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.</a:t>
            </a:r>
            <a:r>
              <a:rPr lang="zh-TW" altLang="en-US" sz="3200" b="1" dirty="0" smtClean="0">
                <a:solidFill>
                  <a:schemeClr val="accent6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自我解嘲法</a:t>
            </a:r>
            <a:endParaRPr lang="zh-TW" altLang="en-US" sz="3200" b="1" dirty="0">
              <a:solidFill>
                <a:schemeClr val="accent6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79912" y="2418616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chemeClr val="accent4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3.</a:t>
            </a:r>
            <a:r>
              <a:rPr lang="zh-TW" altLang="en-US" sz="3200" b="1" dirty="0">
                <a:solidFill>
                  <a:schemeClr val="accent4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走為上策</a:t>
            </a:r>
            <a:r>
              <a:rPr lang="zh-TW" altLang="en-US" sz="3200" b="1" dirty="0" smtClean="0">
                <a:solidFill>
                  <a:schemeClr val="accent4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法</a:t>
            </a:r>
            <a:endParaRPr lang="zh-TW" altLang="en-US" sz="3200" b="1" dirty="0">
              <a:solidFill>
                <a:schemeClr val="accent4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19872" y="3003391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4.</a:t>
            </a:r>
            <a:r>
              <a:rPr lang="zh-TW" altLang="en-U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投桃報李法</a:t>
            </a:r>
            <a:endParaRPr lang="zh-TW" altLang="en-US" sz="3200" b="1" dirty="0">
              <a:solidFill>
                <a:schemeClr val="accent2">
                  <a:lumMod val="60000"/>
                  <a:lumOff val="40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999612" y="3588166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</a:t>
            </a:r>
            <a:r>
              <a:rPr lang="en-US" altLang="zh-TW" sz="32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.</a:t>
            </a:r>
            <a:r>
              <a:rPr lang="zh-TW" altLang="en-US" sz="32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安身立命</a:t>
            </a:r>
            <a:r>
              <a:rPr lang="zh-TW" altLang="en-US" sz="32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法</a:t>
            </a:r>
            <a:endParaRPr lang="zh-TW" altLang="en-US" sz="3200" b="1" dirty="0">
              <a:solidFill>
                <a:schemeClr val="accent1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56744" y="4032953"/>
            <a:ext cx="2579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rgbClr val="FFC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6.</a:t>
            </a:r>
            <a:r>
              <a:rPr lang="zh-TW" altLang="en-US" sz="3200" b="1" smtClean="0">
                <a:solidFill>
                  <a:srgbClr val="FFC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虛與委蛇</a:t>
            </a:r>
            <a:r>
              <a:rPr lang="zh-TW" altLang="en-US" sz="3200" b="1" dirty="0" smtClean="0">
                <a:solidFill>
                  <a:srgbClr val="FFC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法</a:t>
            </a:r>
            <a:endParaRPr lang="zh-TW" altLang="en-US" sz="3200" b="1" dirty="0">
              <a:solidFill>
                <a:srgbClr val="FFC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9298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87869"/>
            <a:ext cx="3262672" cy="326267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3262672" cy="3262672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395536" y="4365104"/>
            <a:ext cx="8424936" cy="21602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任務：請寫出「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拒毒六招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」，最快完成的</a:t>
            </a:r>
            <a:r>
              <a:rPr lang="en-US" altLang="zh-TW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組獲勝。最慢者，該組同學接受懲罰。</a:t>
            </a:r>
            <a:endParaRPr lang="en-US" altLang="zh-TW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en-US" altLang="zh-TW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4339886" y="2492897"/>
            <a:ext cx="3888431" cy="1368152"/>
            <a:chOff x="5079600" y="4784458"/>
            <a:chExt cx="3812880" cy="1409659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9600" y="4784458"/>
              <a:ext cx="1361744" cy="1409659"/>
            </a:xfrm>
            <a:prstGeom prst="rect">
              <a:avLst/>
            </a:prstGeom>
          </p:spPr>
        </p:pic>
        <p:sp>
          <p:nvSpPr>
            <p:cNvPr id="10" name="圓角矩形 9"/>
            <p:cNvSpPr/>
            <p:nvPr/>
          </p:nvSpPr>
          <p:spPr>
            <a:xfrm>
              <a:off x="6413706" y="4869160"/>
              <a:ext cx="2478774" cy="1296144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44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S PGothic" panose="020B0600070205080204" pitchFamily="34" charset="-128"/>
                  <a:ea typeface="MS PGothic" panose="020B0600070205080204" pitchFamily="34" charset="-128"/>
                </a:rPr>
                <a:t>比速度</a:t>
              </a:r>
              <a:endParaRPr lang="zh-TW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endParaRPr>
            </a:p>
          </p:txBody>
        </p:sp>
      </p:grpSp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654" y="5805264"/>
            <a:ext cx="576064" cy="576064"/>
          </a:xfrm>
          <a:prstGeom prst="ellipse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11" y="5805264"/>
            <a:ext cx="576064" cy="576064"/>
          </a:xfrm>
          <a:prstGeom prst="ellipse">
            <a:avLst/>
          </a:prstGeom>
        </p:spPr>
      </p:pic>
      <p:sp>
        <p:nvSpPr>
          <p:cNvPr id="11" name="橢圓形圖說文字 10"/>
          <p:cNvSpPr/>
          <p:nvPr/>
        </p:nvSpPr>
        <p:spPr>
          <a:xfrm>
            <a:off x="3658208" y="116632"/>
            <a:ext cx="3074032" cy="1949043"/>
          </a:xfrm>
          <a:prstGeom prst="wedgeEllipseCallout">
            <a:avLst>
              <a:gd name="adj1" fmla="val -55253"/>
              <a:gd name="adj2" fmla="val 4607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zh-TW" altLang="en-US" sz="26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剛才有</a:t>
            </a:r>
            <a:r>
              <a:rPr lang="zh-TW" altLang="en-US" sz="26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沒有認真聽講呀？</a:t>
            </a:r>
            <a:endParaRPr lang="en-US" altLang="zh-TW" sz="2600" dirty="0">
              <a:solidFill>
                <a:prstClr val="black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1250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1907704" y="692696"/>
            <a:ext cx="5328592" cy="55446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912466" y="5063804"/>
            <a:ext cx="403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恭喜你！拯救</a:t>
            </a:r>
            <a:r>
              <a:rPr lang="zh-TW" altLang="en-US" sz="2400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了</a:t>
            </a:r>
            <a:r>
              <a:rPr lang="zh-TW" altLang="en-US" sz="2400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胖丁</a:t>
            </a:r>
            <a:r>
              <a:rPr lang="zh-TW" altLang="en-US" sz="2400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</a:t>
            </a:r>
            <a:r>
              <a:rPr lang="zh-TW" altLang="en-US" sz="2400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664" y="1556792"/>
            <a:ext cx="3262672" cy="326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1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「火箭隊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55904"/>
            <a:ext cx="4334530" cy="355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流程圖: 延遲 6"/>
          <p:cNvSpPr/>
          <p:nvPr/>
        </p:nvSpPr>
        <p:spPr>
          <a:xfrm rot="16200000">
            <a:off x="2807804" y="1917340"/>
            <a:ext cx="3528392" cy="9144000"/>
          </a:xfrm>
          <a:prstGeom prst="flowChartDelay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907704" y="5589240"/>
            <a:ext cx="557075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緊急狀況來襲！</a:t>
            </a:r>
            <a:endParaRPr lang="zh-TW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pSp>
        <p:nvGrpSpPr>
          <p:cNvPr id="10" name="群組 9"/>
          <p:cNvGrpSpPr/>
          <p:nvPr/>
        </p:nvGrpSpPr>
        <p:grpSpPr>
          <a:xfrm rot="516664">
            <a:off x="4932040" y="620688"/>
            <a:ext cx="4006349" cy="3789532"/>
            <a:chOff x="4932040" y="620688"/>
            <a:chExt cx="4006349" cy="3789532"/>
          </a:xfrm>
        </p:grpSpPr>
        <p:pic>
          <p:nvPicPr>
            <p:cNvPr id="3076" name="Picture 4" descr="「漫畫 對話框」的圖片搜尋結果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94938">
              <a:off x="4932040" y="620688"/>
              <a:ext cx="4006349" cy="37895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文字方塊 8"/>
            <p:cNvSpPr txBox="1"/>
            <p:nvPr/>
          </p:nvSpPr>
          <p:spPr>
            <a:xfrm rot="21338346">
              <a:off x="5498220" y="1268760"/>
              <a:ext cx="3034220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 smtClean="0"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你想要拯救世界！</a:t>
              </a:r>
              <a:endParaRPr lang="en-US" altLang="zh-TW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  <a:p>
              <a:r>
                <a:rPr lang="zh-TW" altLang="en-US" sz="2800" dirty="0"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我們很佩服</a:t>
              </a:r>
              <a:r>
                <a:rPr lang="zh-TW" altLang="en-US" sz="2800" dirty="0" smtClean="0"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你！</a:t>
              </a:r>
              <a:endParaRPr lang="en-US" altLang="zh-TW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  <a:p>
              <a:r>
                <a:rPr lang="zh-TW" altLang="en-US" sz="2800" dirty="0"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但是我們還是</a:t>
              </a:r>
              <a:r>
                <a:rPr lang="zh-TW" altLang="en-US" sz="2800" dirty="0" smtClean="0"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要！</a:t>
              </a:r>
              <a:endParaRPr lang="en-US" altLang="zh-TW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  <a:p>
              <a:r>
                <a:rPr lang="zh-TW" altLang="en-US" sz="4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皮卡</a:t>
              </a:r>
              <a:r>
                <a:rPr lang="zh-TW" altLang="en-US" sz="44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丘</a:t>
              </a:r>
              <a:r>
                <a:rPr lang="zh-TW" altLang="en-US" sz="40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！！</a:t>
              </a:r>
              <a:endPara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606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31214E-6 L -0.19757 -0.001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31840" y="548680"/>
            <a:ext cx="5709319" cy="1944216"/>
          </a:xfrm>
          <a:solidFill>
            <a:srgbClr val="EAE5EF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某民眾</a:t>
            </a: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搭建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簡易溫室種植大麻植株，警方獲</a:t>
            </a: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報在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陳嫌外出時一舉查獲</a:t>
            </a:r>
            <a:r>
              <a:rPr lang="en-US" altLang="zh-TW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株大麻活株、大麻種子</a:t>
            </a:r>
            <a:r>
              <a:rPr lang="en-US" altLang="zh-TW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17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顆、一批大麻菸葉及種植用光照組與烘乾設備等生產、製毒設備</a:t>
            </a: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。（</a:t>
            </a:r>
            <a:r>
              <a:rPr lang="en-US" altLang="zh-TW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2016/07/04</a:t>
            </a: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）</a:t>
            </a:r>
            <a:endParaRPr lang="zh-TW" altLang="en-US" sz="28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" name="Picture 2" descr="「火箭隊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65" y="412696"/>
            <a:ext cx="2810068" cy="244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群組 6"/>
          <p:cNvGrpSpPr/>
          <p:nvPr/>
        </p:nvGrpSpPr>
        <p:grpSpPr>
          <a:xfrm>
            <a:off x="539552" y="2996952"/>
            <a:ext cx="4248472" cy="2952328"/>
            <a:chOff x="323528" y="3140968"/>
            <a:chExt cx="4248472" cy="2952328"/>
          </a:xfrm>
        </p:grpSpPr>
        <p:sp>
          <p:nvSpPr>
            <p:cNvPr id="6" name="圓角矩形圖說文字 5"/>
            <p:cNvSpPr/>
            <p:nvPr/>
          </p:nvSpPr>
          <p:spPr>
            <a:xfrm>
              <a:off x="323528" y="3140968"/>
              <a:ext cx="4248472" cy="2952328"/>
            </a:xfrm>
            <a:prstGeom prst="wedgeRoundRectCallout">
              <a:avLst>
                <a:gd name="adj1" fmla="val 78137"/>
                <a:gd name="adj2" fmla="val 1260"/>
                <a:gd name="adj3" fmla="val 16667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zh-TW" altLang="en-US" sz="3600" b="1" dirty="0" smtClean="0">
                  <a:solidFill>
                    <a:schemeClr val="accent4">
                      <a:lumMod val="75000"/>
                    </a:schemeClr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題目：你能說出這位民眾的行為違反哪一</a:t>
              </a:r>
              <a:r>
                <a:rPr lang="zh-TW" altLang="en-US" sz="3600" b="1" dirty="0">
                  <a:solidFill>
                    <a:schemeClr val="accent4">
                      <a:lumMod val="75000"/>
                    </a:schemeClr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種犯罪</a:t>
              </a:r>
              <a:r>
                <a:rPr lang="zh-TW" altLang="en-US" sz="3600" b="1" dirty="0" smtClean="0">
                  <a:solidFill>
                    <a:schemeClr val="accent4">
                      <a:lumMod val="75000"/>
                    </a:schemeClr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嗎？</a:t>
              </a:r>
              <a:endParaRPr lang="en-US" altLang="zh-TW" sz="3600" b="1" dirty="0" smtClean="0">
                <a:solidFill>
                  <a:schemeClr val="accent4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  <a:p>
              <a:endParaRPr lang="en-US" altLang="zh-TW" sz="36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  <a:p>
              <a:endPara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  <p:pic>
          <p:nvPicPr>
            <p:cNvPr id="1026" name="Picture 2" descr="通俗用語輔助查詢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5" y="5229200"/>
              <a:ext cx="2016224" cy="572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文字方塊 9"/>
          <p:cNvSpPr txBox="1"/>
          <p:nvPr/>
        </p:nvSpPr>
        <p:spPr>
          <a:xfrm>
            <a:off x="251520" y="6021288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【</a:t>
            </a:r>
            <a:r>
              <a:rPr lang="zh-TW" altLang="en-US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本題指定 </a:t>
            </a:r>
            <a:r>
              <a:rPr lang="zh-TW" altLang="en-US" sz="2400" b="1" u="sng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獲得最少吉利蛋組 </a:t>
            </a:r>
            <a:r>
              <a:rPr lang="zh-TW" altLang="en-US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回答</a:t>
            </a:r>
            <a:r>
              <a:rPr lang="en-US" altLang="zh-TW" sz="20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】</a:t>
            </a:r>
            <a:endParaRPr lang="zh-TW" altLang="en-US" sz="2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704" y="4293096"/>
            <a:ext cx="576064" cy="576064"/>
          </a:xfrm>
          <a:prstGeom prst="ellipse">
            <a:avLst/>
          </a:prstGeom>
        </p:spPr>
      </p:pic>
      <p:pic>
        <p:nvPicPr>
          <p:cNvPr id="6146" name="Picture 2" descr="自己種較便宜　毒品人口溫室種大麻遭警查獲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72496"/>
            <a:ext cx="2664296" cy="388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773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56"/>
            <a:ext cx="9164075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56087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毒可</a:t>
            </a:r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夢拯救路線</a:t>
            </a:r>
            <a:endParaRPr lang="zh-TW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7"/>
          <a:stretch/>
        </p:blipFill>
        <p:spPr bwMode="auto">
          <a:xfrm>
            <a:off x="1259633" y="1412776"/>
            <a:ext cx="69127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3"/>
          <a:stretch/>
        </p:blipFill>
        <p:spPr bwMode="auto">
          <a:xfrm>
            <a:off x="1280221" y="1412776"/>
            <a:ext cx="6892179" cy="4176464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83916" y="1340768"/>
            <a:ext cx="688848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群組 35"/>
          <p:cNvGrpSpPr/>
          <p:nvPr/>
        </p:nvGrpSpPr>
        <p:grpSpPr>
          <a:xfrm>
            <a:off x="2483768" y="2060848"/>
            <a:ext cx="2844315" cy="2232248"/>
            <a:chOff x="909280" y="-39086"/>
            <a:chExt cx="2844315" cy="2232248"/>
          </a:xfrm>
        </p:grpSpPr>
        <p:sp>
          <p:nvSpPr>
            <p:cNvPr id="37" name="圓角矩形 36"/>
            <p:cNvSpPr/>
            <p:nvPr/>
          </p:nvSpPr>
          <p:spPr>
            <a:xfrm>
              <a:off x="909280" y="-39086"/>
              <a:ext cx="1944216" cy="396664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圓角矩形圖說文字 38"/>
            <p:cNvSpPr/>
            <p:nvPr/>
          </p:nvSpPr>
          <p:spPr>
            <a:xfrm>
              <a:off x="1629360" y="1401074"/>
              <a:ext cx="2124235" cy="792088"/>
            </a:xfrm>
            <a:prstGeom prst="wedgeRoundRectCallout">
              <a:avLst>
                <a:gd name="adj1" fmla="val -47603"/>
                <a:gd name="adj2" fmla="val -170325"/>
                <a:gd name="adj3" fmla="val 16667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dirty="0" smtClean="0">
                  <a:solidFill>
                    <a:prstClr val="white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趕快點進去！</a:t>
              </a:r>
              <a:endParaRPr lang="zh-TW" altLang="en-US" sz="24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"/>
          <a:stretch/>
        </p:blipFill>
        <p:spPr bwMode="auto">
          <a:xfrm>
            <a:off x="1259633" y="1340768"/>
            <a:ext cx="6912765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0" name="直線接點 39"/>
          <p:cNvCxnSpPr/>
          <p:nvPr/>
        </p:nvCxnSpPr>
        <p:spPr>
          <a:xfrm>
            <a:off x="2699792" y="4797152"/>
            <a:ext cx="5472606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2699792" y="5157192"/>
            <a:ext cx="1566173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714" y="3927636"/>
            <a:ext cx="1426642" cy="196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文字方塊 14"/>
          <p:cNvSpPr txBox="1"/>
          <p:nvPr/>
        </p:nvSpPr>
        <p:spPr>
          <a:xfrm>
            <a:off x="5940152" y="564906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使用通俗用語！</a:t>
            </a:r>
            <a:endParaRPr lang="zh-TW" altLang="en-US" sz="24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520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56"/>
            <a:ext cx="9164075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56087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毒可</a:t>
            </a:r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夢拯救路線</a:t>
            </a:r>
            <a:endParaRPr lang="zh-TW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7"/>
          <a:stretch/>
        </p:blipFill>
        <p:spPr bwMode="auto">
          <a:xfrm>
            <a:off x="1259633" y="1412776"/>
            <a:ext cx="69127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386756"/>
            <a:ext cx="6912767" cy="4274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2267744" y="2303748"/>
            <a:ext cx="5243710" cy="3344062"/>
            <a:chOff x="2267744" y="2303748"/>
            <a:chExt cx="5243710" cy="3344062"/>
          </a:xfrm>
        </p:grpSpPr>
        <p:grpSp>
          <p:nvGrpSpPr>
            <p:cNvPr id="16" name="群組 15"/>
            <p:cNvGrpSpPr/>
            <p:nvPr/>
          </p:nvGrpSpPr>
          <p:grpSpPr>
            <a:xfrm>
              <a:off x="2267744" y="2303748"/>
              <a:ext cx="5243710" cy="1629308"/>
              <a:chOff x="909280" y="-39086"/>
              <a:chExt cx="5243710" cy="1629308"/>
            </a:xfrm>
          </p:grpSpPr>
          <p:sp>
            <p:nvSpPr>
              <p:cNvPr id="17" name="圓角矩形 16"/>
              <p:cNvSpPr/>
              <p:nvPr/>
            </p:nvSpPr>
            <p:spPr>
              <a:xfrm>
                <a:off x="909280" y="-39086"/>
                <a:ext cx="1944216" cy="693204"/>
              </a:xfrm>
              <a:prstGeom prst="roundRect">
                <a:avLst/>
              </a:prstGeom>
              <a:noFill/>
              <a:ln w="76200">
                <a:solidFill>
                  <a:srgbClr val="EA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圓角矩形圖說文字 17"/>
              <p:cNvSpPr/>
              <p:nvPr/>
            </p:nvSpPr>
            <p:spPr>
              <a:xfrm>
                <a:off x="2925504" y="798134"/>
                <a:ext cx="3227486" cy="792088"/>
              </a:xfrm>
              <a:prstGeom prst="wedgeRoundRectCallout">
                <a:avLst>
                  <a:gd name="adj1" fmla="val -52853"/>
                  <a:gd name="adj2" fmla="val -91761"/>
                  <a:gd name="adj3" fmla="val 16667"/>
                </a:avLst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2000" dirty="0" smtClean="0">
                    <a:solidFill>
                      <a:prstClr val="white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大麻是第幾級毒品？輸入「持有」且含「第二級」</a:t>
                </a:r>
                <a:endParaRPr lang="zh-TW" altLang="en-US" sz="2000" dirty="0">
                  <a:solidFill>
                    <a:prstClr val="white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  <p:sp>
          <p:nvSpPr>
            <p:cNvPr id="19" name="圓角矩形 18"/>
            <p:cNvSpPr/>
            <p:nvPr/>
          </p:nvSpPr>
          <p:spPr>
            <a:xfrm>
              <a:off x="3948931" y="5301208"/>
              <a:ext cx="839093" cy="346602"/>
            </a:xfrm>
            <a:prstGeom prst="roundRect">
              <a:avLst/>
            </a:prstGeom>
            <a:noFill/>
            <a:ln w="28575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19" y="1400194"/>
            <a:ext cx="6916081" cy="426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群組 22"/>
          <p:cNvGrpSpPr/>
          <p:nvPr/>
        </p:nvGrpSpPr>
        <p:grpSpPr>
          <a:xfrm>
            <a:off x="2364904" y="2204120"/>
            <a:ext cx="5680694" cy="1485292"/>
            <a:chOff x="854040" y="-291114"/>
            <a:chExt cx="5680694" cy="1485292"/>
          </a:xfrm>
        </p:grpSpPr>
        <p:sp>
          <p:nvSpPr>
            <p:cNvPr id="25" name="圓角矩形 24"/>
            <p:cNvSpPr/>
            <p:nvPr/>
          </p:nvSpPr>
          <p:spPr>
            <a:xfrm>
              <a:off x="854040" y="500974"/>
              <a:ext cx="2367880" cy="693204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圓角矩形圖說文字 25"/>
            <p:cNvSpPr/>
            <p:nvPr/>
          </p:nvSpPr>
          <p:spPr>
            <a:xfrm>
              <a:off x="3307248" y="-291114"/>
              <a:ext cx="3227486" cy="792088"/>
            </a:xfrm>
            <a:prstGeom prst="wedgeRoundRectCallout">
              <a:avLst>
                <a:gd name="adj1" fmla="val -50099"/>
                <a:gd name="adj2" fmla="val 84608"/>
                <a:gd name="adj3" fmla="val 16667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prstClr val="white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趕快點進去看看相關規定！</a:t>
              </a:r>
              <a:endParaRPr lang="zh-TW" altLang="en-US" sz="20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311" y="1370106"/>
            <a:ext cx="6934089" cy="427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直線接點 27"/>
          <p:cNvCxnSpPr/>
          <p:nvPr/>
        </p:nvCxnSpPr>
        <p:spPr>
          <a:xfrm>
            <a:off x="3125787" y="4581128"/>
            <a:ext cx="4919811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5004048" y="285293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持有第二級毒品罪！</a:t>
            </a:r>
            <a:endParaRPr lang="zh-TW" altLang="en-US" sz="24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31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000" y="4293096"/>
            <a:ext cx="1101256" cy="170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文字方塊 19"/>
          <p:cNvSpPr txBox="1"/>
          <p:nvPr/>
        </p:nvSpPr>
        <p:spPr>
          <a:xfrm>
            <a:off x="5940152" y="564906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使用法規檢索！</a:t>
            </a:r>
            <a:endParaRPr lang="zh-TW" altLang="en-US" sz="24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091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56"/>
            <a:ext cx="9164075" cy="6876256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259632" y="1412776"/>
            <a:ext cx="6840760" cy="4176464"/>
          </a:xfrm>
          <a:solidFill>
            <a:srgbClr val="FFFFFF">
              <a:alpha val="42000"/>
            </a:srgbClr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endParaRPr lang="en-US" altLang="zh-TW" sz="2800" dirty="0" smtClean="0">
              <a:solidFill>
                <a:srgbClr val="C0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23728" y="56087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毒可</a:t>
            </a:r>
            <a:r>
              <a:rPr lang="zh-TW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夢拯救路線</a:t>
            </a:r>
            <a:endParaRPr lang="zh-TW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7"/>
          <a:stretch/>
        </p:blipFill>
        <p:spPr bwMode="auto">
          <a:xfrm>
            <a:off x="1259633" y="1412776"/>
            <a:ext cx="69127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「小智 皮卡丘 大木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000" y="4293096"/>
            <a:ext cx="1101256" cy="170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412776"/>
            <a:ext cx="69127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文字方塊 20"/>
          <p:cNvSpPr txBox="1"/>
          <p:nvPr/>
        </p:nvSpPr>
        <p:spPr>
          <a:xfrm>
            <a:off x="5940152" y="564906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使用綜合查詢！</a:t>
            </a:r>
            <a:endParaRPr lang="zh-TW" altLang="en-US" sz="2400" b="1" dirty="0">
              <a:solidFill>
                <a:srgbClr val="EA00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2148960" y="2852936"/>
            <a:ext cx="4964828" cy="1584176"/>
            <a:chOff x="854040" y="500974"/>
            <a:chExt cx="4964828" cy="1584176"/>
          </a:xfrm>
        </p:grpSpPr>
        <p:sp>
          <p:nvSpPr>
            <p:cNvPr id="24" name="圓角矩形 23"/>
            <p:cNvSpPr/>
            <p:nvPr/>
          </p:nvSpPr>
          <p:spPr>
            <a:xfrm>
              <a:off x="854040" y="500974"/>
              <a:ext cx="2367880" cy="693204"/>
            </a:xfrm>
            <a:prstGeom prst="roundRect">
              <a:avLst/>
            </a:prstGeom>
            <a:noFill/>
            <a:ln w="76200">
              <a:solidFill>
                <a:srgbClr val="E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圓角矩形圖說文字 26"/>
            <p:cNvSpPr/>
            <p:nvPr/>
          </p:nvSpPr>
          <p:spPr>
            <a:xfrm>
              <a:off x="3527486" y="1293062"/>
              <a:ext cx="2291382" cy="792088"/>
            </a:xfrm>
            <a:prstGeom prst="wedgeRoundRectCallout">
              <a:avLst>
                <a:gd name="adj1" fmla="val -62071"/>
                <a:gd name="adj2" fmla="val -109719"/>
                <a:gd name="adj3" fmla="val 16667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prstClr val="white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輸入「大麻種子」</a:t>
              </a:r>
              <a:endParaRPr lang="zh-TW" altLang="en-US" sz="2000" dirty="0">
                <a:solidFill>
                  <a:prstClr val="white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265" y="1412776"/>
            <a:ext cx="6897135" cy="423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449" y="1412776"/>
            <a:ext cx="6924951" cy="423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線接點 28"/>
          <p:cNvCxnSpPr/>
          <p:nvPr/>
        </p:nvCxnSpPr>
        <p:spPr>
          <a:xfrm>
            <a:off x="2654934" y="5589240"/>
            <a:ext cx="5157426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2654934" y="4725144"/>
            <a:ext cx="4077306" cy="0"/>
          </a:xfrm>
          <a:prstGeom prst="line">
            <a:avLst/>
          </a:prstGeom>
          <a:ln w="28575">
            <a:solidFill>
              <a:srgbClr val="E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字方塊 33"/>
          <p:cNvSpPr txBox="1"/>
          <p:nvPr/>
        </p:nvSpPr>
        <p:spPr>
          <a:xfrm>
            <a:off x="4588848" y="2463279"/>
            <a:ext cx="3655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可能違反持有</a:t>
            </a:r>
            <a:r>
              <a:rPr lang="zh-TW" altLang="en-US" sz="2400" b="1" dirty="0">
                <a:solidFill>
                  <a:srgbClr val="EA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大麻種子罪</a:t>
            </a:r>
          </a:p>
        </p:txBody>
      </p:sp>
    </p:spTree>
    <p:extLst>
      <p:ext uri="{BB962C8B-B14F-4D97-AF65-F5344CB8AC3E}">
        <p14:creationId xmlns:p14="http://schemas.microsoft.com/office/powerpoint/2010/main" val="64187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/>
      <p:bldP spid="21" grpId="0"/>
      <p:bldP spid="21" grpId="1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「黑板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42493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518864" y="537321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男子</a:t>
            </a:r>
            <a:r>
              <a:rPr lang="zh-TW" altLang="en-US" sz="4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行為</a:t>
            </a:r>
            <a:r>
              <a:rPr lang="zh-TW" altLang="en-US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的法律效果是？</a:t>
            </a:r>
            <a:endParaRPr lang="zh-TW" altLang="en-US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Arial Unicode MS" panose="020B060402020202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3608" y="1196459"/>
            <a:ext cx="66967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1.</a:t>
            </a:r>
            <a:r>
              <a:rPr lang="zh-TW" altLang="en-US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栽種大麻罪</a:t>
            </a:r>
            <a:endParaRPr lang="en-US" altLang="zh-TW" sz="2800" b="1" dirty="0" smtClean="0">
              <a:solidFill>
                <a:srgbClr val="FFFF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4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意圖</a:t>
            </a:r>
            <a:r>
              <a:rPr lang="zh-TW" altLang="en-US" sz="2400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供製造毒品之用，而栽種大麻者，處五年以上有期徒刑，得併科新臺幣五百萬元以下罰金。</a:t>
            </a:r>
          </a:p>
          <a:p>
            <a:r>
              <a:rPr lang="en-US" altLang="zh-TW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2.</a:t>
            </a:r>
            <a:r>
              <a:rPr lang="zh-TW" altLang="en-US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持有第二級毒品罪</a:t>
            </a:r>
            <a:endParaRPr lang="zh-TW" altLang="en-US" sz="2800" b="1" dirty="0">
              <a:solidFill>
                <a:srgbClr val="FFFF00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400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持有第二級毒品者，處二年以下有期徒刑、拘役或新臺幣三萬元以下</a:t>
            </a:r>
            <a:r>
              <a:rPr lang="zh-TW" altLang="en-US" sz="24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罰金</a:t>
            </a:r>
            <a:endParaRPr lang="en-US" altLang="zh-TW" sz="2400" dirty="0" smtClean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en-US" altLang="zh-TW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3. </a:t>
            </a:r>
            <a:r>
              <a:rPr lang="zh-TW" altLang="en-US" sz="2800" b="1" dirty="0" smtClean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持有</a:t>
            </a:r>
            <a:r>
              <a:rPr lang="zh-TW" altLang="en-US" sz="2800" b="1" dirty="0">
                <a:solidFill>
                  <a:srgbClr val="FFFF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大麻種子罪</a:t>
            </a:r>
          </a:p>
          <a:p>
            <a:r>
              <a:rPr lang="zh-TW" altLang="en-US" sz="2400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持有大麻種子者，處一年以下有期徒刑、拘役或新臺幣一萬元以下罰金。</a:t>
            </a:r>
          </a:p>
        </p:txBody>
      </p:sp>
    </p:spTree>
    <p:extLst>
      <p:ext uri="{BB962C8B-B14F-4D97-AF65-F5344CB8AC3E}">
        <p14:creationId xmlns:p14="http://schemas.microsoft.com/office/powerpoint/2010/main" val="33712841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grpSp>
        <p:nvGrpSpPr>
          <p:cNvPr id="5" name="群組 4"/>
          <p:cNvGrpSpPr/>
          <p:nvPr/>
        </p:nvGrpSpPr>
        <p:grpSpPr>
          <a:xfrm rot="516664">
            <a:off x="4872496" y="410302"/>
            <a:ext cx="4006349" cy="3789532"/>
            <a:chOff x="4932040" y="620688"/>
            <a:chExt cx="4006349" cy="3789532"/>
          </a:xfrm>
        </p:grpSpPr>
        <p:pic>
          <p:nvPicPr>
            <p:cNvPr id="6" name="Picture 4" descr="「漫畫 對話框」的圖片搜尋結果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94938">
              <a:off x="4932040" y="620688"/>
              <a:ext cx="4006349" cy="37895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文字方塊 6"/>
            <p:cNvSpPr txBox="1"/>
            <p:nvPr/>
          </p:nvSpPr>
          <p:spPr>
            <a:xfrm rot="21338346">
              <a:off x="5498220" y="1638092"/>
              <a:ext cx="303422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好討厭的感覺啊～～～</a:t>
              </a:r>
              <a:endParaRPr lang="zh-TW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23" y="3118376"/>
            <a:ext cx="5572635" cy="340696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282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5" r="11971"/>
          <a:stretch/>
        </p:blipFill>
        <p:spPr>
          <a:xfrm>
            <a:off x="333653" y="1354014"/>
            <a:ext cx="4022323" cy="3371130"/>
          </a:xfrm>
        </p:spPr>
      </p:pic>
      <p:sp>
        <p:nvSpPr>
          <p:cNvPr id="9" name="矩形 8"/>
          <p:cNvSpPr/>
          <p:nvPr/>
        </p:nvSpPr>
        <p:spPr>
          <a:xfrm>
            <a:off x="539552" y="4944650"/>
            <a:ext cx="8064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FM2</a:t>
            </a:r>
            <a:r>
              <a:rPr lang="zh-TW" altLang="en-US" sz="2400" b="1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（約會強暴丸）</a:t>
            </a:r>
            <a:endParaRPr lang="en-US" altLang="zh-TW" sz="2400" b="1" dirty="0" smtClean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安眠作用快速、作用強、效果久。被一些有心人士加以利用</a:t>
            </a:r>
            <a:r>
              <a:rPr lang="en-US" altLang="zh-TW" dirty="0">
                <a:latin typeface="MS Gothic" panose="020B0609070205080204" pitchFamily="49" charset="-128"/>
                <a:ea typeface="MS Gothic" panose="020B0609070205080204" pitchFamily="49" charset="-128"/>
              </a:rPr>
              <a:t>, 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以在飲料中迷昏特定人物以達到犯罪目的。過量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使用引起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嗜睡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、神智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恍惚及昏迷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現象性能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力降低、思想及記憶發生問題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、抑鬱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等情況。急性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中毒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可能導致</a:t>
            </a:r>
            <a:r>
              <a:rPr lang="zh-TW" altLang="en-US" dirty="0" smtClean="0">
                <a:latin typeface="MS Gothic" panose="020B0609070205080204" pitchFamily="49" charset="-128"/>
                <a:ea typeface="MS Gothic" panose="020B0609070205080204" pitchFamily="49" charset="-128"/>
              </a:rPr>
              <a:t>昏迷</a:t>
            </a:r>
            <a:r>
              <a:rPr lang="zh-TW" altLang="en-US" dirty="0">
                <a:latin typeface="MS Gothic" panose="020B0609070205080204" pitchFamily="49" charset="-128"/>
                <a:ea typeface="MS Gothic" panose="020B0609070205080204" pitchFamily="49" charset="-128"/>
              </a:rPr>
              <a:t>而死。</a:t>
            </a:r>
          </a:p>
        </p:txBody>
      </p:sp>
      <p:cxnSp>
        <p:nvCxnSpPr>
          <p:cNvPr id="10" name="直線接點 9"/>
          <p:cNvCxnSpPr/>
          <p:nvPr/>
        </p:nvCxnSpPr>
        <p:spPr>
          <a:xfrm>
            <a:off x="539552" y="6309320"/>
            <a:ext cx="806489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1" name="內容版面配置區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r="11971"/>
          <a:stretch/>
        </p:blipFill>
        <p:spPr>
          <a:xfrm>
            <a:off x="395536" y="1354014"/>
            <a:ext cx="4022323" cy="3371130"/>
          </a:xfrm>
          <a:prstGeom prst="rect">
            <a:avLst/>
          </a:prstGeom>
        </p:spPr>
      </p:pic>
      <p:sp>
        <p:nvSpPr>
          <p:cNvPr id="12" name="圓角矩形 11"/>
          <p:cNvSpPr/>
          <p:nvPr/>
        </p:nvSpPr>
        <p:spPr>
          <a:xfrm>
            <a:off x="4286707" y="1866114"/>
            <a:ext cx="4176464" cy="263119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499992" y="3606115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昏迷不醒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  </a:t>
            </a:r>
            <a:endParaRPr lang="en-US" altLang="zh-TW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失憶症    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 </a:t>
            </a:r>
            <a:endParaRPr lang="zh-TW" altLang="en-US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心衰竭      </a:t>
            </a:r>
            <a:r>
              <a:rPr lang="en-US" altLang="zh-TW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 </a:t>
            </a:r>
            <a:endParaRPr lang="en-US" altLang="zh-TW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第四關：迷唇姐／</a:t>
            </a:r>
            <a:r>
              <a:rPr lang="en-US" altLang="zh-TW" sz="60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FM2</a:t>
            </a:r>
            <a:r>
              <a:rPr lang="zh-TW" altLang="en-US" sz="6000" b="1" dirty="0" smtClean="0">
                <a:solidFill>
                  <a:srgbClr val="C00000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 </a:t>
            </a:r>
            <a:r>
              <a:rPr lang="zh-TW" altLang="en-US" sz="4800" b="1" dirty="0">
                <a:solidFill>
                  <a:prstClr val="black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惡魔之吻</a:t>
            </a:r>
            <a:endParaRPr lang="zh-TW" altLang="en-US" dirty="0"/>
          </a:p>
        </p:txBody>
      </p:sp>
      <p:pic>
        <p:nvPicPr>
          <p:cNvPr id="1026" name="Picture 2" descr="http://dailyview.tw/Content/Upload/ThemeImages/2015-11/83e95482-e5c7-43b3-a02e-c722658a8f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51838"/>
            <a:ext cx="2270289" cy="159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4186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5" y="260648"/>
            <a:ext cx="9144000" cy="6597352"/>
          </a:xfrm>
          <a:prstGeom prst="rect">
            <a:avLst/>
          </a:prstGeom>
        </p:spPr>
      </p:pic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251520" y="5470872"/>
            <a:ext cx="7272808" cy="406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資料來源：社會實驗</a:t>
            </a:r>
            <a:r>
              <a:rPr lang="en-US" altLang="zh-TW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-</a:t>
            </a:r>
            <a:r>
              <a:rPr lang="zh-TW" altLang="en-US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有多容易能對女孩的飲料下藥</a:t>
            </a:r>
            <a:r>
              <a:rPr lang="en-US" altLang="zh-TW" dirty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?</a:t>
            </a:r>
            <a:endParaRPr lang="en-US" altLang="zh-TW" dirty="0" smtClean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8"/>
          <a:stretch/>
        </p:blipFill>
        <p:spPr bwMode="auto">
          <a:xfrm>
            <a:off x="467543" y="1268760"/>
            <a:ext cx="690712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3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5" r="11971"/>
          <a:stretch/>
        </p:blipFill>
        <p:spPr>
          <a:xfrm>
            <a:off x="-16261" y="3068960"/>
            <a:ext cx="4022323" cy="3371130"/>
          </a:xfrm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r="11971"/>
          <a:stretch/>
        </p:blipFill>
        <p:spPr>
          <a:xfrm>
            <a:off x="45621" y="3068960"/>
            <a:ext cx="4022323" cy="337113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51520" y="332656"/>
            <a:ext cx="8568952" cy="256993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zh-TW" altLang="en-US" sz="2400" b="1" u="sng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一則改編的真實案例</a:t>
            </a:r>
            <a:endParaRPr lang="en-US" altLang="zh-TW" sz="2400" b="1" u="sng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小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雯是個大一新鮮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人，某日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與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網友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約好出去玩，小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雯如期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赴約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。大家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見面後，很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快打成一片，他們到Ｋ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ＴＶ去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狂歡，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但小雯喝下飲料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後不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醒人事，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並慘遭性侵。原來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小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雯遭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網友設計，喝下加有ＦＭ２的飲料，昏迷不醒，雖在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被性侵時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醒過來，但卻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因為藥物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作用無力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抵抗。但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對方警告，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如果報警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，就要在網路上</a:t>
            </a:r>
            <a:r>
              <a:rPr lang="zh-TW" altLang="en-US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散播</a:t>
            </a:r>
            <a:r>
              <a:rPr lang="zh-TW" altLang="en-US" sz="22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這個消息，讓她羞於見人，小雯自此陷入痛苦深淵。</a:t>
            </a:r>
          </a:p>
        </p:txBody>
      </p:sp>
      <p:sp>
        <p:nvSpPr>
          <p:cNvPr id="7" name="矩形圖說文字 6"/>
          <p:cNvSpPr/>
          <p:nvPr/>
        </p:nvSpPr>
        <p:spPr>
          <a:xfrm>
            <a:off x="3707904" y="3193292"/>
            <a:ext cx="5112568" cy="3122466"/>
          </a:xfrm>
          <a:prstGeom prst="wedgeRectCallout">
            <a:avLst>
              <a:gd name="adj1" fmla="val -60543"/>
              <a:gd name="adj2" fmla="val -24857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題目：網友對小雯的行為</a:t>
            </a:r>
            <a:endParaRPr lang="en-US" altLang="zh-TW" sz="2600" b="1" dirty="0" smtClean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(1)</a:t>
            </a: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可能違反</a:t>
            </a:r>
            <a:r>
              <a:rPr lang="en-US" altLang="zh-TW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《</a:t>
            </a: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刑法</a:t>
            </a:r>
            <a:r>
              <a:rPr lang="en-US" altLang="zh-TW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》</a:t>
            </a: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的哪些犯罪？</a:t>
            </a:r>
            <a:endParaRPr lang="en-US" altLang="zh-TW" sz="2600" b="1" dirty="0" smtClean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600"/>
              </a:spcAft>
            </a:pPr>
            <a:endParaRPr lang="en-US" altLang="zh-TW" sz="2600" dirty="0" smtClean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en-US" altLang="zh-TW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(2) </a:t>
            </a:r>
            <a:r>
              <a:rPr lang="zh-TW" altLang="en-US" sz="26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如果你是小雯的朋友，你會如何幫助她？</a:t>
            </a:r>
            <a:endParaRPr lang="en-US" altLang="zh-TW" sz="2600" b="1" dirty="0" smtClean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474093"/>
            <a:ext cx="576064" cy="576064"/>
          </a:xfrm>
          <a:prstGeom prst="ellipse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110" y="4474093"/>
            <a:ext cx="576064" cy="576064"/>
          </a:xfrm>
          <a:prstGeom prst="ellipse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5517232"/>
            <a:ext cx="576064" cy="57606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2350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395536" y="390674"/>
            <a:ext cx="8352928" cy="1368152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(1)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網友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對小雯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行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為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，可能違反</a:t>
            </a:r>
            <a:r>
              <a:rPr lang="en-US" altLang="zh-TW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《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刑法</a:t>
            </a:r>
            <a:r>
              <a:rPr lang="en-US" altLang="zh-TW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》</a:t>
            </a:r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的哪些犯罪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？</a:t>
            </a:r>
            <a:r>
              <a:rPr lang="en-US" altLang="zh-TW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【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以「法規查詢」為例</a:t>
            </a:r>
            <a:r>
              <a:rPr lang="en-US" altLang="zh-TW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】</a:t>
            </a:r>
            <a:endParaRPr lang="en-US" altLang="zh-TW" sz="2800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974849"/>
            <a:ext cx="3024335" cy="201622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74850"/>
            <a:ext cx="5040560" cy="31683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圓角矩形圖說文字 6"/>
          <p:cNvSpPr/>
          <p:nvPr/>
        </p:nvSpPr>
        <p:spPr>
          <a:xfrm>
            <a:off x="395537" y="4207098"/>
            <a:ext cx="3024336" cy="2304256"/>
          </a:xfrm>
          <a:prstGeom prst="wedgeRoundRectCallout">
            <a:avLst>
              <a:gd name="adj1" fmla="val 63733"/>
              <a:gd name="adj2" fmla="val -20577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1.</a:t>
            </a:r>
            <a:r>
              <a:rPr lang="zh-TW" alt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加重強制性交罪</a:t>
            </a:r>
            <a:endParaRPr lang="en-US" altLang="zh-TW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2.</a:t>
            </a:r>
            <a:r>
              <a:rPr lang="zh-TW" alt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恐嚇</a:t>
            </a:r>
            <a:r>
              <a:rPr lang="zh-TW" altLang="en-US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罪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5359226"/>
            <a:ext cx="5040561" cy="10862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9" name="Picture 7" descr="法規查詢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74750"/>
            <a:ext cx="1800200" cy="509822"/>
          </a:xfrm>
          <a:prstGeom prst="flowChartAlternateProcess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接點 3"/>
          <p:cNvCxnSpPr/>
          <p:nvPr/>
        </p:nvCxnSpPr>
        <p:spPr>
          <a:xfrm>
            <a:off x="4708768" y="4054584"/>
            <a:ext cx="1008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endCxn id="3077" idx="3"/>
          </p:cNvCxnSpPr>
          <p:nvPr/>
        </p:nvCxnSpPr>
        <p:spPr>
          <a:xfrm>
            <a:off x="4708768" y="5902356"/>
            <a:ext cx="403969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64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1759919"/>
            <a:ext cx="8424936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Q1</a:t>
            </a:r>
            <a:r>
              <a:rPr lang="zh-TW" altLang="en-US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、如何避免誤飲含有</a:t>
            </a:r>
            <a:r>
              <a:rPr lang="en-US" altLang="zh-TW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FM2</a:t>
            </a:r>
            <a:r>
              <a:rPr lang="zh-TW" altLang="en-US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的飲料？</a:t>
            </a:r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en-US" altLang="zh-TW" sz="2400" dirty="0" smtClean="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：</a:t>
            </a:r>
            <a:r>
              <a:rPr lang="en-US" altLang="zh-TW" sz="2400" dirty="0" smtClean="0">
                <a:solidFill>
                  <a:srgbClr val="C00000"/>
                </a:solidFill>
                <a:latin typeface="Times New Roman"/>
              </a:rPr>
              <a:t>FM2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溶於飲料中無色無味且服用後會產生健忘症，所以可能會在你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毫不知情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的情況下被人加入你的飲料中。因此離開視線及來路不明的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飲料不要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喝，最好自備飲用水並隨身攜帶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。</a:t>
            </a:r>
            <a:endParaRPr lang="en-US" altLang="zh-TW" sz="2400" dirty="0" smtClean="0">
              <a:solidFill>
                <a:srgbClr val="C00000"/>
              </a:solidFill>
              <a:latin typeface="Times New Roman"/>
            </a:endParaRPr>
          </a:p>
          <a:p>
            <a:pPr>
              <a:spcBef>
                <a:spcPts val="600"/>
              </a:spcBef>
            </a:pPr>
            <a:r>
              <a:rPr lang="zh-TW" altLang="en-US" sz="2400" dirty="0">
                <a:solidFill>
                  <a:srgbClr val="C00000"/>
                </a:solidFill>
              </a:rPr>
              <a:t/>
            </a:r>
            <a:br>
              <a:rPr lang="zh-TW" altLang="en-US" sz="2400" dirty="0">
                <a:solidFill>
                  <a:srgbClr val="C00000"/>
                </a:solidFill>
              </a:rPr>
            </a:br>
            <a:r>
              <a:rPr lang="en-US" altLang="zh-TW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Q2</a:t>
            </a:r>
            <a:r>
              <a:rPr lang="zh-TW" altLang="en-US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、喝了含有</a:t>
            </a:r>
            <a:r>
              <a:rPr lang="en-US" altLang="zh-TW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FM2</a:t>
            </a:r>
            <a:r>
              <a:rPr lang="zh-TW" altLang="en-US" sz="2800" b="1" dirty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的飲料會如何</a:t>
            </a:r>
            <a:r>
              <a:rPr lang="zh-TW" altLang="en-US" sz="2800" b="1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？</a:t>
            </a:r>
            <a:endParaRPr lang="en-US" altLang="zh-TW" sz="28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en-US" altLang="zh-TW" sz="2400" dirty="0" smtClean="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：當你喝下含有</a:t>
            </a:r>
            <a:r>
              <a:rPr lang="en-US" altLang="zh-TW" sz="2400" dirty="0">
                <a:solidFill>
                  <a:srgbClr val="C00000"/>
                </a:solidFill>
                <a:latin typeface="Times New Roman"/>
              </a:rPr>
              <a:t>FM2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的飲料，可能在</a:t>
            </a:r>
            <a:r>
              <a:rPr lang="en-US" altLang="zh-TW" sz="2400" dirty="0">
                <a:solidFill>
                  <a:srgbClr val="C00000"/>
                </a:solidFill>
                <a:latin typeface="Times New Roman"/>
              </a:rPr>
              <a:t>20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到</a:t>
            </a:r>
            <a:r>
              <a:rPr lang="en-US" altLang="zh-TW" sz="2400" dirty="0">
                <a:solidFill>
                  <a:srgbClr val="C00000"/>
                </a:solidFill>
                <a:latin typeface="Times New Roman"/>
              </a:rPr>
              <a:t>30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分鐘內，會由想睡到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不省人事。因為產生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暫時性失憶症</a:t>
            </a:r>
            <a:r>
              <a:rPr lang="zh-TW" altLang="en-US" sz="2400" dirty="0" smtClean="0">
                <a:solidFill>
                  <a:srgbClr val="C00000"/>
                </a:solidFill>
                <a:latin typeface="Times New Roman"/>
              </a:rPr>
              <a:t>，被</a:t>
            </a:r>
            <a:r>
              <a:rPr lang="zh-TW" altLang="en-US" sz="2400" dirty="0">
                <a:solidFill>
                  <a:srgbClr val="C00000"/>
                </a:solidFill>
                <a:latin typeface="Times New Roman"/>
              </a:rPr>
              <a:t>人強暴亦無法舉發。</a:t>
            </a:r>
            <a:r>
              <a:rPr lang="zh-TW" altLang="en-US" sz="2400" dirty="0">
                <a:solidFill>
                  <a:srgbClr val="C00000"/>
                </a:solidFill>
              </a:rPr>
              <a:t/>
            </a:r>
            <a:br>
              <a:rPr lang="zh-TW" altLang="en-US" sz="2400" dirty="0">
                <a:solidFill>
                  <a:srgbClr val="C00000"/>
                </a:solidFill>
              </a:rPr>
            </a:br>
            <a:endParaRPr lang="zh-TW" altLang="en-US" sz="2400" dirty="0">
              <a:solidFill>
                <a:srgbClr val="C00000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395536" y="260648"/>
            <a:ext cx="8352928" cy="1368152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30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(2)</a:t>
            </a:r>
            <a:r>
              <a:rPr lang="zh-TW" altLang="en-US" sz="3000" b="1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30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如果</a:t>
            </a:r>
            <a:r>
              <a:rPr lang="zh-TW" altLang="en-US" sz="3000" b="1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你是小雯的朋友，你會如何幫助她</a:t>
            </a:r>
            <a:r>
              <a:rPr lang="zh-TW" altLang="en-US" sz="30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？</a:t>
            </a:r>
            <a:endParaRPr lang="zh-TW" altLang="en-US" sz="3000" b="1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>
            <a:off x="539552" y="6453336"/>
            <a:ext cx="806489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798471" y="6011996"/>
            <a:ext cx="3877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dirty="0" smtClean="0">
                <a:solidFill>
                  <a:prstClr val="black"/>
                </a:solidFill>
              </a:rPr>
              <a:t>資料來源：高雄市</a:t>
            </a:r>
            <a:r>
              <a:rPr lang="zh-TW" altLang="en-US" dirty="0">
                <a:solidFill>
                  <a:prstClr val="black"/>
                </a:solidFill>
              </a:rPr>
              <a:t>毒品危害防制中心</a:t>
            </a: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0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1907704" y="692696"/>
            <a:ext cx="5328592" cy="55446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43808" y="5013176"/>
            <a:ext cx="4035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恭喜你！拯救</a:t>
            </a:r>
            <a:r>
              <a:rPr lang="zh-TW" altLang="en-US" sz="2400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了迷唇姐！</a:t>
            </a:r>
            <a:r>
              <a:rPr lang="zh-TW" altLang="en-US" sz="2400" dirty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</a:t>
            </a:r>
          </a:p>
        </p:txBody>
      </p:sp>
      <p:pic>
        <p:nvPicPr>
          <p:cNvPr id="6" name="內容版面配置區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r="11971"/>
          <a:stretch/>
        </p:blipFill>
        <p:spPr>
          <a:xfrm>
            <a:off x="2912466" y="1700808"/>
            <a:ext cx="3376227" cy="298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6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395536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Arial Unicode MS" panose="020B0604020202020204" pitchFamily="34" charset="-120"/>
              </a:rPr>
              <a:t>第五關：邪惡勢力最終戰</a:t>
            </a:r>
            <a:endParaRPr lang="zh-TW" alt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4" y="1412776"/>
            <a:ext cx="3885839" cy="3240360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4633664" y="1412776"/>
            <a:ext cx="4114800" cy="325467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魔王藥</a:t>
            </a:r>
            <a:r>
              <a:rPr lang="zh-TW" altLang="en-US" sz="40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頭羊皮狼</a:t>
            </a:r>
            <a:endParaRPr lang="en-US" altLang="zh-TW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4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有著羊咩</a:t>
            </a:r>
            <a:r>
              <a:rPr lang="zh-TW" altLang="en-US" sz="24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咩的溫柔外表</a:t>
            </a:r>
            <a:r>
              <a:rPr lang="zh-TW" altLang="en-US" sz="24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，內心可是十惡不赦的大野狼，專長是打著憐憫和關懷的口號，說是要幫你</a:t>
            </a:r>
            <a:r>
              <a:rPr lang="zh-TW" altLang="en-US" sz="24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解除痛苦、排除壓力</a:t>
            </a:r>
            <a:r>
              <a:rPr lang="zh-TW" altLang="en-US" sz="24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，實際上就是讓你像著魔般的愛上毒品、不可自拔！！</a:t>
            </a:r>
            <a:endParaRPr lang="zh-TW" altLang="en-US" sz="2400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7" name="矩形圖說文字 6"/>
          <p:cNvSpPr/>
          <p:nvPr/>
        </p:nvSpPr>
        <p:spPr>
          <a:xfrm>
            <a:off x="395536" y="4941168"/>
            <a:ext cx="8352928" cy="1580694"/>
          </a:xfrm>
          <a:prstGeom prst="wedgeRectCallout">
            <a:avLst>
              <a:gd name="adj1" fmla="val -27884"/>
              <a:gd name="adj2" fmla="val -79206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800" dirty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想拯救</a:t>
            </a:r>
            <a:r>
              <a:rPr lang="zh-TW" altLang="en-US" sz="28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世界？太自命清高了喔！我羊皮狼可不像前面的寶可夢這麼容易對付喔！！（驕傲貌）</a:t>
            </a:r>
            <a:endParaRPr lang="zh-TW" altLang="en-US" sz="2800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8141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3" t="39428" r="37645" b="3655"/>
          <a:stretch/>
        </p:blipFill>
        <p:spPr>
          <a:xfrm>
            <a:off x="537742" y="4653136"/>
            <a:ext cx="2018034" cy="1948253"/>
          </a:xfrm>
          <a:prstGeom prst="flowChartConnector">
            <a:avLst/>
          </a:prstGeom>
        </p:spPr>
      </p:pic>
      <p:sp>
        <p:nvSpPr>
          <p:cNvPr id="8" name="圓角矩形圖說文字 7"/>
          <p:cNvSpPr/>
          <p:nvPr/>
        </p:nvSpPr>
        <p:spPr>
          <a:xfrm>
            <a:off x="2901441" y="4869160"/>
            <a:ext cx="5578072" cy="1584176"/>
          </a:xfrm>
          <a:prstGeom prst="wedgeRoundRectCallout">
            <a:avLst>
              <a:gd name="adj1" fmla="val -60508"/>
              <a:gd name="adj2" fmla="val -598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你能擊退我嗎？</a:t>
            </a:r>
            <a:endParaRPr lang="en-US" altLang="zh-TW" sz="36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那要看你們接下來有沒有辦法完成終極任務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！！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342112" y="437270"/>
            <a:ext cx="8190327" cy="39278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終極任務</a:t>
            </a:r>
            <a:endParaRPr lang="en-US" altLang="zh-TW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r>
              <a:rPr lang="zh-TW" altLang="en-US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限時</a:t>
            </a:r>
            <a:r>
              <a:rPr lang="en-US" altLang="zh-TW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</a:t>
            </a:r>
            <a:r>
              <a:rPr lang="zh-TW" altLang="en-US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分鐘內編排反毒創意隊呼，並錄製影片上傳至臉書「</a:t>
            </a:r>
            <a:r>
              <a:rPr lang="en-US" altLang="zh-TW" sz="3200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Don‘t </a:t>
            </a:r>
            <a:r>
              <a:rPr lang="zh-TW" altLang="en-US" sz="3200" dirty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毒 </a:t>
            </a:r>
            <a:r>
              <a:rPr lang="en-US" altLang="zh-TW" sz="3200" dirty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it</a:t>
            </a:r>
            <a:r>
              <a:rPr lang="zh-TW" altLang="en-US" sz="3200" dirty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，法 </a:t>
            </a:r>
            <a:r>
              <a:rPr lang="en-US" altLang="zh-TW" sz="3200" dirty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law me</a:t>
            </a:r>
            <a:r>
              <a:rPr lang="zh-TW" altLang="en-US" sz="3200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！</a:t>
            </a:r>
            <a:r>
              <a:rPr lang="zh-TW" altLang="en-US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」之</a:t>
            </a:r>
            <a:r>
              <a:rPr lang="zh-TW" altLang="en-US" sz="3200" dirty="0" smtClean="0">
                <a:solidFill>
                  <a:srgbClr val="99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管理員</a:t>
            </a:r>
            <a:r>
              <a:rPr lang="zh-TW" altLang="en-US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，由管理員發文後，指定時間內獲得最多讚數組可獲得</a:t>
            </a:r>
            <a:r>
              <a:rPr lang="en-US" altLang="zh-TW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3</a:t>
            </a:r>
            <a:r>
              <a:rPr lang="zh-TW" altLang="en-US" sz="3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隻吉利蛋。</a:t>
            </a:r>
            <a:endParaRPr lang="en-US" altLang="zh-TW" sz="32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endParaRPr lang="zh-TW" altLang="en-US" sz="3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3275857" y="4740394"/>
            <a:ext cx="4002099" cy="1697691"/>
            <a:chOff x="4788024" y="4581128"/>
            <a:chExt cx="4104456" cy="1697691"/>
          </a:xfrm>
        </p:grpSpPr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24" y="4581128"/>
              <a:ext cx="1697691" cy="1697691"/>
            </a:xfrm>
            <a:prstGeom prst="rect">
              <a:avLst/>
            </a:prstGeom>
          </p:spPr>
        </p:pic>
        <p:sp>
          <p:nvSpPr>
            <p:cNvPr id="18" name="圓角矩形 17"/>
            <p:cNvSpPr/>
            <p:nvPr/>
          </p:nvSpPr>
          <p:spPr>
            <a:xfrm>
              <a:off x="6413706" y="4869160"/>
              <a:ext cx="2478774" cy="1296144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4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S PGothic" panose="020B0600070205080204" pitchFamily="34" charset="-128"/>
                  <a:ea typeface="MS PGothic" panose="020B0600070205080204" pitchFamily="34" charset="-128"/>
                </a:rPr>
                <a:t>05</a:t>
              </a:r>
              <a:r>
                <a:rPr lang="zh-TW" altLang="en-US" sz="4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S PGothic" panose="020B0600070205080204" pitchFamily="34" charset="-128"/>
                  <a:ea typeface="MS PGothic" panose="020B0600070205080204" pitchFamily="34" charset="-128"/>
                </a:rPr>
                <a:t>：００</a:t>
              </a:r>
              <a:endParaRPr lang="zh-TW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endParaRP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93" y="3566159"/>
            <a:ext cx="7289999" cy="654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961142"/>
            <a:ext cx="576064" cy="576064"/>
          </a:xfrm>
          <a:prstGeom prst="ellipse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376" y="2961142"/>
            <a:ext cx="576064" cy="576064"/>
          </a:xfrm>
          <a:prstGeom prst="ellipse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448" y="2961142"/>
            <a:ext cx="576064" cy="576064"/>
          </a:xfrm>
          <a:prstGeom prst="ellipse">
            <a:avLst/>
          </a:prstGeom>
        </p:spPr>
      </p:pic>
      <p:sp>
        <p:nvSpPr>
          <p:cNvPr id="25" name="圓角矩形 24"/>
          <p:cNvSpPr/>
          <p:nvPr/>
        </p:nvSpPr>
        <p:spPr>
          <a:xfrm>
            <a:off x="323528" y="404664"/>
            <a:ext cx="8208911" cy="3960440"/>
          </a:xfrm>
          <a:prstGeom prst="round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搶救最終戰：終極任務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" name="橢圓形圖說文字 1"/>
          <p:cNvSpPr/>
          <p:nvPr/>
        </p:nvSpPr>
        <p:spPr>
          <a:xfrm>
            <a:off x="3051392" y="4558355"/>
            <a:ext cx="5154936" cy="2137814"/>
          </a:xfrm>
          <a:prstGeom prst="wedgeEllipseCallout">
            <a:avLst>
              <a:gd name="adj1" fmla="val -55466"/>
              <a:gd name="adj2" fmla="val 3383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請「</a:t>
            </a:r>
            <a:r>
              <a:rPr lang="zh-TW" altLang="en-US" sz="3200" dirty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發</a:t>
            </a:r>
            <a:r>
              <a:rPr lang="zh-TW" altLang="en-US" sz="3200" dirty="0" smtClean="0">
                <a:solidFill>
                  <a:srgbClr val="FF0000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訊息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」給管理員，內容包含：</a:t>
            </a:r>
            <a:endParaRPr lang="en-US" altLang="zh-TW" sz="24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342900" indent="-342900" algn="ctr">
              <a:buAutoNum type="arabicPeriod"/>
            </a:pP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反毒創意隊呼影片 </a:t>
            </a:r>
            <a:endParaRPr lang="en-US" altLang="zh-TW" sz="24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342900" indent="-342900" algn="ctr">
              <a:buAutoNum type="arabicPeriod"/>
            </a:pP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班級、組別、文字說明</a:t>
            </a:r>
            <a:endParaRPr lang="zh-TW" altLang="en-US" sz="24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30600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5" grpId="0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1907704" y="692696"/>
            <a:ext cx="5328592" cy="55446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215616"/>
            <a:ext cx="4608512" cy="2293504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555776" y="4581128"/>
            <a:ext cx="40357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寶可夢恢復健康</a:t>
            </a:r>
            <a:r>
              <a:rPr lang="zh-TW" altLang="en-US" sz="2400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了！</a:t>
            </a:r>
            <a:endParaRPr lang="en-US" altLang="zh-TW" sz="2400" dirty="0" smtClean="0">
              <a:solidFill>
                <a:schemeClr val="accent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r>
              <a:rPr lang="zh-TW" altLang="en-US" sz="2400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恭喜成為世界一流反毒</a:t>
            </a:r>
            <a:r>
              <a:rPr lang="zh-TW" altLang="en-US" sz="2400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大師！</a:t>
            </a:r>
            <a:endParaRPr lang="en-US" altLang="zh-TW" sz="2400" dirty="0" smtClean="0">
              <a:solidFill>
                <a:schemeClr val="accent2">
                  <a:lumMod val="75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832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342112" y="437270"/>
            <a:ext cx="8190327" cy="594405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endParaRPr lang="zh-TW" altLang="en-US" sz="3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76835" y="764704"/>
            <a:ext cx="7920879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用一個行動，影響一個世界</a:t>
            </a:r>
            <a:endParaRPr lang="en-US" altLang="zh-TW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en-US" altLang="zh-TW" dirty="0" smtClean="0"/>
          </a:p>
          <a:p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金恩博士疾呼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：「我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有一個夢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。」，他的一句話促進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了人類的尊嚴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平等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。作家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西蒙波娃倡言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：「女人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不是天生的，而是變成的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。」從此顛覆</a:t>
            </a:r>
            <a:r>
              <a:rPr lang="zh-TW" altLang="en-US" sz="2400" i="1" dirty="0">
                <a:latin typeface="標楷體" panose="03000509000000000000" pitchFamily="65" charset="-120"/>
                <a:ea typeface="標楷體" panose="03000509000000000000" pitchFamily="65" charset="-120"/>
              </a:rPr>
              <a:t>了男尊女卑的傳統觀念</a:t>
            </a:r>
            <a:r>
              <a:rPr lang="zh-TW" altLang="en-US" sz="2400" i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i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344" y="3140968"/>
            <a:ext cx="2165139" cy="216513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077770" y="5531073"/>
            <a:ext cx="69506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你是否曾想過，你的一個行動，可以影響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這個</a:t>
            </a:r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世界</a:t>
            </a:r>
            <a:r>
              <a:rPr lang="zh-TW" altLang="en-US" sz="24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en-US" sz="24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342112" y="437270"/>
            <a:ext cx="8208911" cy="5944058"/>
          </a:xfrm>
          <a:prstGeom prst="roundRect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下一個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關卡，等著你挑戰！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8076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342112" y="437270"/>
            <a:ext cx="8190327" cy="594405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endParaRPr lang="zh-TW" altLang="en-US" sz="32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19672" y="908720"/>
            <a:ext cx="6048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用一個行動，影響一個世界</a:t>
            </a:r>
            <a:endParaRPr lang="en-US" altLang="zh-TW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grpSp>
        <p:nvGrpSpPr>
          <p:cNvPr id="6" name="Group 39"/>
          <p:cNvGrpSpPr/>
          <p:nvPr/>
        </p:nvGrpSpPr>
        <p:grpSpPr>
          <a:xfrm>
            <a:off x="457200" y="2133600"/>
            <a:ext cx="3827657" cy="3451860"/>
            <a:chOff x="617292" y="1905000"/>
            <a:chExt cx="3802308" cy="3429000"/>
          </a:xfrm>
        </p:grpSpPr>
        <p:grpSp>
          <p:nvGrpSpPr>
            <p:cNvPr id="7" name="Group 78"/>
            <p:cNvGrpSpPr/>
            <p:nvPr/>
          </p:nvGrpSpPr>
          <p:grpSpPr>
            <a:xfrm>
              <a:off x="2070100" y="4580691"/>
              <a:ext cx="902494" cy="753290"/>
              <a:chOff x="838200" y="4580957"/>
              <a:chExt cx="979521" cy="829996"/>
            </a:xfrm>
          </p:grpSpPr>
          <p:sp>
            <p:nvSpPr>
              <p:cNvPr id="12" name="Freeform 7"/>
              <p:cNvSpPr>
                <a:spLocks/>
              </p:cNvSpPr>
              <p:nvPr/>
            </p:nvSpPr>
            <p:spPr bwMode="auto">
              <a:xfrm>
                <a:off x="842615" y="5291138"/>
                <a:ext cx="974281" cy="119815"/>
              </a:xfrm>
              <a:custGeom>
                <a:avLst/>
                <a:gdLst/>
                <a:ahLst/>
                <a:cxnLst>
                  <a:cxn ang="0">
                    <a:pos x="522" y="51"/>
                  </a:cxn>
                  <a:cxn ang="0">
                    <a:pos x="261" y="103"/>
                  </a:cxn>
                  <a:cxn ang="0">
                    <a:pos x="261" y="103"/>
                  </a:cxn>
                  <a:cxn ang="0">
                    <a:pos x="0" y="51"/>
                  </a:cxn>
                  <a:cxn ang="0">
                    <a:pos x="0" y="51"/>
                  </a:cxn>
                  <a:cxn ang="0">
                    <a:pos x="0" y="51"/>
                  </a:cxn>
                  <a:cxn ang="0">
                    <a:pos x="261" y="0"/>
                  </a:cxn>
                  <a:cxn ang="0">
                    <a:pos x="261" y="0"/>
                  </a:cxn>
                  <a:cxn ang="0">
                    <a:pos x="261" y="0"/>
                  </a:cxn>
                  <a:cxn ang="0">
                    <a:pos x="522" y="51"/>
                  </a:cxn>
                  <a:cxn ang="0">
                    <a:pos x="522" y="51"/>
                  </a:cxn>
                </a:cxnLst>
                <a:rect l="0" t="0" r="r" b="b"/>
                <a:pathLst>
                  <a:path w="522" h="103">
                    <a:moveTo>
                      <a:pt x="522" y="51"/>
                    </a:moveTo>
                    <a:cubicBezTo>
                      <a:pt x="522" y="80"/>
                      <a:pt x="405" y="103"/>
                      <a:pt x="261" y="103"/>
                    </a:cubicBezTo>
                    <a:cubicBezTo>
                      <a:pt x="261" y="103"/>
                      <a:pt x="261" y="103"/>
                      <a:pt x="261" y="103"/>
                    </a:cubicBezTo>
                    <a:cubicBezTo>
                      <a:pt x="117" y="103"/>
                      <a:pt x="0" y="80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23"/>
                      <a:pt x="117" y="0"/>
                      <a:pt x="261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405" y="0"/>
                      <a:pt x="522" y="23"/>
                      <a:pt x="522" y="51"/>
                    </a:cubicBezTo>
                    <a:cubicBezTo>
                      <a:pt x="522" y="51"/>
                      <a:pt x="522" y="51"/>
                      <a:pt x="522" y="51"/>
                    </a:cubicBezTo>
                    <a:close/>
                  </a:path>
                </a:pathLst>
              </a:custGeom>
              <a:gradFill>
                <a:gsLst>
                  <a:gs pos="20000">
                    <a:srgbClr val="262626">
                      <a:lumMod val="40000"/>
                      <a:lumOff val="60000"/>
                    </a:srgbClr>
                  </a:gs>
                  <a:gs pos="100000">
                    <a:srgbClr val="262626">
                      <a:alpha val="43000"/>
                    </a:srgb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262626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Freeform 18"/>
              <p:cNvSpPr>
                <a:spLocks/>
              </p:cNvSpPr>
              <p:nvPr/>
            </p:nvSpPr>
            <p:spPr bwMode="auto">
              <a:xfrm>
                <a:off x="838200" y="4580957"/>
                <a:ext cx="979521" cy="82924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80"/>
                  </a:cxn>
                  <a:cxn ang="0">
                    <a:pos x="113" y="194"/>
                  </a:cxn>
                  <a:cxn ang="0">
                    <a:pos x="227" y="180"/>
                  </a:cxn>
                  <a:cxn ang="0">
                    <a:pos x="229" y="180"/>
                  </a:cxn>
                  <a:cxn ang="0">
                    <a:pos x="229" y="0"/>
                  </a:cxn>
                  <a:cxn ang="0">
                    <a:pos x="0" y="0"/>
                  </a:cxn>
                </a:cxnLst>
                <a:rect l="0" t="0" r="r" b="b"/>
                <a:pathLst>
                  <a:path w="229" h="194">
                    <a:moveTo>
                      <a:pt x="0" y="0"/>
                    </a:move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8"/>
                      <a:pt x="51" y="194"/>
                      <a:pt x="113" y="194"/>
                    </a:cubicBezTo>
                    <a:cubicBezTo>
                      <a:pt x="176" y="194"/>
                      <a:pt x="227" y="188"/>
                      <a:pt x="227" y="180"/>
                    </a:cubicBezTo>
                    <a:cubicBezTo>
                      <a:pt x="229" y="180"/>
                      <a:pt x="229" y="180"/>
                      <a:pt x="229" y="180"/>
                    </a:cubicBezTo>
                    <a:cubicBezTo>
                      <a:pt x="229" y="0"/>
                      <a:pt x="229" y="0"/>
                      <a:pt x="22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33000">
                    <a:srgbClr val="FFFFFF">
                      <a:lumMod val="65000"/>
                      <a:alpha val="0"/>
                    </a:srgbClr>
                  </a:gs>
                  <a:gs pos="100000">
                    <a:srgbClr val="262626">
                      <a:alpha val="39000"/>
                    </a:srgbClr>
                  </a:gs>
                </a:gsLst>
                <a:lin ang="0" scaled="0"/>
              </a:gradFill>
              <a:ln w="12700">
                <a:solidFill>
                  <a:srgbClr val="262626">
                    <a:lumMod val="60000"/>
                    <a:lumOff val="40000"/>
                  </a:srgb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262626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71121" y="4470796"/>
              <a:ext cx="903275" cy="218627"/>
            </a:xfrm>
            <a:custGeom>
              <a:avLst/>
              <a:gdLst/>
              <a:ahLst/>
              <a:cxnLst>
                <a:cxn ang="0">
                  <a:pos x="522" y="51"/>
                </a:cxn>
                <a:cxn ang="0">
                  <a:pos x="261" y="103"/>
                </a:cxn>
                <a:cxn ang="0">
                  <a:pos x="261" y="103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522" y="51"/>
                </a:cxn>
                <a:cxn ang="0">
                  <a:pos x="522" y="51"/>
                </a:cxn>
              </a:cxnLst>
              <a:rect l="0" t="0" r="r" b="b"/>
              <a:pathLst>
                <a:path w="522" h="103">
                  <a:moveTo>
                    <a:pt x="522" y="51"/>
                  </a:moveTo>
                  <a:cubicBezTo>
                    <a:pt x="522" y="80"/>
                    <a:pt x="405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117" y="103"/>
                    <a:pt x="0" y="80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117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405" y="0"/>
                    <a:pt x="522" y="23"/>
                    <a:pt x="522" y="51"/>
                  </a:cubicBezTo>
                  <a:cubicBezTo>
                    <a:pt x="522" y="51"/>
                    <a:pt x="522" y="51"/>
                    <a:pt x="522" y="51"/>
                  </a:cubicBezTo>
                  <a:close/>
                </a:path>
              </a:pathLst>
            </a:custGeom>
            <a:solidFill>
              <a:srgbClr val="262626">
                <a:lumMod val="60000"/>
                <a:lumOff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624204" y="2111827"/>
              <a:ext cx="3788925" cy="2572034"/>
            </a:xfrm>
            <a:custGeom>
              <a:avLst/>
              <a:gdLst/>
              <a:ahLst/>
              <a:cxnLst>
                <a:cxn ang="0">
                  <a:pos x="1114" y="0"/>
                </a:cxn>
                <a:cxn ang="0">
                  <a:pos x="557" y="55"/>
                </a:cxn>
                <a:cxn ang="0">
                  <a:pos x="0" y="1"/>
                </a:cxn>
                <a:cxn ang="0">
                  <a:pos x="388" y="666"/>
                </a:cxn>
                <a:cxn ang="0">
                  <a:pos x="423" y="725"/>
                </a:cxn>
                <a:cxn ang="0">
                  <a:pos x="557" y="756"/>
                </a:cxn>
                <a:cxn ang="0">
                  <a:pos x="692" y="726"/>
                </a:cxn>
                <a:cxn ang="0">
                  <a:pos x="692" y="726"/>
                </a:cxn>
                <a:cxn ang="0">
                  <a:pos x="854" y="446"/>
                </a:cxn>
                <a:cxn ang="0">
                  <a:pos x="854" y="446"/>
                </a:cxn>
                <a:cxn ang="0">
                  <a:pos x="1114" y="0"/>
                </a:cxn>
              </a:cxnLst>
              <a:rect l="0" t="0" r="r" b="b"/>
              <a:pathLst>
                <a:path w="1114" h="756">
                  <a:moveTo>
                    <a:pt x="1114" y="0"/>
                  </a:moveTo>
                  <a:cubicBezTo>
                    <a:pt x="1091" y="31"/>
                    <a:pt x="850" y="55"/>
                    <a:pt x="557" y="55"/>
                  </a:cubicBezTo>
                  <a:cubicBezTo>
                    <a:pt x="267" y="55"/>
                    <a:pt x="28" y="32"/>
                    <a:pt x="0" y="1"/>
                  </a:cubicBezTo>
                  <a:cubicBezTo>
                    <a:pt x="388" y="666"/>
                    <a:pt x="388" y="666"/>
                    <a:pt x="388" y="666"/>
                  </a:cubicBezTo>
                  <a:cubicBezTo>
                    <a:pt x="423" y="725"/>
                    <a:pt x="423" y="725"/>
                    <a:pt x="423" y="725"/>
                  </a:cubicBezTo>
                  <a:cubicBezTo>
                    <a:pt x="431" y="742"/>
                    <a:pt x="488" y="756"/>
                    <a:pt x="557" y="756"/>
                  </a:cubicBezTo>
                  <a:cubicBezTo>
                    <a:pt x="626" y="756"/>
                    <a:pt x="682" y="743"/>
                    <a:pt x="692" y="726"/>
                  </a:cubicBezTo>
                  <a:cubicBezTo>
                    <a:pt x="692" y="726"/>
                    <a:pt x="692" y="726"/>
                    <a:pt x="692" y="726"/>
                  </a:cubicBezTo>
                  <a:cubicBezTo>
                    <a:pt x="854" y="446"/>
                    <a:pt x="854" y="446"/>
                    <a:pt x="854" y="446"/>
                  </a:cubicBezTo>
                  <a:cubicBezTo>
                    <a:pt x="854" y="446"/>
                    <a:pt x="854" y="446"/>
                    <a:pt x="854" y="446"/>
                  </a:cubicBezTo>
                  <a:lnTo>
                    <a:pt x="1114" y="0"/>
                  </a:lnTo>
                  <a:close/>
                </a:path>
              </a:pathLst>
            </a:custGeom>
            <a:gradFill>
              <a:gsLst>
                <a:gs pos="0">
                  <a:srgbClr val="262626">
                    <a:alpha val="44000"/>
                  </a:srgbClr>
                </a:gs>
                <a:gs pos="48000">
                  <a:srgbClr val="FFFFFF">
                    <a:alpha val="67000"/>
                  </a:srgbClr>
                </a:gs>
                <a:gs pos="53000">
                  <a:srgbClr val="FFFFFF">
                    <a:alpha val="67000"/>
                  </a:srgbClr>
                </a:gs>
                <a:gs pos="100000">
                  <a:srgbClr val="262626">
                    <a:alpha val="45000"/>
                  </a:srgbClr>
                </a:gs>
              </a:gsLst>
              <a:lin ang="10800000" scaled="0"/>
            </a:gradFill>
            <a:ln w="12700">
              <a:solidFill>
                <a:srgbClr val="262626">
                  <a:lumMod val="60000"/>
                  <a:lumOff val="40000"/>
                </a:srgb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1219204" y="2233649"/>
              <a:ext cx="1004691" cy="24010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93" y="715"/>
                </a:cxn>
                <a:cxn ang="0">
                  <a:pos x="300" y="716"/>
                </a:cxn>
                <a:cxn ang="0">
                  <a:pos x="190" y="12"/>
                </a:cxn>
                <a:cxn ang="0">
                  <a:pos x="0" y="0"/>
                </a:cxn>
              </a:cxnLst>
              <a:rect l="0" t="0" r="r" b="b"/>
              <a:pathLst>
                <a:path w="300" h="716">
                  <a:moveTo>
                    <a:pt x="0" y="0"/>
                  </a:moveTo>
                  <a:cubicBezTo>
                    <a:pt x="293" y="715"/>
                    <a:pt x="293" y="715"/>
                    <a:pt x="293" y="715"/>
                  </a:cubicBezTo>
                  <a:cubicBezTo>
                    <a:pt x="300" y="716"/>
                    <a:pt x="300" y="716"/>
                    <a:pt x="300" y="716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19" y="9"/>
                    <a:pt x="55" y="5"/>
                    <a:pt x="0" y="0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88000"/>
                  </a:srgbClr>
                </a:gs>
                <a:gs pos="0">
                  <a:srgbClr val="FFFFFF">
                    <a:alpha val="93000"/>
                  </a:srgb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617292" y="1905000"/>
              <a:ext cx="3802308" cy="395600"/>
            </a:xfrm>
            <a:custGeom>
              <a:avLst/>
              <a:gdLst/>
              <a:ahLst/>
              <a:cxnLst>
                <a:cxn ang="0">
                  <a:pos x="522" y="51"/>
                </a:cxn>
                <a:cxn ang="0">
                  <a:pos x="261" y="103"/>
                </a:cxn>
                <a:cxn ang="0">
                  <a:pos x="261" y="103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0" y="51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261" y="0"/>
                </a:cxn>
                <a:cxn ang="0">
                  <a:pos x="522" y="51"/>
                </a:cxn>
                <a:cxn ang="0">
                  <a:pos x="522" y="51"/>
                </a:cxn>
              </a:cxnLst>
              <a:rect l="0" t="0" r="r" b="b"/>
              <a:pathLst>
                <a:path w="522" h="103">
                  <a:moveTo>
                    <a:pt x="522" y="51"/>
                  </a:moveTo>
                  <a:cubicBezTo>
                    <a:pt x="522" y="80"/>
                    <a:pt x="405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117" y="103"/>
                    <a:pt x="0" y="80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117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405" y="0"/>
                    <a:pt x="522" y="23"/>
                    <a:pt x="522" y="51"/>
                  </a:cubicBezTo>
                  <a:cubicBezTo>
                    <a:pt x="522" y="51"/>
                    <a:pt x="522" y="51"/>
                    <a:pt x="522" y="51"/>
                  </a:cubicBezTo>
                  <a:close/>
                </a:path>
              </a:pathLst>
            </a:custGeom>
            <a:gradFill>
              <a:gsLst>
                <a:gs pos="20000">
                  <a:srgbClr val="FFFFFF"/>
                </a:gs>
                <a:gs pos="100000">
                  <a:srgbClr val="262626">
                    <a:alpha val="43000"/>
                  </a:srgbClr>
                </a:gs>
              </a:gsLst>
              <a:lin ang="5400000" scaled="0"/>
            </a:gradFill>
            <a:ln w="12700">
              <a:solidFill>
                <a:srgbClr val="262626">
                  <a:lumMod val="60000"/>
                  <a:lumOff val="40000"/>
                </a:srgb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Group 65"/>
          <p:cNvGrpSpPr/>
          <p:nvPr/>
        </p:nvGrpSpPr>
        <p:grpSpPr>
          <a:xfrm>
            <a:off x="1295400" y="1295400"/>
            <a:ext cx="1162050" cy="1162050"/>
            <a:chOff x="7377658" y="1915057"/>
            <a:chExt cx="454025" cy="454025"/>
          </a:xfrm>
          <a:effectLst/>
        </p:grpSpPr>
        <p:sp>
          <p:nvSpPr>
            <p:cNvPr id="15" name="Oval 268"/>
            <p:cNvSpPr>
              <a:spLocks noChangeArrowheads="1"/>
            </p:cNvSpPr>
            <p:nvPr/>
          </p:nvSpPr>
          <p:spPr bwMode="auto">
            <a:xfrm rot="21347776">
              <a:off x="7377658" y="1915057"/>
              <a:ext cx="454025" cy="454025"/>
            </a:xfrm>
            <a:prstGeom prst="ellipse">
              <a:avLst/>
            </a:prstGeom>
            <a:gradFill>
              <a:gsLst>
                <a:gs pos="0">
                  <a:srgbClr val="925C14"/>
                </a:gs>
                <a:gs pos="100000">
                  <a:srgbClr val="925C14">
                    <a:lumMod val="75000"/>
                  </a:srgb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val 269"/>
            <p:cNvSpPr>
              <a:spLocks noChangeArrowheads="1"/>
            </p:cNvSpPr>
            <p:nvPr/>
          </p:nvSpPr>
          <p:spPr bwMode="auto">
            <a:xfrm rot="21347776">
              <a:off x="7416674" y="1927686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925C14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" name="Group 65"/>
          <p:cNvGrpSpPr/>
          <p:nvPr/>
        </p:nvGrpSpPr>
        <p:grpSpPr>
          <a:xfrm>
            <a:off x="2619359" y="2655770"/>
            <a:ext cx="906486" cy="906486"/>
            <a:chOff x="7391400" y="1988344"/>
            <a:chExt cx="454025" cy="454025"/>
          </a:xfrm>
          <a:effectLst/>
        </p:grpSpPr>
        <p:sp>
          <p:nvSpPr>
            <p:cNvPr id="18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rgbClr val="3C5168"/>
                </a:gs>
                <a:gs pos="100000">
                  <a:srgbClr val="3C5168">
                    <a:lumMod val="50000"/>
                  </a:srgb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3C5168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" name="Group 65"/>
          <p:cNvGrpSpPr/>
          <p:nvPr/>
        </p:nvGrpSpPr>
        <p:grpSpPr>
          <a:xfrm>
            <a:off x="1674726" y="3200400"/>
            <a:ext cx="804039" cy="822085"/>
            <a:chOff x="7391400" y="1988344"/>
            <a:chExt cx="454025" cy="454025"/>
          </a:xfrm>
          <a:effectLst/>
        </p:grpSpPr>
        <p:sp>
          <p:nvSpPr>
            <p:cNvPr id="21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rgbClr val="9A855D">
                    <a:lumMod val="60000"/>
                    <a:lumOff val="40000"/>
                  </a:srgbClr>
                </a:gs>
                <a:gs pos="100000">
                  <a:srgbClr val="FF0000">
                    <a:lumMod val="50000"/>
                  </a:srgb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9A855D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" name="Group 65"/>
          <p:cNvGrpSpPr/>
          <p:nvPr/>
        </p:nvGrpSpPr>
        <p:grpSpPr>
          <a:xfrm>
            <a:off x="2209800" y="4191000"/>
            <a:ext cx="609871" cy="557950"/>
            <a:chOff x="7391400" y="1988344"/>
            <a:chExt cx="454025" cy="454025"/>
          </a:xfrm>
          <a:effectLst/>
        </p:grpSpPr>
        <p:sp>
          <p:nvSpPr>
            <p:cNvPr id="24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gradFill>
              <a:gsLst>
                <a:gs pos="0">
                  <a:srgbClr val="FFD757"/>
                </a:gs>
                <a:gs pos="100000">
                  <a:srgbClr val="FFD757">
                    <a:lumMod val="50000"/>
                  </a:srgbClr>
                </a:gs>
              </a:gsLst>
              <a:lin ang="15600000" scaled="0"/>
            </a:gradFill>
            <a:ln w="9525">
              <a:noFill/>
              <a:round/>
              <a:headEnd/>
              <a:tailEnd/>
            </a:ln>
          </p:spPr>
          <p:txBody>
            <a:bodyPr wrap="none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FFD757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7" name="群組 46"/>
          <p:cNvGrpSpPr/>
          <p:nvPr/>
        </p:nvGrpSpPr>
        <p:grpSpPr>
          <a:xfrm>
            <a:off x="4572000" y="2044070"/>
            <a:ext cx="4419600" cy="3911164"/>
            <a:chOff x="4572000" y="2044070"/>
            <a:chExt cx="4419600" cy="3911164"/>
          </a:xfrm>
        </p:grpSpPr>
        <p:sp>
          <p:nvSpPr>
            <p:cNvPr id="44" name="Oval 269"/>
            <p:cNvSpPr>
              <a:spLocks noChangeArrowheads="1"/>
            </p:cNvSpPr>
            <p:nvPr/>
          </p:nvSpPr>
          <p:spPr bwMode="auto">
            <a:xfrm rot="21347776">
              <a:off x="4585087" y="5566243"/>
              <a:ext cx="361207" cy="370296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925C14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6" name="群組 45"/>
            <p:cNvGrpSpPr/>
            <p:nvPr/>
          </p:nvGrpSpPr>
          <p:grpSpPr>
            <a:xfrm>
              <a:off x="4572000" y="2044070"/>
              <a:ext cx="4419600" cy="3911164"/>
              <a:chOff x="4572000" y="2044070"/>
              <a:chExt cx="4419600" cy="3911164"/>
            </a:xfrm>
          </p:grpSpPr>
          <p:grpSp>
            <p:nvGrpSpPr>
              <p:cNvPr id="26" name="群組 25"/>
              <p:cNvGrpSpPr/>
              <p:nvPr/>
            </p:nvGrpSpPr>
            <p:grpSpPr>
              <a:xfrm>
                <a:off x="4572000" y="2044070"/>
                <a:ext cx="4419600" cy="3094390"/>
                <a:chOff x="4648200" y="2031593"/>
                <a:chExt cx="3657600" cy="2469664"/>
              </a:xfrm>
            </p:grpSpPr>
            <p:sp>
              <p:nvSpPr>
                <p:cNvPr id="27" name="Text Box 394"/>
                <p:cNvSpPr txBox="1">
                  <a:spLocks noChangeArrowheads="1"/>
                </p:cNvSpPr>
                <p:nvPr/>
              </p:nvSpPr>
              <p:spPr bwMode="auto">
                <a:xfrm>
                  <a:off x="5029200" y="2031593"/>
                  <a:ext cx="3124200" cy="407044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91440" tIns="91440" anchor="ctr" anchorCtr="0">
                  <a:spAutoFit/>
                </a:bodyPr>
                <a:lstStyle/>
                <a:p>
                  <a:pPr lvl="0">
                    <a:defRPr/>
                  </a:pPr>
                  <a:r>
                    <a:rPr lang="zh-TW" altLang="en-US" sz="2400" kern="0" dirty="0" smtClean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我</a:t>
                  </a:r>
                  <a:r>
                    <a:rPr lang="zh-TW" altLang="en-US" sz="2400" kern="0" dirty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是降魔師</a:t>
                  </a:r>
                  <a:r>
                    <a:rPr lang="zh-TW" altLang="en-US" sz="2400" kern="0" dirty="0" smtClean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篇</a:t>
                  </a:r>
                  <a:endParaRPr kumimoji="0" lang="en-US" sz="24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endParaRPr>
                </a:p>
              </p:txBody>
            </p:sp>
            <p:sp>
              <p:nvSpPr>
                <p:cNvPr id="28" name="Text Box 394"/>
                <p:cNvSpPr txBox="1">
                  <a:spLocks noChangeArrowheads="1"/>
                </p:cNvSpPr>
                <p:nvPr/>
              </p:nvSpPr>
              <p:spPr bwMode="auto">
                <a:xfrm>
                  <a:off x="5029200" y="4088994"/>
                  <a:ext cx="3048000" cy="407044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91440" tIns="91440" anchor="ctr" anchorCtr="0">
                  <a:spAutoFit/>
                </a:bodyPr>
                <a:lstStyle/>
                <a:p>
                  <a:pPr lvl="0">
                    <a:defRPr/>
                  </a:pPr>
                  <a:r>
                    <a:rPr lang="zh-TW" altLang="en-US" sz="2400" kern="0" dirty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歌舞青春篇</a:t>
                  </a: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endParaRPr>
                </a:p>
              </p:txBody>
            </p:sp>
            <p:sp>
              <p:nvSpPr>
                <p:cNvPr id="29" name="Text Box 394"/>
                <p:cNvSpPr txBox="1">
                  <a:spLocks noChangeArrowheads="1"/>
                </p:cNvSpPr>
                <p:nvPr/>
              </p:nvSpPr>
              <p:spPr bwMode="auto">
                <a:xfrm>
                  <a:off x="5029200" y="2717393"/>
                  <a:ext cx="3200400" cy="407044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91440" tIns="91440" anchor="ctr" anchorCtr="0">
                  <a:spAutoFit/>
                </a:bodyPr>
                <a:lstStyle/>
                <a:p>
                  <a:pPr lvl="0">
                    <a:defRPr/>
                  </a:pPr>
                  <a:r>
                    <a:rPr lang="zh-TW" altLang="en-US" sz="2400" kern="0" dirty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我是廣告文青篇</a:t>
                  </a: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endParaRPr>
                </a:p>
              </p:txBody>
            </p:sp>
            <p:sp>
              <p:nvSpPr>
                <p:cNvPr id="30" name="Text Box 394"/>
                <p:cNvSpPr txBox="1">
                  <a:spLocks noChangeArrowheads="1"/>
                </p:cNvSpPr>
                <p:nvPr/>
              </p:nvSpPr>
              <p:spPr bwMode="auto">
                <a:xfrm>
                  <a:off x="5029200" y="3403193"/>
                  <a:ext cx="3276600" cy="407044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 lIns="91440" tIns="91440" anchor="ctr" anchorCtr="0">
                  <a:spAutoFit/>
                </a:bodyPr>
                <a:lstStyle/>
                <a:p>
                  <a:pPr lvl="0">
                    <a:defRPr/>
                  </a:pPr>
                  <a:r>
                    <a:rPr lang="zh-TW" altLang="en-US" sz="2400" kern="0" dirty="0"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他山之石可以攻錯</a:t>
                  </a: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endParaRPr>
                </a:p>
              </p:txBody>
            </p:sp>
            <p:grpSp>
              <p:nvGrpSpPr>
                <p:cNvPr id="31" name="Group 65"/>
                <p:cNvGrpSpPr/>
                <p:nvPr/>
              </p:nvGrpSpPr>
              <p:grpSpPr>
                <a:xfrm>
                  <a:off x="4648200" y="4191000"/>
                  <a:ext cx="310257" cy="310257"/>
                  <a:chOff x="7391400" y="1988344"/>
                  <a:chExt cx="454025" cy="454025"/>
                </a:xfrm>
                <a:effectLst/>
              </p:grpSpPr>
              <p:sp>
                <p:nvSpPr>
                  <p:cNvPr id="41" name="Oval 268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391400" y="1988344"/>
                    <a:ext cx="454025" cy="454025"/>
                  </a:xfrm>
                  <a:prstGeom prst="ellipse">
                    <a:avLst/>
                  </a:prstGeom>
                  <a:gradFill>
                    <a:gsLst>
                      <a:gs pos="0">
                        <a:srgbClr val="FFD757"/>
                      </a:gs>
                      <a:gs pos="100000">
                        <a:srgbClr val="FFD757">
                          <a:lumMod val="50000"/>
                        </a:srgbClr>
                      </a:gs>
                    </a:gsLst>
                    <a:lin ang="156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2" name="Oval 269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439013" y="1991424"/>
                    <a:ext cx="354310" cy="26520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ysClr val="window" lastClr="FFFFFF"/>
                      </a:gs>
                      <a:gs pos="100000">
                        <a:srgbClr val="FFD757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2" name="Group 65"/>
                <p:cNvGrpSpPr/>
                <p:nvPr/>
              </p:nvGrpSpPr>
              <p:grpSpPr>
                <a:xfrm>
                  <a:off x="4648200" y="2819400"/>
                  <a:ext cx="312714" cy="312714"/>
                  <a:chOff x="7391400" y="1988344"/>
                  <a:chExt cx="454025" cy="454025"/>
                </a:xfrm>
                <a:effectLst/>
              </p:grpSpPr>
              <p:sp>
                <p:nvSpPr>
                  <p:cNvPr id="39" name="Oval 268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391400" y="1988344"/>
                    <a:ext cx="454025" cy="454025"/>
                  </a:xfrm>
                  <a:prstGeom prst="ellipse">
                    <a:avLst/>
                  </a:prstGeom>
                  <a:gradFill>
                    <a:gsLst>
                      <a:gs pos="0">
                        <a:srgbClr val="3C5168"/>
                      </a:gs>
                      <a:gs pos="100000">
                        <a:srgbClr val="3C5168">
                          <a:lumMod val="50000"/>
                        </a:srgbClr>
                      </a:gs>
                    </a:gsLst>
                    <a:lin ang="156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0" name="Oval 269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439013" y="1991424"/>
                    <a:ext cx="354310" cy="26520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ysClr val="window" lastClr="FFFFFF"/>
                      </a:gs>
                      <a:gs pos="100000">
                        <a:srgbClr val="3C5168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3" name="Group 65"/>
                <p:cNvGrpSpPr/>
                <p:nvPr/>
              </p:nvGrpSpPr>
              <p:grpSpPr>
                <a:xfrm>
                  <a:off x="4648200" y="3505200"/>
                  <a:ext cx="316706" cy="316706"/>
                  <a:chOff x="7391400" y="1988344"/>
                  <a:chExt cx="454025" cy="454025"/>
                </a:xfrm>
                <a:effectLst/>
              </p:grpSpPr>
              <p:sp>
                <p:nvSpPr>
                  <p:cNvPr id="37" name="Oval 268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391400" y="1988344"/>
                    <a:ext cx="454025" cy="454025"/>
                  </a:xfrm>
                  <a:prstGeom prst="ellipse">
                    <a:avLst/>
                  </a:prstGeom>
                  <a:gradFill>
                    <a:gsLst>
                      <a:gs pos="0">
                        <a:srgbClr val="9A855D">
                          <a:lumMod val="60000"/>
                          <a:lumOff val="40000"/>
                        </a:srgbClr>
                      </a:gs>
                      <a:gs pos="100000">
                        <a:srgbClr val="FF0000">
                          <a:lumMod val="50000"/>
                        </a:srgbClr>
                      </a:gs>
                    </a:gsLst>
                    <a:lin ang="156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38" name="Oval 269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439013" y="1991424"/>
                    <a:ext cx="354310" cy="26520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ysClr val="window" lastClr="FFFFFF"/>
                      </a:gs>
                      <a:gs pos="100000">
                        <a:srgbClr val="9A855D">
                          <a:lumMod val="60000"/>
                          <a:lumOff val="40000"/>
                        </a:srgb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4" name="Group 65"/>
                <p:cNvGrpSpPr/>
                <p:nvPr/>
              </p:nvGrpSpPr>
              <p:grpSpPr>
                <a:xfrm>
                  <a:off x="4648200" y="2133600"/>
                  <a:ext cx="315302" cy="315302"/>
                  <a:chOff x="7391400" y="1988344"/>
                  <a:chExt cx="454025" cy="454025"/>
                </a:xfrm>
                <a:effectLst/>
              </p:grpSpPr>
              <p:sp>
                <p:nvSpPr>
                  <p:cNvPr id="35" name="Oval 268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391400" y="1988344"/>
                    <a:ext cx="454025" cy="454025"/>
                  </a:xfrm>
                  <a:prstGeom prst="ellipse">
                    <a:avLst/>
                  </a:prstGeom>
                  <a:gradFill>
                    <a:gsLst>
                      <a:gs pos="0">
                        <a:srgbClr val="925C14"/>
                      </a:gs>
                      <a:gs pos="100000">
                        <a:srgbClr val="925C14">
                          <a:lumMod val="75000"/>
                        </a:srgbClr>
                      </a:gs>
                    </a:gsLst>
                    <a:lin ang="156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36" name="Oval 269"/>
                  <p:cNvSpPr>
                    <a:spLocks noChangeArrowheads="1"/>
                  </p:cNvSpPr>
                  <p:nvPr/>
                </p:nvSpPr>
                <p:spPr bwMode="auto">
                  <a:xfrm rot="21347776">
                    <a:off x="7439013" y="1991424"/>
                    <a:ext cx="354310" cy="26520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ysClr val="window" lastClr="FFFFFF"/>
                      </a:gs>
                      <a:gs pos="100000">
                        <a:srgbClr val="925C14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sp>
            <p:nvSpPr>
              <p:cNvPr id="45" name="Text Box 394"/>
              <p:cNvSpPr txBox="1">
                <a:spLocks noChangeArrowheads="1"/>
              </p:cNvSpPr>
              <p:nvPr/>
            </p:nvSpPr>
            <p:spPr bwMode="auto">
              <a:xfrm>
                <a:off x="5065464" y="5445224"/>
                <a:ext cx="1808411" cy="5100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91440" tIns="91440" anchor="ctr" anchorCtr="0">
                <a:spAutoFit/>
              </a:bodyPr>
              <a:lstStyle/>
              <a:p>
                <a:pPr lvl="0">
                  <a:defRPr/>
                </a:pPr>
                <a:r>
                  <a:rPr lang="zh-TW" altLang="en-US" sz="2400" kern="0" dirty="0"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法規超人篇</a:t>
                </a: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8608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342112" y="437270"/>
            <a:ext cx="8190327" cy="594405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28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algn="ctr"/>
            <a:endParaRPr lang="zh-TW" altLang="en-US" sz="3200" dirty="0">
              <a:solidFill>
                <a:prstClr val="black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03648" y="900009"/>
            <a:ext cx="6048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用一個行動，影響一個世界</a:t>
            </a:r>
            <a:endParaRPr lang="en-US" altLang="zh-TW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1026" name="Picture 2" descr="https://scontent.xx.fbcdn.net/v/t1.0-9/14479739_312437735799878_2688226724318291466_n.jpg?oh=c9aefedbb7031dfb3c7df723e36b7224&amp;oe=586D351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15" b="12907"/>
          <a:stretch/>
        </p:blipFill>
        <p:spPr bwMode="auto">
          <a:xfrm>
            <a:off x="2660125" y="1988840"/>
            <a:ext cx="3535718" cy="263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141" y="5301208"/>
            <a:ext cx="4834115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5154954" y="2160246"/>
            <a:ext cx="241705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評審團大獎</a:t>
            </a:r>
            <a:endParaRPr lang="en-US" altLang="zh-TW" sz="28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創意行動獎</a:t>
            </a:r>
            <a:endParaRPr lang="en-US" altLang="zh-TW" sz="28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團隊卓越獎</a:t>
            </a:r>
            <a:endParaRPr lang="en-US" altLang="zh-TW" sz="2800" dirty="0" smtClean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最具人</a:t>
            </a:r>
            <a:r>
              <a:rPr lang="zh-TW" altLang="en-US" sz="28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氣獎</a:t>
            </a:r>
          </a:p>
        </p:txBody>
      </p:sp>
    </p:spTree>
    <p:extLst>
      <p:ext uri="{BB962C8B-B14F-4D97-AF65-F5344CB8AC3E}">
        <p14:creationId xmlns:p14="http://schemas.microsoft.com/office/powerpoint/2010/main" val="112973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17326 0.00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7504" y="6239053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法規知識ｅ點通　各校高手齊爭鋒</a:t>
            </a:r>
            <a:endParaRPr lang="zh-TW" altLang="en-US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5" y="620688"/>
            <a:ext cx="8250798" cy="5256584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9" y="620688"/>
            <a:ext cx="8278614" cy="52565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9" y="620688"/>
            <a:ext cx="8278614" cy="53343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88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864" y="1266056"/>
            <a:ext cx="8229600" cy="4525963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7" y="620688"/>
            <a:ext cx="8190326" cy="5256584"/>
          </a:xfrm>
          <a:prstGeom prst="round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7504" y="6239053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步驟</a:t>
            </a:r>
            <a:r>
              <a:rPr lang="en-US" altLang="zh-TW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</a:t>
            </a:r>
            <a:r>
              <a:rPr lang="zh-TW" alt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：進入法規知識王闖關競賽</a:t>
            </a:r>
          </a:p>
        </p:txBody>
      </p:sp>
      <p:sp>
        <p:nvSpPr>
          <p:cNvPr id="7" name="橢圓 6"/>
          <p:cNvSpPr/>
          <p:nvPr/>
        </p:nvSpPr>
        <p:spPr>
          <a:xfrm>
            <a:off x="611560" y="2086744"/>
            <a:ext cx="2952328" cy="116223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5" y="620688"/>
            <a:ext cx="8250798" cy="5256584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橢圓 7"/>
          <p:cNvSpPr/>
          <p:nvPr/>
        </p:nvSpPr>
        <p:spPr>
          <a:xfrm>
            <a:off x="613872" y="3248980"/>
            <a:ext cx="1797888" cy="9259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1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7504" y="6239053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步驟</a:t>
            </a:r>
            <a: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</a:t>
            </a:r>
            <a:r>
              <a:rPr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：報名註冊</a:t>
            </a:r>
            <a:endParaRPr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509589"/>
            <a:ext cx="8010525" cy="529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橢圓 9"/>
          <p:cNvSpPr/>
          <p:nvPr/>
        </p:nvSpPr>
        <p:spPr>
          <a:xfrm>
            <a:off x="1910604" y="620688"/>
            <a:ext cx="2157340" cy="93610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5713935" y="3501008"/>
            <a:ext cx="2422587" cy="2046397"/>
            <a:chOff x="566738" y="1978272"/>
            <a:chExt cx="3132138" cy="2824163"/>
          </a:xfrm>
        </p:grpSpPr>
        <p:grpSp>
          <p:nvGrpSpPr>
            <p:cNvPr id="12" name="群組 11"/>
            <p:cNvGrpSpPr/>
            <p:nvPr/>
          </p:nvGrpSpPr>
          <p:grpSpPr>
            <a:xfrm>
              <a:off x="566738" y="1978272"/>
              <a:ext cx="3132138" cy="2824163"/>
              <a:chOff x="5432425" y="3429000"/>
              <a:chExt cx="3132138" cy="2824163"/>
            </a:xfrm>
          </p:grpSpPr>
          <p:pic>
            <p:nvPicPr>
              <p:cNvPr id="13" name="圖片 1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432425" y="3429000"/>
                <a:ext cx="3132138" cy="2824163"/>
              </a:xfrm>
              <a:prstGeom prst="rect">
                <a:avLst/>
              </a:prstGeom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p:spPr>
          </p:pic>
          <p:sp>
            <p:nvSpPr>
              <p:cNvPr id="14" name="矩形 13"/>
              <p:cNvSpPr/>
              <p:nvPr/>
            </p:nvSpPr>
            <p:spPr bwMode="auto">
              <a:xfrm>
                <a:off x="7615868" y="3429000"/>
                <a:ext cx="916572" cy="26759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TW" altLang="en-US" sz="2400" dirty="0">
                    <a:ln w="18415" cmpd="sng">
                      <a:solidFill>
                        <a:srgbClr val="C00000"/>
                      </a:solidFill>
                      <a:prstDash val="solid"/>
                    </a:ln>
                    <a:solidFill>
                      <a:srgbClr val="C00000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吉利</a:t>
                </a:r>
                <a:r>
                  <a:rPr lang="zh-TW" altLang="en-US" sz="2400" dirty="0" smtClean="0">
                    <a:ln w="18415" cmpd="sng">
                      <a:solidFill>
                        <a:srgbClr val="C00000"/>
                      </a:solidFill>
                      <a:prstDash val="solid"/>
                    </a:ln>
                    <a:solidFill>
                      <a:srgbClr val="C00000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小</a:t>
                </a:r>
                <a:r>
                  <a:rPr kumimoji="0" lang="zh-TW" altLang="en-US" sz="2400" dirty="0" smtClean="0">
                    <a:ln w="18415" cmpd="sng">
                      <a:solidFill>
                        <a:srgbClr val="C00000"/>
                      </a:solidFill>
                      <a:prstDash val="solid"/>
                    </a:ln>
                    <a:solidFill>
                      <a:srgbClr val="C00000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叮嚀</a:t>
                </a:r>
                <a:endParaRPr kumimoji="0" lang="zh-TW" altLang="en-US" sz="2400" dirty="0">
                  <a:ln w="18415" cmpd="sng">
                    <a:solidFill>
                      <a:srgbClr val="C00000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6289" y="2756038"/>
              <a:ext cx="1268630" cy="12686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783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7504" y="6239053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步驟</a:t>
            </a:r>
            <a:r>
              <a:rPr lang="en-US" altLang="zh-TW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3</a:t>
            </a:r>
            <a:r>
              <a:rPr lang="zh-TW" altLang="en-US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：馬上闖關</a:t>
            </a:r>
            <a:endParaRPr lang="zh-TW" altLang="en-US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5" y="601814"/>
            <a:ext cx="8250798" cy="5256584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橢圓 14"/>
          <p:cNvSpPr/>
          <p:nvPr/>
        </p:nvSpPr>
        <p:spPr>
          <a:xfrm>
            <a:off x="2195736" y="3213026"/>
            <a:ext cx="2157340" cy="93610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5" y="586780"/>
            <a:ext cx="8250798" cy="5271618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24" y="548680"/>
            <a:ext cx="8180973" cy="5309718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1364442">
            <a:off x="-203714" y="809850"/>
            <a:ext cx="9573552" cy="1107996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資料來源</a:t>
            </a:r>
            <a:r>
              <a:rPr lang="zh-TW" altLang="en-US" sz="6600" b="1" dirty="0" smtClean="0">
                <a:ln w="2857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    </a:t>
            </a:r>
            <a:endParaRPr lang="zh-TW" altLang="en-US" sz="5400" dirty="0">
              <a:ln w="2857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32648"/>
            <a:ext cx="1665312" cy="166531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8" name="矩形 7"/>
          <p:cNvSpPr/>
          <p:nvPr/>
        </p:nvSpPr>
        <p:spPr>
          <a:xfrm>
            <a:off x="395536" y="2564904"/>
            <a:ext cx="8496944" cy="4078039"/>
          </a:xfrm>
          <a:prstGeom prst="rect">
            <a:avLst/>
          </a:prstGeom>
          <a:solidFill>
            <a:srgbClr val="ECF1F8"/>
          </a:solidFill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u"/>
            </a:pPr>
            <a:r>
              <a:rPr lang="zh-TW" alt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參考網站與新聞</a:t>
            </a:r>
            <a:endParaRPr lang="en-US" altLang="zh-TW" sz="2400" b="1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1. 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全國法規資料庫 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law.moj.gov.tw/Index.aspx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2. 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法務部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無毒家園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網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://refrain.moj.gov.tw/mp.asp?mp=1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3. 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教育部紫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錐花運動反毒小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學堂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enc.moe.edu.tw/Qa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4.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高雄市毒品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危害防制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中心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khd.kcg.gov.tw/Main.aspx?sn=756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5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社會實驗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有多容易能對女孩的飲料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下藥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？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www.youtube.com/watch?v=l1uLehvVY4c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6.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看看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行家下藥的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速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度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8"/>
              </a:rPr>
              <a:t>https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8"/>
              </a:rPr>
              <a:t>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8"/>
              </a:rPr>
              <a:t>www.youtube.com/watch?v=5CdhK1bprA4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7. 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中時電子報。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〈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自己種較便宜！毒蟲溫室種大麻遭警查獲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〉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。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2016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7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4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日。參考網址：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9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9"/>
              </a:rPr>
              <a:t>://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9"/>
              </a:rPr>
              <a:t>www.chinatimes.com/realtimenews/20160704004560-260402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（最後瀏覽日期：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2016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9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26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日）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44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1364442">
            <a:off x="-203714" y="809850"/>
            <a:ext cx="9573552" cy="1107996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資料來源</a:t>
            </a:r>
            <a:r>
              <a:rPr lang="zh-TW" altLang="en-US" sz="6600" b="1" dirty="0" smtClean="0">
                <a:ln w="2857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    </a:t>
            </a:r>
            <a:endParaRPr lang="zh-TW" altLang="en-US" sz="5400" dirty="0">
              <a:ln w="2857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32648"/>
            <a:ext cx="1665312" cy="166531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7" name="矩形 6"/>
          <p:cNvSpPr/>
          <p:nvPr/>
        </p:nvSpPr>
        <p:spPr>
          <a:xfrm>
            <a:off x="323528" y="2780928"/>
            <a:ext cx="8496944" cy="3170099"/>
          </a:xfrm>
          <a:prstGeom prst="rect">
            <a:avLst/>
          </a:prstGeom>
          <a:solidFill>
            <a:srgbClr val="ECF1F8"/>
          </a:solidFill>
        </p:spPr>
        <p:txBody>
          <a:bodyPr wrap="square">
            <a:spAutoFit/>
          </a:bodyPr>
          <a:lstStyle/>
          <a:p>
            <a:pPr marL="457200" lvl="0" indent="-457200">
              <a:spcAft>
                <a:spcPts val="1200"/>
              </a:spcAft>
              <a:buFont typeface="Wingdings" panose="05000000000000000000" pitchFamily="2" charset="2"/>
              <a:buChar char="u"/>
            </a:pP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圖片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來源：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1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.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小智與皮卡丘 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https://zh.wikipedia.org/wiki/%E5%B0%8F%E6%99%BA</a:t>
            </a:r>
          </a:p>
          <a:p>
            <a:pPr lvl="0">
              <a:spcAft>
                <a:spcPts val="1200"/>
              </a:spcAft>
            </a:pP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寶可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夢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首頁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http</a:t>
            </a:r>
            <a:r>
              <a:rPr lang="en-US" altLang="zh-TW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://toucharcade.com/2016/07/28/who-owns-pokemon-anyway-its-complicated/</a:t>
            </a:r>
            <a:endParaRPr lang="en-US" altLang="zh-TW" sz="14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妙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蛙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種子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://www.youtube.com/watch?v=NN9LaU2NlLM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4.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大麻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http://big5.cri.cn/gate/big5/gb.cri.cn/27824/2012/06/21/5105s3738048.htm</a:t>
            </a:r>
          </a:p>
          <a:p>
            <a:pPr lvl="0"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5.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胖丁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http://www.pokemon.name/wiki/%E8%83%96%E4%B8%81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  <a:hlinkClick r:id="rId6"/>
            </a:endParaRPr>
          </a:p>
          <a:p>
            <a:pPr lvl="0">
              <a:spcAft>
                <a:spcPts val="1200"/>
              </a:spcAft>
            </a:pP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13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1364442">
            <a:off x="-203714" y="809850"/>
            <a:ext cx="9573552" cy="1107996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zh-TW" alt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資料來源</a:t>
            </a:r>
            <a:r>
              <a:rPr lang="zh-TW" altLang="en-US" sz="6600" b="1" dirty="0" smtClean="0">
                <a:ln w="2857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       </a:t>
            </a:r>
            <a:endParaRPr lang="zh-TW" altLang="en-US" sz="5400" dirty="0">
              <a:ln w="2857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32648"/>
            <a:ext cx="1665312" cy="166531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7" name="矩形 6"/>
          <p:cNvSpPr/>
          <p:nvPr/>
        </p:nvSpPr>
        <p:spPr>
          <a:xfrm>
            <a:off x="406409" y="2743240"/>
            <a:ext cx="8353306" cy="3170099"/>
          </a:xfrm>
          <a:prstGeom prst="rect">
            <a:avLst/>
          </a:prstGeom>
          <a:solidFill>
            <a:srgbClr val="ECF1F8"/>
          </a:solidFill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u"/>
            </a:pP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圖片來源：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6.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黑板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3"/>
              </a:rPr>
              <a:t>://iplus.net.tw/sections/39/pages/134?locale=zh_tw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7.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傑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尼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龜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4"/>
              </a:rPr>
              <a:t>://bbs.18183.com/thread-3740651-1-1.html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8.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迷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唇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姐 </a:t>
            </a:r>
            <a:r>
              <a:rPr lang="en-US" altLang="zh-TW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http</a:t>
            </a:r>
            <a:r>
              <a:rPr lang="en-US" altLang="zh-TW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5"/>
              </a:rPr>
              <a:t>://wapbaike.baidu.com/item/%E8%BF%B7%E5%94%87%E5%A7%90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9.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底片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http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6"/>
              </a:rPr>
              <a:t>://www.babyhome.com.tw/mboard/topic.php?bid=7&amp;sID=433823</a:t>
            </a: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10.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羊皮狼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://news.readmoo.com/2015/09/25/cast-of-shadows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  <a:hlinkClick r:id="rId7"/>
              </a:rPr>
              <a:t>/</a:t>
            </a:r>
            <a:endParaRPr lang="en-US" altLang="zh-TW" sz="2000" dirty="0" smtClean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25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7227</TotalTime>
  <Words>2732</Words>
  <Application>Microsoft Office PowerPoint</Application>
  <PresentationFormat>如螢幕大小 (4:3)</PresentationFormat>
  <Paragraphs>242</Paragraphs>
  <Slides>45</Slides>
  <Notes>18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45</vt:i4>
      </vt:variant>
    </vt:vector>
  </HeadingPairs>
  <TitlesOfParts>
    <vt:vector size="49" baseType="lpstr">
      <vt:lpstr>Office 佈景主題</vt:lpstr>
      <vt:lpstr>1_Office 佈景主題</vt:lpstr>
      <vt:lpstr>2_Office 佈景主題</vt:lpstr>
      <vt:lpstr>3_Office 佈景主題</vt:lpstr>
      <vt:lpstr>PowerPoint 簡報</vt:lpstr>
      <vt:lpstr>PowerPoint 簡報</vt:lpstr>
      <vt:lpstr>PowerPoint 簡報</vt:lpstr>
      <vt:lpstr>PowerPoint 簡報</vt:lpstr>
      <vt:lpstr>PowerPoint 簡報</vt:lpstr>
      <vt:lpstr>第一關：妙蛙種子／大麻快刀</vt:lpstr>
      <vt:lpstr>PowerPoint 簡報</vt:lpstr>
      <vt:lpstr>PowerPoint 簡報</vt:lpstr>
      <vt:lpstr>PowerPoint 簡報</vt:lpstr>
      <vt:lpstr>PowerPoint 簡報</vt:lpstr>
      <vt:lpstr>PowerPoint 簡報</vt:lpstr>
      <vt:lpstr>第二關：傑尼龜／不知名毒品水槍</vt:lpstr>
      <vt:lpstr>PowerPoint 簡報</vt:lpstr>
      <vt:lpstr>PowerPoint 簡報</vt:lpstr>
      <vt:lpstr>PowerPoint 簡報</vt:lpstr>
      <vt:lpstr>第三關：胖丁／一粒你就眠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男子行為的法律效果是？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HP</dc:creator>
  <cp:lastModifiedBy>HP</cp:lastModifiedBy>
  <cp:revision>180</cp:revision>
  <dcterms:created xsi:type="dcterms:W3CDTF">2016-09-14T13:28:15Z</dcterms:created>
  <dcterms:modified xsi:type="dcterms:W3CDTF">2016-10-07T03:43:23Z</dcterms:modified>
</cp:coreProperties>
</file>