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Default Extension="mp4" ContentType="video/unknown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56"/>
  </p:notesMasterIdLst>
  <p:sldIdLst>
    <p:sldId id="256" r:id="rId3"/>
    <p:sldId id="297" r:id="rId4"/>
    <p:sldId id="257" r:id="rId5"/>
    <p:sldId id="259" r:id="rId6"/>
    <p:sldId id="258" r:id="rId7"/>
    <p:sldId id="294" r:id="rId8"/>
    <p:sldId id="260" r:id="rId9"/>
    <p:sldId id="295" r:id="rId10"/>
    <p:sldId id="261" r:id="rId11"/>
    <p:sldId id="273" r:id="rId12"/>
    <p:sldId id="262" r:id="rId13"/>
    <p:sldId id="272" r:id="rId14"/>
    <p:sldId id="300" r:id="rId15"/>
    <p:sldId id="301" r:id="rId16"/>
    <p:sldId id="304" r:id="rId17"/>
    <p:sldId id="302" r:id="rId18"/>
    <p:sldId id="305" r:id="rId19"/>
    <p:sldId id="266" r:id="rId20"/>
    <p:sldId id="306" r:id="rId21"/>
    <p:sldId id="265" r:id="rId22"/>
    <p:sldId id="307" r:id="rId23"/>
    <p:sldId id="308" r:id="rId24"/>
    <p:sldId id="309" r:id="rId25"/>
    <p:sldId id="310" r:id="rId26"/>
    <p:sldId id="311" r:id="rId27"/>
    <p:sldId id="313" r:id="rId28"/>
    <p:sldId id="267" r:id="rId29"/>
    <p:sldId id="274" r:id="rId30"/>
    <p:sldId id="276" r:id="rId31"/>
    <p:sldId id="277" r:id="rId32"/>
    <p:sldId id="268" r:id="rId33"/>
    <p:sldId id="314" r:id="rId34"/>
    <p:sldId id="269" r:id="rId35"/>
    <p:sldId id="299" r:id="rId36"/>
    <p:sldId id="298" r:id="rId37"/>
    <p:sldId id="270" r:id="rId38"/>
    <p:sldId id="315" r:id="rId39"/>
    <p:sldId id="278" r:id="rId40"/>
    <p:sldId id="279" r:id="rId41"/>
    <p:sldId id="280" r:id="rId42"/>
    <p:sldId id="281" r:id="rId43"/>
    <p:sldId id="282" r:id="rId44"/>
    <p:sldId id="283" r:id="rId45"/>
    <p:sldId id="284" r:id="rId46"/>
    <p:sldId id="287" r:id="rId47"/>
    <p:sldId id="285" r:id="rId48"/>
    <p:sldId id="288" r:id="rId49"/>
    <p:sldId id="286" r:id="rId50"/>
    <p:sldId id="289" r:id="rId51"/>
    <p:sldId id="290" r:id="rId52"/>
    <p:sldId id="292" r:id="rId53"/>
    <p:sldId id="291" r:id="rId54"/>
    <p:sldId id="293" r:id="rId55"/>
  </p:sldIdLst>
  <p:sldSz cx="9144000" cy="6858000" type="screen4x3"/>
  <p:notesSz cx="6858000" cy="9144000"/>
  <p:embeddedFontLst>
    <p:embeddedFont>
      <p:font typeface="華康華綜體W5(P)" pitchFamily="34" charset="-120"/>
      <p:regular r:id="rId57"/>
    </p:embeddedFont>
    <p:embeddedFont>
      <p:font typeface="Gill Sans MT" pitchFamily="34" charset="0"/>
      <p:regular r:id="rId58"/>
      <p:bold r:id="rId59"/>
      <p:italic r:id="rId60"/>
      <p:boldItalic r:id="rId61"/>
    </p:embeddedFont>
    <p:embeddedFont>
      <p:font typeface="微軟正黑體" pitchFamily="34" charset="-120"/>
      <p:regular r:id="rId62"/>
      <p:bold r:id="rId63"/>
    </p:embeddedFont>
    <p:embeddedFont>
      <p:font typeface="文鼎ＰＯＰ－４" pitchFamily="49" charset="-120"/>
      <p:regular r:id="rId64"/>
    </p:embeddedFont>
    <p:embeddedFont>
      <p:font typeface="標楷體" pitchFamily="65" charset="-120"/>
      <p:regular r:id="rId65"/>
    </p:embeddedFont>
    <p:embeddedFont>
      <p:font typeface="華康竹風體W4(P)" pitchFamily="66" charset="-120"/>
      <p:regular r:id="rId66"/>
    </p:embeddedFont>
    <p:embeddedFont>
      <p:font typeface="Calibri" pitchFamily="34" charset="0"/>
      <p:regular r:id="rId67"/>
      <p:bold r:id="rId68"/>
      <p:italic r:id="rId69"/>
      <p:boldItalic r:id="rId70"/>
    </p:embeddedFont>
  </p:embeddedFontLst>
  <p:custDataLst>
    <p:tags r:id="rId71"/>
  </p:custData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3B3"/>
    <a:srgbClr val="FFFF00"/>
    <a:srgbClr val="2994FF"/>
    <a:srgbClr val="FF3399"/>
    <a:srgbClr val="FFFF71"/>
    <a:srgbClr val="FFE0C1"/>
    <a:srgbClr val="FFFFB7"/>
    <a:srgbClr val="AFD7FF"/>
    <a:srgbClr val="E4C9FF"/>
    <a:srgbClr val="FFDDE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559" autoAdjust="0"/>
  </p:normalViewPr>
  <p:slideViewPr>
    <p:cSldViewPr>
      <p:cViewPr>
        <p:scale>
          <a:sx n="70" d="100"/>
          <a:sy n="70" d="100"/>
        </p:scale>
        <p:origin x="-312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font" Target="fonts/font7.fntdata"/><Relationship Id="rId68" Type="http://schemas.openxmlformats.org/officeDocument/2006/relationships/font" Target="fonts/font12.fntdata"/><Relationship Id="rId7" Type="http://schemas.openxmlformats.org/officeDocument/2006/relationships/slide" Target="slides/slide5.xml"/><Relationship Id="rId71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font" Target="fonts/font2.fntdata"/><Relationship Id="rId66" Type="http://schemas.openxmlformats.org/officeDocument/2006/relationships/font" Target="fonts/font10.fntdata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1.fntdata"/><Relationship Id="rId61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4.fntdata"/><Relationship Id="rId65" Type="http://schemas.openxmlformats.org/officeDocument/2006/relationships/font" Target="fonts/font9.fntdata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64" Type="http://schemas.openxmlformats.org/officeDocument/2006/relationships/font" Target="fonts/font8.fntdata"/><Relationship Id="rId69" Type="http://schemas.openxmlformats.org/officeDocument/2006/relationships/font" Target="fonts/font13.fnt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3.fntdata"/><Relationship Id="rId67" Type="http://schemas.openxmlformats.org/officeDocument/2006/relationships/font" Target="fonts/font11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font" Target="fonts/font6.fntdata"/><Relationship Id="rId70" Type="http://schemas.openxmlformats.org/officeDocument/2006/relationships/font" Target="fonts/font14.fntdata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65A13E-57DA-4DC8-919F-D0F04E69C80E}" type="doc">
      <dgm:prSet loTypeId="urn:microsoft.com/office/officeart/2005/8/layout/vList5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zh-TW" altLang="en-US"/>
        </a:p>
      </dgm:t>
    </dgm:pt>
    <dgm:pt modelId="{C7AA4195-92C5-4BA5-9B4E-8BB87897007F}">
      <dgm:prSet phldrT="[文字]" custT="1"/>
      <dgm:spPr/>
      <dgm:t>
        <a:bodyPr/>
        <a:lstStyle/>
        <a:p>
          <a:r>
            <a:rPr lang="zh-TW" altLang="en-US" sz="3600" dirty="0" smtClean="0">
              <a:latin typeface="+mj-ea"/>
              <a:ea typeface="+mj-ea"/>
              <a:cs typeface="文鼎ＰＯＰ－４" pitchFamily="49" charset="-120"/>
            </a:rPr>
            <a:t>法規類別</a:t>
          </a:r>
          <a:endParaRPr lang="zh-TW" altLang="en-US" sz="3600" dirty="0">
            <a:latin typeface="+mj-ea"/>
            <a:ea typeface="+mj-ea"/>
            <a:cs typeface="文鼎ＰＯＰ－４" pitchFamily="49" charset="-120"/>
          </a:endParaRPr>
        </a:p>
      </dgm:t>
    </dgm:pt>
    <dgm:pt modelId="{7CB52666-1C1F-47D9-AD68-2BA6BB588656}" type="parTrans" cxnId="{CED7232F-EA9F-499A-97CA-1A56C10AF1DB}">
      <dgm:prSet/>
      <dgm:spPr/>
      <dgm:t>
        <a:bodyPr/>
        <a:lstStyle/>
        <a:p>
          <a:endParaRPr lang="zh-TW" altLang="en-US"/>
        </a:p>
      </dgm:t>
    </dgm:pt>
    <dgm:pt modelId="{62D9EA9D-2929-4E4B-ACCC-4F46EA2CCB12}" type="sibTrans" cxnId="{CED7232F-EA9F-499A-97CA-1A56C10AF1DB}">
      <dgm:prSet/>
      <dgm:spPr/>
      <dgm:t>
        <a:bodyPr/>
        <a:lstStyle/>
        <a:p>
          <a:endParaRPr lang="zh-TW" altLang="en-US"/>
        </a:p>
      </dgm:t>
    </dgm:pt>
    <dgm:pt modelId="{CD49DE11-D0A9-460F-9A62-1255E875B13E}">
      <dgm:prSet phldrT="[文字]" custT="1"/>
      <dgm:spPr>
        <a:solidFill>
          <a:schemeClr val="accent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1600" dirty="0" smtClean="0">
              <a:latin typeface="+mj-ea"/>
              <a:ea typeface="+mj-ea"/>
            </a:rPr>
            <a:t>憲法、國民大會、總統、行政、立法、司法、考試、監察</a:t>
          </a:r>
          <a:endParaRPr lang="zh-TW" altLang="en-US" sz="1600" dirty="0">
            <a:latin typeface="+mj-ea"/>
            <a:ea typeface="+mj-ea"/>
          </a:endParaRPr>
        </a:p>
      </dgm:t>
    </dgm:pt>
    <dgm:pt modelId="{990D0688-37D5-497B-9A48-B8930C258349}" type="parTrans" cxnId="{188FFDC0-DFBA-4825-985F-D42C7857EA91}">
      <dgm:prSet/>
      <dgm:spPr/>
      <dgm:t>
        <a:bodyPr/>
        <a:lstStyle/>
        <a:p>
          <a:endParaRPr lang="zh-TW" altLang="en-US"/>
        </a:p>
      </dgm:t>
    </dgm:pt>
    <dgm:pt modelId="{8FF9ABC5-F6C2-4375-A056-8BA7609EB993}" type="sibTrans" cxnId="{188FFDC0-DFBA-4825-985F-D42C7857EA91}">
      <dgm:prSet/>
      <dgm:spPr/>
      <dgm:t>
        <a:bodyPr/>
        <a:lstStyle/>
        <a:p>
          <a:endParaRPr lang="zh-TW" altLang="en-US"/>
        </a:p>
      </dgm:t>
    </dgm:pt>
    <dgm:pt modelId="{5696F2E7-A237-4BB1-9A8A-BF7D6934EA47}">
      <dgm:prSet phldrT="[文字]" custT="1"/>
      <dgm:spPr/>
      <dgm:t>
        <a:bodyPr/>
        <a:lstStyle/>
        <a:p>
          <a:r>
            <a:rPr lang="zh-TW" altLang="en-US" sz="3600" dirty="0" smtClean="0">
              <a:latin typeface="+mj-ea"/>
              <a:ea typeface="+mj-ea"/>
              <a:cs typeface="文鼎ＰＯＰ－４" pitchFamily="49" charset="-120"/>
            </a:rPr>
            <a:t>法規檢索</a:t>
          </a:r>
          <a:endParaRPr lang="zh-TW" altLang="en-US" sz="3600" dirty="0">
            <a:latin typeface="+mj-ea"/>
            <a:ea typeface="+mj-ea"/>
            <a:cs typeface="文鼎ＰＯＰ－４" pitchFamily="49" charset="-120"/>
          </a:endParaRPr>
        </a:p>
      </dgm:t>
    </dgm:pt>
    <dgm:pt modelId="{814B79C2-E954-4D5B-B975-8E95B9004FD8}" type="parTrans" cxnId="{2E284E56-19FC-4A56-A458-CE7E6E2DDCEA}">
      <dgm:prSet/>
      <dgm:spPr/>
      <dgm:t>
        <a:bodyPr/>
        <a:lstStyle/>
        <a:p>
          <a:endParaRPr lang="zh-TW" altLang="en-US"/>
        </a:p>
      </dgm:t>
    </dgm:pt>
    <dgm:pt modelId="{AF6D41D1-23FB-4F9D-B17A-D9BD7741CA93}" type="sibTrans" cxnId="{2E284E56-19FC-4A56-A458-CE7E6E2DDCEA}">
      <dgm:prSet/>
      <dgm:spPr/>
      <dgm:t>
        <a:bodyPr/>
        <a:lstStyle/>
        <a:p>
          <a:endParaRPr lang="zh-TW" altLang="en-US"/>
        </a:p>
      </dgm:t>
    </dgm:pt>
    <dgm:pt modelId="{5E8935A1-AF41-41D0-BDE8-99AB1F72F106}">
      <dgm:prSet phldrT="[文字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1800" dirty="0" smtClean="0">
              <a:latin typeface="+mj-ea"/>
              <a:ea typeface="+mj-ea"/>
              <a:cs typeface="文鼎ＰＯＰ－４" pitchFamily="49" charset="-120"/>
            </a:rPr>
            <a:t>憲法、法律、法規命令</a:t>
          </a:r>
          <a:endParaRPr lang="zh-TW" altLang="en-US" sz="1800" dirty="0">
            <a:latin typeface="+mj-ea"/>
            <a:ea typeface="+mj-ea"/>
            <a:cs typeface="文鼎ＰＯＰ－４" pitchFamily="49" charset="-120"/>
          </a:endParaRPr>
        </a:p>
      </dgm:t>
    </dgm:pt>
    <dgm:pt modelId="{5FB53D21-E412-49DB-B05F-7DD45E0C9F24}" type="parTrans" cxnId="{DF8560CA-19CD-4032-8001-407F13470CC8}">
      <dgm:prSet/>
      <dgm:spPr/>
      <dgm:t>
        <a:bodyPr/>
        <a:lstStyle/>
        <a:p>
          <a:endParaRPr lang="zh-TW" altLang="en-US"/>
        </a:p>
      </dgm:t>
    </dgm:pt>
    <dgm:pt modelId="{C651425F-B64E-498C-83C7-3DB449FB4857}" type="sibTrans" cxnId="{DF8560CA-19CD-4032-8001-407F13470CC8}">
      <dgm:prSet/>
      <dgm:spPr/>
      <dgm:t>
        <a:bodyPr/>
        <a:lstStyle/>
        <a:p>
          <a:endParaRPr lang="zh-TW" altLang="en-US"/>
        </a:p>
      </dgm:t>
    </dgm:pt>
    <dgm:pt modelId="{0002C8B6-7C10-41C8-A981-D8D318E2AD0C}">
      <dgm:prSet phldrT="[文字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1800" dirty="0" smtClean="0">
              <a:latin typeface="+mj-ea"/>
              <a:ea typeface="+mj-ea"/>
              <a:cs typeface="文鼎ＰＯＰ－４" pitchFamily="49" charset="-120"/>
            </a:rPr>
            <a:t>不確定搜尋項目→輸入關鍵字出現相關法條</a:t>
          </a:r>
          <a:endParaRPr lang="zh-TW" altLang="en-US" sz="1800" dirty="0">
            <a:latin typeface="+mj-ea"/>
            <a:ea typeface="+mj-ea"/>
            <a:cs typeface="文鼎ＰＯＰ－４" pitchFamily="49" charset="-120"/>
          </a:endParaRPr>
        </a:p>
      </dgm:t>
    </dgm:pt>
    <dgm:pt modelId="{826940F0-1CD8-4F3E-8DBC-6E5D9BC39881}" type="parTrans" cxnId="{3C76EA6E-0405-430E-B245-63EFD0B226AA}">
      <dgm:prSet/>
      <dgm:spPr/>
      <dgm:t>
        <a:bodyPr/>
        <a:lstStyle/>
        <a:p>
          <a:endParaRPr lang="zh-TW" altLang="en-US"/>
        </a:p>
      </dgm:t>
    </dgm:pt>
    <dgm:pt modelId="{9DBD889E-FB51-46A2-A49C-5048A8E382F1}" type="sibTrans" cxnId="{3C76EA6E-0405-430E-B245-63EFD0B226AA}">
      <dgm:prSet/>
      <dgm:spPr/>
      <dgm:t>
        <a:bodyPr/>
        <a:lstStyle/>
        <a:p>
          <a:endParaRPr lang="zh-TW" altLang="en-US"/>
        </a:p>
      </dgm:t>
    </dgm:pt>
    <dgm:pt modelId="{F53E5841-00C9-4F26-8564-38D702BE07F2}">
      <dgm:prSet phldrT="[文字]" custT="1"/>
      <dgm:spPr/>
      <dgm:t>
        <a:bodyPr/>
        <a:lstStyle/>
        <a:p>
          <a:r>
            <a:rPr lang="zh-TW" altLang="en-US" sz="3600" dirty="0" smtClean="0">
              <a:latin typeface="+mj-ea"/>
              <a:ea typeface="+mj-ea"/>
              <a:cs typeface="文鼎ＰＯＰ－４" pitchFamily="49" charset="-120"/>
            </a:rPr>
            <a:t>司法判解</a:t>
          </a:r>
          <a:endParaRPr lang="zh-TW" altLang="en-US" sz="3600" dirty="0">
            <a:latin typeface="+mj-ea"/>
            <a:ea typeface="+mj-ea"/>
            <a:cs typeface="文鼎ＰＯＰ－４" pitchFamily="49" charset="-120"/>
          </a:endParaRPr>
        </a:p>
      </dgm:t>
    </dgm:pt>
    <dgm:pt modelId="{5C471E80-5D2A-4DFB-BB52-385DD8C37549}" type="parTrans" cxnId="{14E0D1CD-B18E-4ACE-96CB-4756566746D2}">
      <dgm:prSet/>
      <dgm:spPr/>
      <dgm:t>
        <a:bodyPr/>
        <a:lstStyle/>
        <a:p>
          <a:endParaRPr lang="zh-TW" altLang="en-US"/>
        </a:p>
      </dgm:t>
    </dgm:pt>
    <dgm:pt modelId="{1CD42C84-DA5A-4A60-9B6A-0CDF31FAFE6E}" type="sibTrans" cxnId="{14E0D1CD-B18E-4ACE-96CB-4756566746D2}">
      <dgm:prSet/>
      <dgm:spPr/>
      <dgm:t>
        <a:bodyPr/>
        <a:lstStyle/>
        <a:p>
          <a:endParaRPr lang="zh-TW" altLang="en-US"/>
        </a:p>
      </dgm:t>
    </dgm:pt>
    <dgm:pt modelId="{73DC9FB1-39CC-41FA-BA0E-2D6D6F1FE77F}">
      <dgm:prSet phldrT="[文字]" custT="1"/>
      <dgm:spPr>
        <a:solidFill>
          <a:srgbClr val="FFDDEE">
            <a:alpha val="89804"/>
          </a:srgbClr>
        </a:solidFill>
        <a:ln>
          <a:solidFill>
            <a:srgbClr val="FFDDEE">
              <a:alpha val="90000"/>
            </a:srgbClr>
          </a:solidFill>
        </a:ln>
      </dgm:spPr>
      <dgm:t>
        <a:bodyPr/>
        <a:lstStyle/>
        <a:p>
          <a:r>
            <a:rPr lang="zh-TW" altLang="en-US" sz="2000" dirty="0" smtClean="0">
              <a:latin typeface="+mj-ea"/>
              <a:ea typeface="+mj-ea"/>
              <a:cs typeface="文鼎ＰＯＰ－４" pitchFamily="49" charset="-120"/>
            </a:rPr>
            <a:t>各部會、地方政府相關法規資訊</a:t>
          </a:r>
          <a:endParaRPr lang="zh-TW" altLang="en-US" sz="2000" dirty="0">
            <a:latin typeface="+mj-ea"/>
            <a:ea typeface="+mj-ea"/>
            <a:cs typeface="文鼎ＰＯＰ－４" pitchFamily="49" charset="-120"/>
          </a:endParaRPr>
        </a:p>
      </dgm:t>
    </dgm:pt>
    <dgm:pt modelId="{1AB16DAC-7AD5-481E-822F-66A3E11511B8}" type="parTrans" cxnId="{D75E6A8C-63BA-49AF-A920-C49CE506F472}">
      <dgm:prSet/>
      <dgm:spPr/>
      <dgm:t>
        <a:bodyPr/>
        <a:lstStyle/>
        <a:p>
          <a:endParaRPr lang="zh-TW" altLang="en-US"/>
        </a:p>
      </dgm:t>
    </dgm:pt>
    <dgm:pt modelId="{E997FB47-4FC8-4A26-B20B-64403419C4F8}" type="sibTrans" cxnId="{D75E6A8C-63BA-49AF-A920-C49CE506F472}">
      <dgm:prSet/>
      <dgm:spPr/>
      <dgm:t>
        <a:bodyPr/>
        <a:lstStyle/>
        <a:p>
          <a:endParaRPr lang="zh-TW" altLang="en-US"/>
        </a:p>
      </dgm:t>
    </dgm:pt>
    <dgm:pt modelId="{C9DD13CD-614F-4775-B28C-9D63250729F9}">
      <dgm:prSet phldrT="[文字]" custT="1"/>
      <dgm:spPr>
        <a:solidFill>
          <a:srgbClr val="FF3399"/>
        </a:solidFill>
      </dgm:spPr>
      <dgm:t>
        <a:bodyPr/>
        <a:lstStyle/>
        <a:p>
          <a:r>
            <a:rPr lang="zh-TW" altLang="en-US" sz="3600" dirty="0" smtClean="0">
              <a:latin typeface="+mj-ea"/>
              <a:ea typeface="+mj-ea"/>
              <a:cs typeface="文鼎ＰＯＰ－４" pitchFamily="49" charset="-120"/>
            </a:rPr>
            <a:t>跨機關查詢</a:t>
          </a:r>
          <a:endParaRPr lang="zh-TW" altLang="en-US" sz="3600" dirty="0">
            <a:latin typeface="+mj-ea"/>
            <a:ea typeface="+mj-ea"/>
            <a:cs typeface="文鼎ＰＯＰ－４" pitchFamily="49" charset="-120"/>
          </a:endParaRPr>
        </a:p>
      </dgm:t>
    </dgm:pt>
    <dgm:pt modelId="{DD66BA04-465F-4648-83ED-C8914467880C}" type="parTrans" cxnId="{58237EFF-2964-4C5B-9EF5-68AB4FA2747F}">
      <dgm:prSet/>
      <dgm:spPr/>
      <dgm:t>
        <a:bodyPr/>
        <a:lstStyle/>
        <a:p>
          <a:endParaRPr lang="zh-TW" altLang="en-US"/>
        </a:p>
      </dgm:t>
    </dgm:pt>
    <dgm:pt modelId="{FF1D430A-6085-48AA-A230-F39F400C55E4}" type="sibTrans" cxnId="{58237EFF-2964-4C5B-9EF5-68AB4FA2747F}">
      <dgm:prSet/>
      <dgm:spPr/>
      <dgm:t>
        <a:bodyPr/>
        <a:lstStyle/>
        <a:p>
          <a:endParaRPr lang="zh-TW" altLang="en-US"/>
        </a:p>
      </dgm:t>
    </dgm:pt>
    <dgm:pt modelId="{7DED9B26-79A2-4AC0-8D04-27A4DF51FEF7}">
      <dgm:prSet phldrT="[文字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zh-TW" altLang="en-US" sz="3600" dirty="0" smtClean="0">
              <a:latin typeface="+mj-ea"/>
              <a:ea typeface="+mj-ea"/>
              <a:cs typeface="文鼎ＰＯＰ－４" pitchFamily="49" charset="-120"/>
            </a:rPr>
            <a:t>綜合查詢</a:t>
          </a:r>
          <a:endParaRPr lang="zh-TW" altLang="en-US" sz="3600" dirty="0">
            <a:latin typeface="+mj-ea"/>
            <a:ea typeface="+mj-ea"/>
            <a:cs typeface="文鼎ＰＯＰ－４" pitchFamily="49" charset="-120"/>
          </a:endParaRPr>
        </a:p>
      </dgm:t>
    </dgm:pt>
    <dgm:pt modelId="{F184B93D-8092-449B-8D7E-112A46100BCD}" type="parTrans" cxnId="{FF0A8231-3DE0-425C-95A1-136D4766670F}">
      <dgm:prSet/>
      <dgm:spPr/>
      <dgm:t>
        <a:bodyPr/>
        <a:lstStyle/>
        <a:p>
          <a:endParaRPr lang="zh-TW" altLang="en-US"/>
        </a:p>
      </dgm:t>
    </dgm:pt>
    <dgm:pt modelId="{A7F839B7-CB87-45E0-9089-63B84DD59568}" type="sibTrans" cxnId="{FF0A8231-3DE0-425C-95A1-136D4766670F}">
      <dgm:prSet/>
      <dgm:spPr/>
      <dgm:t>
        <a:bodyPr/>
        <a:lstStyle/>
        <a:p>
          <a:endParaRPr lang="zh-TW" altLang="en-US"/>
        </a:p>
      </dgm:t>
    </dgm:pt>
    <dgm:pt modelId="{99ABCC3F-1EDD-479D-B209-A6E9D91CF3DC}">
      <dgm:prSet phldrT="[文字]" custT="1"/>
      <dgm:spPr/>
      <dgm:t>
        <a:bodyPr/>
        <a:lstStyle/>
        <a:p>
          <a:r>
            <a:rPr lang="zh-TW" altLang="en-US" sz="3600" dirty="0" smtClean="0">
              <a:latin typeface="+mj-ea"/>
              <a:ea typeface="+mj-ea"/>
              <a:cs typeface="文鼎ＰＯＰ－４" pitchFamily="49" charset="-120"/>
            </a:rPr>
            <a:t>條約協定</a:t>
          </a:r>
          <a:endParaRPr lang="zh-TW" altLang="en-US" sz="3600" dirty="0">
            <a:latin typeface="+mj-ea"/>
            <a:ea typeface="+mj-ea"/>
            <a:cs typeface="文鼎ＰＯＰ－４" pitchFamily="49" charset="-120"/>
          </a:endParaRPr>
        </a:p>
      </dgm:t>
    </dgm:pt>
    <dgm:pt modelId="{EC801194-D481-4DB8-8236-875C4DEB774C}" type="parTrans" cxnId="{68AA1A82-A512-414C-8319-705080B7F34F}">
      <dgm:prSet/>
      <dgm:spPr/>
      <dgm:t>
        <a:bodyPr/>
        <a:lstStyle/>
        <a:p>
          <a:endParaRPr lang="zh-TW" altLang="en-US"/>
        </a:p>
      </dgm:t>
    </dgm:pt>
    <dgm:pt modelId="{AF443A32-D46B-47E3-85F0-1EF903EB91F7}" type="sibTrans" cxnId="{68AA1A82-A512-414C-8319-705080B7F34F}">
      <dgm:prSet/>
      <dgm:spPr/>
      <dgm:t>
        <a:bodyPr/>
        <a:lstStyle/>
        <a:p>
          <a:endParaRPr lang="zh-TW" altLang="en-US"/>
        </a:p>
      </dgm:t>
    </dgm:pt>
    <dgm:pt modelId="{FB52529D-8255-4F10-8769-24CCC8BC4B11}">
      <dgm:prSet phldrT="[文字]" custT="1"/>
      <dgm:spPr/>
      <dgm:t>
        <a:bodyPr/>
        <a:lstStyle/>
        <a:p>
          <a:r>
            <a:rPr lang="zh-TW" altLang="en-US" sz="3600" dirty="0" smtClean="0">
              <a:latin typeface="+mj-ea"/>
              <a:ea typeface="+mj-ea"/>
              <a:cs typeface="文鼎ＰＯＰ－４" pitchFamily="49" charset="-120"/>
            </a:rPr>
            <a:t>兩岸協議</a:t>
          </a:r>
          <a:endParaRPr lang="zh-TW" altLang="en-US" sz="3600" dirty="0">
            <a:latin typeface="+mj-ea"/>
            <a:ea typeface="+mj-ea"/>
            <a:cs typeface="文鼎ＰＯＰ－４" pitchFamily="49" charset="-120"/>
          </a:endParaRPr>
        </a:p>
      </dgm:t>
    </dgm:pt>
    <dgm:pt modelId="{08895663-B010-4922-992A-BF287889A4C5}" type="parTrans" cxnId="{EE2DB291-DDA0-4A1C-9124-36F3792810A0}">
      <dgm:prSet/>
      <dgm:spPr/>
      <dgm:t>
        <a:bodyPr/>
        <a:lstStyle/>
        <a:p>
          <a:endParaRPr lang="zh-TW" altLang="en-US"/>
        </a:p>
      </dgm:t>
    </dgm:pt>
    <dgm:pt modelId="{9CBCAD43-6996-4D5D-A849-7082D4A8D18B}" type="sibTrans" cxnId="{EE2DB291-DDA0-4A1C-9124-36F3792810A0}">
      <dgm:prSet/>
      <dgm:spPr/>
      <dgm:t>
        <a:bodyPr/>
        <a:lstStyle/>
        <a:p>
          <a:endParaRPr lang="zh-TW" altLang="en-US"/>
        </a:p>
      </dgm:t>
    </dgm:pt>
    <dgm:pt modelId="{3E46EE77-91E3-4F40-87BD-741F0E9AA84D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2000" dirty="0" smtClean="0">
              <a:latin typeface="+mj-ea"/>
              <a:ea typeface="+mj-ea"/>
              <a:cs typeface="文鼎ＰＯＰ－４" pitchFamily="49" charset="-120"/>
            </a:rPr>
            <a:t>法院所做之判例、大法官解釋</a:t>
          </a:r>
          <a:endParaRPr lang="zh-TW" altLang="en-US" sz="2000" dirty="0">
            <a:latin typeface="+mj-ea"/>
            <a:ea typeface="+mj-ea"/>
            <a:cs typeface="文鼎ＰＯＰ－４" pitchFamily="49" charset="-120"/>
          </a:endParaRPr>
        </a:p>
      </dgm:t>
    </dgm:pt>
    <dgm:pt modelId="{F8BEEF24-5718-43D6-84A4-F873234663A3}" type="parTrans" cxnId="{64E9C1C0-E889-4424-8641-07E41A77D88A}">
      <dgm:prSet/>
      <dgm:spPr/>
      <dgm:t>
        <a:bodyPr/>
        <a:lstStyle/>
        <a:p>
          <a:endParaRPr lang="zh-TW" altLang="en-US"/>
        </a:p>
      </dgm:t>
    </dgm:pt>
    <dgm:pt modelId="{4FC4AE1C-7431-473B-8E4B-C4E195058228}" type="sibTrans" cxnId="{64E9C1C0-E889-4424-8641-07E41A77D88A}">
      <dgm:prSet/>
      <dgm:spPr/>
      <dgm:t>
        <a:bodyPr/>
        <a:lstStyle/>
        <a:p>
          <a:endParaRPr lang="zh-TW" altLang="en-US"/>
        </a:p>
      </dgm:t>
    </dgm:pt>
    <dgm:pt modelId="{254739BB-2C87-422B-8887-EC18DF91D635}">
      <dgm:prSet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2000" dirty="0" smtClean="0">
              <a:latin typeface="+mj-ea"/>
              <a:ea typeface="+mj-ea"/>
              <a:cs typeface="文鼎ＰＯＰ－４" pitchFamily="49" charset="-120"/>
            </a:rPr>
            <a:t>與外國所簽訂之協定</a:t>
          </a:r>
          <a:endParaRPr lang="zh-TW" altLang="en-US" sz="2000" dirty="0">
            <a:latin typeface="+mj-ea"/>
            <a:ea typeface="+mj-ea"/>
            <a:cs typeface="文鼎ＰＯＰ－４" pitchFamily="49" charset="-120"/>
          </a:endParaRPr>
        </a:p>
      </dgm:t>
    </dgm:pt>
    <dgm:pt modelId="{11F621B2-A9D6-4F91-A32D-871F9387DFF9}" type="parTrans" cxnId="{D292F721-C943-471C-BD1D-F5A10802A038}">
      <dgm:prSet/>
      <dgm:spPr/>
      <dgm:t>
        <a:bodyPr/>
        <a:lstStyle/>
        <a:p>
          <a:endParaRPr lang="zh-TW" altLang="en-US"/>
        </a:p>
      </dgm:t>
    </dgm:pt>
    <dgm:pt modelId="{F631BE4A-2282-4D04-B62E-EA765A54F3DB}" type="sibTrans" cxnId="{D292F721-C943-471C-BD1D-F5A10802A038}">
      <dgm:prSet/>
      <dgm:spPr/>
      <dgm:t>
        <a:bodyPr/>
        <a:lstStyle/>
        <a:p>
          <a:endParaRPr lang="zh-TW" altLang="en-US"/>
        </a:p>
      </dgm:t>
    </dgm:pt>
    <dgm:pt modelId="{F94CFFE6-EEF2-4B05-99C1-F7C7C9F53A39}">
      <dgm:prSet custT="1"/>
      <dgm:spPr>
        <a:solidFill>
          <a:schemeClr val="accent6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2000" dirty="0" smtClean="0">
              <a:latin typeface="+mj-ea"/>
              <a:ea typeface="+mj-ea"/>
              <a:cs typeface="文鼎ＰＯＰ－４" pitchFamily="49" charset="-120"/>
            </a:rPr>
            <a:t>中華人民共和國與我國間協議</a:t>
          </a:r>
          <a:endParaRPr lang="zh-TW" altLang="en-US" sz="2000" dirty="0">
            <a:latin typeface="+mj-ea"/>
            <a:ea typeface="+mj-ea"/>
            <a:cs typeface="文鼎ＰＯＰ－４" pitchFamily="49" charset="-120"/>
          </a:endParaRPr>
        </a:p>
      </dgm:t>
    </dgm:pt>
    <dgm:pt modelId="{5DDC1FBE-43FE-4F6E-9783-895A28F3E93A}" type="parTrans" cxnId="{0C28A25A-0FB6-4E7F-A8F3-B2F28A987FC9}">
      <dgm:prSet/>
      <dgm:spPr/>
      <dgm:t>
        <a:bodyPr/>
        <a:lstStyle/>
        <a:p>
          <a:endParaRPr lang="zh-TW" altLang="en-US"/>
        </a:p>
      </dgm:t>
    </dgm:pt>
    <dgm:pt modelId="{62AE9AB2-A63A-4484-9A4D-A53A69FC3FE7}" type="sibTrans" cxnId="{0C28A25A-0FB6-4E7F-A8F3-B2F28A987FC9}">
      <dgm:prSet/>
      <dgm:spPr/>
      <dgm:t>
        <a:bodyPr/>
        <a:lstStyle/>
        <a:p>
          <a:endParaRPr lang="zh-TW" altLang="en-US"/>
        </a:p>
      </dgm:t>
    </dgm:pt>
    <dgm:pt modelId="{3E5D85FF-C17F-42A0-A063-1B4D4E2D1068}">
      <dgm:prSet custT="1"/>
      <dgm:spPr>
        <a:solidFill>
          <a:schemeClr val="accent1">
            <a:lumMod val="40000"/>
            <a:lumOff val="60000"/>
            <a:alpha val="90000"/>
          </a:schemeClr>
        </a:solidFill>
        <a:ln>
          <a:solidFill>
            <a:schemeClr val="accent1">
              <a:lumMod val="40000"/>
              <a:lumOff val="60000"/>
              <a:alpha val="90000"/>
            </a:schemeClr>
          </a:solidFill>
        </a:ln>
      </dgm:spPr>
      <dgm:t>
        <a:bodyPr/>
        <a:lstStyle/>
        <a:p>
          <a:r>
            <a:rPr lang="zh-TW" altLang="en-US" sz="1600" dirty="0" smtClean="0">
              <a:latin typeface="+mj-ea"/>
              <a:ea typeface="+mj-ea"/>
            </a:rPr>
            <a:t>中央法規命令、條約協定、兩岸協議、大法官解釋、最高法院民事判例、最高法院刑事判例、最高行政法院判例→大範圍查詢</a:t>
          </a:r>
          <a:endParaRPr lang="zh-TW" altLang="en-US" sz="1600" dirty="0">
            <a:latin typeface="+mj-ea"/>
            <a:ea typeface="+mj-ea"/>
          </a:endParaRPr>
        </a:p>
      </dgm:t>
    </dgm:pt>
    <dgm:pt modelId="{1AAF53D8-9E61-4476-B4A2-FC89F7E9514E}" type="parTrans" cxnId="{2B5BB594-E1D0-43E4-BA25-B7D06024C1F3}">
      <dgm:prSet/>
      <dgm:spPr/>
      <dgm:t>
        <a:bodyPr/>
        <a:lstStyle/>
        <a:p>
          <a:endParaRPr lang="zh-TW" altLang="en-US"/>
        </a:p>
      </dgm:t>
    </dgm:pt>
    <dgm:pt modelId="{CDCD5301-CD76-417F-A296-341481B61A4A}" type="sibTrans" cxnId="{2B5BB594-E1D0-43E4-BA25-B7D06024C1F3}">
      <dgm:prSet/>
      <dgm:spPr/>
      <dgm:t>
        <a:bodyPr/>
        <a:lstStyle/>
        <a:p>
          <a:endParaRPr lang="zh-TW" altLang="en-US"/>
        </a:p>
      </dgm:t>
    </dgm:pt>
    <dgm:pt modelId="{5B9E66CA-FD25-411E-8758-2D75CB211512}" type="pres">
      <dgm:prSet presAssocID="{7865A13E-57DA-4DC8-919F-D0F04E69C80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8754B49-866A-4905-B167-E9844AF6BF19}" type="pres">
      <dgm:prSet presAssocID="{C7AA4195-92C5-4BA5-9B4E-8BB87897007F}" presName="linNode" presStyleCnt="0"/>
      <dgm:spPr/>
    </dgm:pt>
    <dgm:pt modelId="{08A5DEDD-209B-49A0-BB07-FEF4B471A7E7}" type="pres">
      <dgm:prSet presAssocID="{C7AA4195-92C5-4BA5-9B4E-8BB87897007F}" presName="parentText" presStyleLbl="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C3AEF16-08B0-42C8-8FE8-93F06666038A}" type="pres">
      <dgm:prSet presAssocID="{C7AA4195-92C5-4BA5-9B4E-8BB87897007F}" presName="descendantText" presStyleLbl="align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1E7C7E-6868-4570-B015-20E3470E8B15}" type="pres">
      <dgm:prSet presAssocID="{62D9EA9D-2929-4E4B-ACCC-4F46EA2CCB12}" presName="sp" presStyleCnt="0"/>
      <dgm:spPr/>
    </dgm:pt>
    <dgm:pt modelId="{CACE1D7D-066A-498D-B72A-BD84B22DF2D4}" type="pres">
      <dgm:prSet presAssocID="{5696F2E7-A237-4BB1-9A8A-BF7D6934EA47}" presName="linNode" presStyleCnt="0"/>
      <dgm:spPr/>
    </dgm:pt>
    <dgm:pt modelId="{9D4AD3AB-E0D0-46ED-A44C-8426A6EB2D5A}" type="pres">
      <dgm:prSet presAssocID="{5696F2E7-A237-4BB1-9A8A-BF7D6934EA47}" presName="parentText" presStyleLbl="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3F56722-9562-4D43-B905-BEDE54C7A416}" type="pres">
      <dgm:prSet presAssocID="{5696F2E7-A237-4BB1-9A8A-BF7D6934EA47}" presName="descendantText" presStyleLbl="alignAccFollowNode1" presStyleIdx="1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5C51576-E425-420B-9456-7005109C32D8}" type="pres">
      <dgm:prSet presAssocID="{AF6D41D1-23FB-4F9D-B17A-D9BD7741CA93}" presName="sp" presStyleCnt="0"/>
      <dgm:spPr/>
    </dgm:pt>
    <dgm:pt modelId="{63D2FA2B-CFB5-47CD-B6DF-A6A5BE70F921}" type="pres">
      <dgm:prSet presAssocID="{F53E5841-00C9-4F26-8564-38D702BE07F2}" presName="linNode" presStyleCnt="0"/>
      <dgm:spPr/>
    </dgm:pt>
    <dgm:pt modelId="{9F81617E-B6DE-40AB-B09D-E05FBA0C65D7}" type="pres">
      <dgm:prSet presAssocID="{F53E5841-00C9-4F26-8564-38D702BE07F2}" presName="parentText" presStyleLbl="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DE66220-D539-4B0C-BD2F-84BC3B762A13}" type="pres">
      <dgm:prSet presAssocID="{F53E5841-00C9-4F26-8564-38D702BE07F2}" presName="descendantText" presStyleLbl="alignAccFollowNode1" presStyleIdx="2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941A33-09CA-4CC0-9168-9D523828450A}" type="pres">
      <dgm:prSet presAssocID="{1CD42C84-DA5A-4A60-9B6A-0CDF31FAFE6E}" presName="sp" presStyleCnt="0"/>
      <dgm:spPr/>
    </dgm:pt>
    <dgm:pt modelId="{84611D26-DFFB-4F7C-A745-001228D60BC3}" type="pres">
      <dgm:prSet presAssocID="{99ABCC3F-1EDD-479D-B209-A6E9D91CF3DC}" presName="linNode" presStyleCnt="0"/>
      <dgm:spPr/>
    </dgm:pt>
    <dgm:pt modelId="{B6037E35-13CE-4075-8E39-69A1117F6654}" type="pres">
      <dgm:prSet presAssocID="{99ABCC3F-1EDD-479D-B209-A6E9D91CF3DC}" presName="parentText" presStyleLbl="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98747D-E62E-4533-B9A8-D6417FD1B8D2}" type="pres">
      <dgm:prSet presAssocID="{99ABCC3F-1EDD-479D-B209-A6E9D91CF3DC}" presName="descendantText" presStyleLbl="alignAccFollowNode1" presStyleIdx="3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2C5F99-E0C5-4ADA-B709-E50F2AC4B3DA}" type="pres">
      <dgm:prSet presAssocID="{AF443A32-D46B-47E3-85F0-1EF903EB91F7}" presName="sp" presStyleCnt="0"/>
      <dgm:spPr/>
    </dgm:pt>
    <dgm:pt modelId="{B872420E-8FE3-4DC6-8993-AA9D60C57FA5}" type="pres">
      <dgm:prSet presAssocID="{FB52529D-8255-4F10-8769-24CCC8BC4B11}" presName="linNode" presStyleCnt="0"/>
      <dgm:spPr/>
    </dgm:pt>
    <dgm:pt modelId="{54CB6541-2481-4933-98D5-0EDC15426577}" type="pres">
      <dgm:prSet presAssocID="{FB52529D-8255-4F10-8769-24CCC8BC4B11}" presName="parentText" presStyleLbl="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5B8172-715C-4899-A407-E26285D205A0}" type="pres">
      <dgm:prSet presAssocID="{FB52529D-8255-4F10-8769-24CCC8BC4B11}" presName="descendantText" presStyleLbl="alignAccFollowNode1" presStyleIdx="4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4DD7F9-3B69-4D8B-954C-AF6FEF05FD23}" type="pres">
      <dgm:prSet presAssocID="{9CBCAD43-6996-4D5D-A849-7082D4A8D18B}" presName="sp" presStyleCnt="0"/>
      <dgm:spPr/>
    </dgm:pt>
    <dgm:pt modelId="{62357DB6-886D-418B-A17F-71E3E340E5AB}" type="pres">
      <dgm:prSet presAssocID="{7DED9B26-79A2-4AC0-8D04-27A4DF51FEF7}" presName="linNode" presStyleCnt="0"/>
      <dgm:spPr/>
    </dgm:pt>
    <dgm:pt modelId="{23AA960A-2F32-48CE-BE5E-FFC22F13FB38}" type="pres">
      <dgm:prSet presAssocID="{7DED9B26-79A2-4AC0-8D04-27A4DF51FEF7}" presName="parentText" presStyleLbl="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8D63D53-CDA5-4D0B-BB90-5D629A16ED0B}" type="pres">
      <dgm:prSet presAssocID="{7DED9B26-79A2-4AC0-8D04-27A4DF51FEF7}" presName="descendantText" presStyleLbl="alignAccFollowNode1" presStyleIdx="5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34F220-FCCC-4EEC-B129-BDDE4371B21F}" type="pres">
      <dgm:prSet presAssocID="{A7F839B7-CB87-45E0-9089-63B84DD59568}" presName="sp" presStyleCnt="0"/>
      <dgm:spPr/>
    </dgm:pt>
    <dgm:pt modelId="{BEAB2741-17B0-4415-9512-A5C44B943183}" type="pres">
      <dgm:prSet presAssocID="{C9DD13CD-614F-4775-B28C-9D63250729F9}" presName="linNode" presStyleCnt="0"/>
      <dgm:spPr/>
    </dgm:pt>
    <dgm:pt modelId="{EE96579F-8642-47D4-9FAB-3A245A0751AF}" type="pres">
      <dgm:prSet presAssocID="{C9DD13CD-614F-4775-B28C-9D63250729F9}" presName="parentText" presStyleLbl="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19FA80-7FF7-4DC3-B23A-04A22D6E0A93}" type="pres">
      <dgm:prSet presAssocID="{C9DD13CD-614F-4775-B28C-9D63250729F9}" presName="descendantText" presStyleLbl="alignAccFollowNode1" presStyleIdx="6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B169C41-72B7-4A95-A4F4-27A4FC75D054}" type="presOf" srcId="{0002C8B6-7C10-41C8-A981-D8D318E2AD0C}" destId="{73F56722-9562-4D43-B905-BEDE54C7A416}" srcOrd="0" destOrd="1" presId="urn:microsoft.com/office/officeart/2005/8/layout/vList5"/>
    <dgm:cxn modelId="{EE2DB291-DDA0-4A1C-9124-36F3792810A0}" srcId="{7865A13E-57DA-4DC8-919F-D0F04E69C80E}" destId="{FB52529D-8255-4F10-8769-24CCC8BC4B11}" srcOrd="4" destOrd="0" parTransId="{08895663-B010-4922-992A-BF287889A4C5}" sibTransId="{9CBCAD43-6996-4D5D-A849-7082D4A8D18B}"/>
    <dgm:cxn modelId="{A3014C6E-C81C-4450-B0AF-F335B7A1BCF4}" type="presOf" srcId="{99ABCC3F-1EDD-479D-B209-A6E9D91CF3DC}" destId="{B6037E35-13CE-4075-8E39-69A1117F6654}" srcOrd="0" destOrd="0" presId="urn:microsoft.com/office/officeart/2005/8/layout/vList5"/>
    <dgm:cxn modelId="{D75E6A8C-63BA-49AF-A920-C49CE506F472}" srcId="{C9DD13CD-614F-4775-B28C-9D63250729F9}" destId="{73DC9FB1-39CC-41FA-BA0E-2D6D6F1FE77F}" srcOrd="0" destOrd="0" parTransId="{1AB16DAC-7AD5-481E-822F-66A3E11511B8}" sibTransId="{E997FB47-4FC8-4A26-B20B-64403419C4F8}"/>
    <dgm:cxn modelId="{B01640E5-694A-473A-9A0E-2CD2D08FCDED}" type="presOf" srcId="{FB52529D-8255-4F10-8769-24CCC8BC4B11}" destId="{54CB6541-2481-4933-98D5-0EDC15426577}" srcOrd="0" destOrd="0" presId="urn:microsoft.com/office/officeart/2005/8/layout/vList5"/>
    <dgm:cxn modelId="{AD33B254-2BDF-4EC1-8935-9C910B9E66AF}" type="presOf" srcId="{F94CFFE6-EEF2-4B05-99C1-F7C7C9F53A39}" destId="{C75B8172-715C-4899-A407-E26285D205A0}" srcOrd="0" destOrd="0" presId="urn:microsoft.com/office/officeart/2005/8/layout/vList5"/>
    <dgm:cxn modelId="{2AC7AD1D-4D85-4E33-A9C1-CAD7C345F4C6}" type="presOf" srcId="{F53E5841-00C9-4F26-8564-38D702BE07F2}" destId="{9F81617E-B6DE-40AB-B09D-E05FBA0C65D7}" srcOrd="0" destOrd="0" presId="urn:microsoft.com/office/officeart/2005/8/layout/vList5"/>
    <dgm:cxn modelId="{4D0E32DA-6864-4130-A7C1-C5895732232F}" type="presOf" srcId="{CD49DE11-D0A9-460F-9A62-1255E875B13E}" destId="{1C3AEF16-08B0-42C8-8FE8-93F06666038A}" srcOrd="0" destOrd="0" presId="urn:microsoft.com/office/officeart/2005/8/layout/vList5"/>
    <dgm:cxn modelId="{4B0D2CA0-4260-48FC-972C-CB5980002F56}" type="presOf" srcId="{C9DD13CD-614F-4775-B28C-9D63250729F9}" destId="{EE96579F-8642-47D4-9FAB-3A245A0751AF}" srcOrd="0" destOrd="0" presId="urn:microsoft.com/office/officeart/2005/8/layout/vList5"/>
    <dgm:cxn modelId="{68AA1A82-A512-414C-8319-705080B7F34F}" srcId="{7865A13E-57DA-4DC8-919F-D0F04E69C80E}" destId="{99ABCC3F-1EDD-479D-B209-A6E9D91CF3DC}" srcOrd="3" destOrd="0" parTransId="{EC801194-D481-4DB8-8236-875C4DEB774C}" sibTransId="{AF443A32-D46B-47E3-85F0-1EF903EB91F7}"/>
    <dgm:cxn modelId="{867908A1-1DF5-4E99-8D4E-1ABC0CFDD7AD}" type="presOf" srcId="{5696F2E7-A237-4BB1-9A8A-BF7D6934EA47}" destId="{9D4AD3AB-E0D0-46ED-A44C-8426A6EB2D5A}" srcOrd="0" destOrd="0" presId="urn:microsoft.com/office/officeart/2005/8/layout/vList5"/>
    <dgm:cxn modelId="{2B5BB594-E1D0-43E4-BA25-B7D06024C1F3}" srcId="{7DED9B26-79A2-4AC0-8D04-27A4DF51FEF7}" destId="{3E5D85FF-C17F-42A0-A063-1B4D4E2D1068}" srcOrd="0" destOrd="0" parTransId="{1AAF53D8-9E61-4476-B4A2-FC89F7E9514E}" sibTransId="{CDCD5301-CD76-417F-A296-341481B61A4A}"/>
    <dgm:cxn modelId="{2E284E56-19FC-4A56-A458-CE7E6E2DDCEA}" srcId="{7865A13E-57DA-4DC8-919F-D0F04E69C80E}" destId="{5696F2E7-A237-4BB1-9A8A-BF7D6934EA47}" srcOrd="1" destOrd="0" parTransId="{814B79C2-E954-4D5B-B975-8E95B9004FD8}" sibTransId="{AF6D41D1-23FB-4F9D-B17A-D9BD7741CA93}"/>
    <dgm:cxn modelId="{49CA00D4-E25D-42B5-A724-F45E695E1024}" type="presOf" srcId="{5E8935A1-AF41-41D0-BDE8-99AB1F72F106}" destId="{73F56722-9562-4D43-B905-BEDE54C7A416}" srcOrd="0" destOrd="0" presId="urn:microsoft.com/office/officeart/2005/8/layout/vList5"/>
    <dgm:cxn modelId="{EFDBD350-DB6B-4265-9348-091F97BD1E11}" type="presOf" srcId="{7865A13E-57DA-4DC8-919F-D0F04E69C80E}" destId="{5B9E66CA-FD25-411E-8758-2D75CB211512}" srcOrd="0" destOrd="0" presId="urn:microsoft.com/office/officeart/2005/8/layout/vList5"/>
    <dgm:cxn modelId="{F94F4B2D-5E26-4BE0-82BD-A4925FA3AAB0}" type="presOf" srcId="{73DC9FB1-39CC-41FA-BA0E-2D6D6F1FE77F}" destId="{1319FA80-7FF7-4DC3-B23A-04A22D6E0A93}" srcOrd="0" destOrd="0" presId="urn:microsoft.com/office/officeart/2005/8/layout/vList5"/>
    <dgm:cxn modelId="{CED7232F-EA9F-499A-97CA-1A56C10AF1DB}" srcId="{7865A13E-57DA-4DC8-919F-D0F04E69C80E}" destId="{C7AA4195-92C5-4BA5-9B4E-8BB87897007F}" srcOrd="0" destOrd="0" parTransId="{7CB52666-1C1F-47D9-AD68-2BA6BB588656}" sibTransId="{62D9EA9D-2929-4E4B-ACCC-4F46EA2CCB12}"/>
    <dgm:cxn modelId="{CA7DB993-D175-47EC-9D86-5B356BAB961F}" type="presOf" srcId="{3E5D85FF-C17F-42A0-A063-1B4D4E2D1068}" destId="{A8D63D53-CDA5-4D0B-BB90-5D629A16ED0B}" srcOrd="0" destOrd="0" presId="urn:microsoft.com/office/officeart/2005/8/layout/vList5"/>
    <dgm:cxn modelId="{58237EFF-2964-4C5B-9EF5-68AB4FA2747F}" srcId="{7865A13E-57DA-4DC8-919F-D0F04E69C80E}" destId="{C9DD13CD-614F-4775-B28C-9D63250729F9}" srcOrd="6" destOrd="0" parTransId="{DD66BA04-465F-4648-83ED-C8914467880C}" sibTransId="{FF1D430A-6085-48AA-A230-F39F400C55E4}"/>
    <dgm:cxn modelId="{1D5179C1-279E-4E73-AAC8-0BE277AC568B}" type="presOf" srcId="{7DED9B26-79A2-4AC0-8D04-27A4DF51FEF7}" destId="{23AA960A-2F32-48CE-BE5E-FFC22F13FB38}" srcOrd="0" destOrd="0" presId="urn:microsoft.com/office/officeart/2005/8/layout/vList5"/>
    <dgm:cxn modelId="{64E9C1C0-E889-4424-8641-07E41A77D88A}" srcId="{F53E5841-00C9-4F26-8564-38D702BE07F2}" destId="{3E46EE77-91E3-4F40-87BD-741F0E9AA84D}" srcOrd="0" destOrd="0" parTransId="{F8BEEF24-5718-43D6-84A4-F873234663A3}" sibTransId="{4FC4AE1C-7431-473B-8E4B-C4E195058228}"/>
    <dgm:cxn modelId="{D292F721-C943-471C-BD1D-F5A10802A038}" srcId="{99ABCC3F-1EDD-479D-B209-A6E9D91CF3DC}" destId="{254739BB-2C87-422B-8887-EC18DF91D635}" srcOrd="0" destOrd="0" parTransId="{11F621B2-A9D6-4F91-A32D-871F9387DFF9}" sibTransId="{F631BE4A-2282-4D04-B62E-EA765A54F3DB}"/>
    <dgm:cxn modelId="{DC7117FE-F2D5-494B-8E0D-6B2A87FA5565}" type="presOf" srcId="{C7AA4195-92C5-4BA5-9B4E-8BB87897007F}" destId="{08A5DEDD-209B-49A0-BB07-FEF4B471A7E7}" srcOrd="0" destOrd="0" presId="urn:microsoft.com/office/officeart/2005/8/layout/vList5"/>
    <dgm:cxn modelId="{0C28A25A-0FB6-4E7F-A8F3-B2F28A987FC9}" srcId="{FB52529D-8255-4F10-8769-24CCC8BC4B11}" destId="{F94CFFE6-EEF2-4B05-99C1-F7C7C9F53A39}" srcOrd="0" destOrd="0" parTransId="{5DDC1FBE-43FE-4F6E-9783-895A28F3E93A}" sibTransId="{62AE9AB2-A63A-4484-9A4D-A53A69FC3FE7}"/>
    <dgm:cxn modelId="{188FFDC0-DFBA-4825-985F-D42C7857EA91}" srcId="{C7AA4195-92C5-4BA5-9B4E-8BB87897007F}" destId="{CD49DE11-D0A9-460F-9A62-1255E875B13E}" srcOrd="0" destOrd="0" parTransId="{990D0688-37D5-497B-9A48-B8930C258349}" sibTransId="{8FF9ABC5-F6C2-4375-A056-8BA7609EB993}"/>
    <dgm:cxn modelId="{3C76EA6E-0405-430E-B245-63EFD0B226AA}" srcId="{5696F2E7-A237-4BB1-9A8A-BF7D6934EA47}" destId="{0002C8B6-7C10-41C8-A981-D8D318E2AD0C}" srcOrd="1" destOrd="0" parTransId="{826940F0-1CD8-4F3E-8DBC-6E5D9BC39881}" sibTransId="{9DBD889E-FB51-46A2-A49C-5048A8E382F1}"/>
    <dgm:cxn modelId="{14E0D1CD-B18E-4ACE-96CB-4756566746D2}" srcId="{7865A13E-57DA-4DC8-919F-D0F04E69C80E}" destId="{F53E5841-00C9-4F26-8564-38D702BE07F2}" srcOrd="2" destOrd="0" parTransId="{5C471E80-5D2A-4DFB-BB52-385DD8C37549}" sibTransId="{1CD42C84-DA5A-4A60-9B6A-0CDF31FAFE6E}"/>
    <dgm:cxn modelId="{61B5648C-56A5-422A-AB06-0BAD1C3058D6}" type="presOf" srcId="{3E46EE77-91E3-4F40-87BD-741F0E9AA84D}" destId="{DDE66220-D539-4B0C-BD2F-84BC3B762A13}" srcOrd="0" destOrd="0" presId="urn:microsoft.com/office/officeart/2005/8/layout/vList5"/>
    <dgm:cxn modelId="{DF8560CA-19CD-4032-8001-407F13470CC8}" srcId="{5696F2E7-A237-4BB1-9A8A-BF7D6934EA47}" destId="{5E8935A1-AF41-41D0-BDE8-99AB1F72F106}" srcOrd="0" destOrd="0" parTransId="{5FB53D21-E412-49DB-B05F-7DD45E0C9F24}" sibTransId="{C651425F-B64E-498C-83C7-3DB449FB4857}"/>
    <dgm:cxn modelId="{4A9D12D2-C816-41BC-A742-502560F4707B}" type="presOf" srcId="{254739BB-2C87-422B-8887-EC18DF91D635}" destId="{F898747D-E62E-4533-B9A8-D6417FD1B8D2}" srcOrd="0" destOrd="0" presId="urn:microsoft.com/office/officeart/2005/8/layout/vList5"/>
    <dgm:cxn modelId="{FF0A8231-3DE0-425C-95A1-136D4766670F}" srcId="{7865A13E-57DA-4DC8-919F-D0F04E69C80E}" destId="{7DED9B26-79A2-4AC0-8D04-27A4DF51FEF7}" srcOrd="5" destOrd="0" parTransId="{F184B93D-8092-449B-8D7E-112A46100BCD}" sibTransId="{A7F839B7-CB87-45E0-9089-63B84DD59568}"/>
    <dgm:cxn modelId="{0ED3C619-69B9-4A21-A46C-28818F02AA31}" type="presParOf" srcId="{5B9E66CA-FD25-411E-8758-2D75CB211512}" destId="{08754B49-866A-4905-B167-E9844AF6BF19}" srcOrd="0" destOrd="0" presId="urn:microsoft.com/office/officeart/2005/8/layout/vList5"/>
    <dgm:cxn modelId="{BE80E08A-112E-4F84-BFA6-9A6411CD7117}" type="presParOf" srcId="{08754B49-866A-4905-B167-E9844AF6BF19}" destId="{08A5DEDD-209B-49A0-BB07-FEF4B471A7E7}" srcOrd="0" destOrd="0" presId="urn:microsoft.com/office/officeart/2005/8/layout/vList5"/>
    <dgm:cxn modelId="{4EAFD673-2BF0-48D1-BB37-F5363B4C1080}" type="presParOf" srcId="{08754B49-866A-4905-B167-E9844AF6BF19}" destId="{1C3AEF16-08B0-42C8-8FE8-93F06666038A}" srcOrd="1" destOrd="0" presId="urn:microsoft.com/office/officeart/2005/8/layout/vList5"/>
    <dgm:cxn modelId="{C605C9D3-5966-45F6-BA32-39AEF6308465}" type="presParOf" srcId="{5B9E66CA-FD25-411E-8758-2D75CB211512}" destId="{FE1E7C7E-6868-4570-B015-20E3470E8B15}" srcOrd="1" destOrd="0" presId="urn:microsoft.com/office/officeart/2005/8/layout/vList5"/>
    <dgm:cxn modelId="{6269FC7F-6918-483C-B345-05FEE2281CE9}" type="presParOf" srcId="{5B9E66CA-FD25-411E-8758-2D75CB211512}" destId="{CACE1D7D-066A-498D-B72A-BD84B22DF2D4}" srcOrd="2" destOrd="0" presId="urn:microsoft.com/office/officeart/2005/8/layout/vList5"/>
    <dgm:cxn modelId="{B1A4F4A1-11A2-4351-B022-1365E91D4F53}" type="presParOf" srcId="{CACE1D7D-066A-498D-B72A-BD84B22DF2D4}" destId="{9D4AD3AB-E0D0-46ED-A44C-8426A6EB2D5A}" srcOrd="0" destOrd="0" presId="urn:microsoft.com/office/officeart/2005/8/layout/vList5"/>
    <dgm:cxn modelId="{A2CF927E-B1DF-4A82-BF9B-1C095DB15218}" type="presParOf" srcId="{CACE1D7D-066A-498D-B72A-BD84B22DF2D4}" destId="{73F56722-9562-4D43-B905-BEDE54C7A416}" srcOrd="1" destOrd="0" presId="urn:microsoft.com/office/officeart/2005/8/layout/vList5"/>
    <dgm:cxn modelId="{E9608EA8-F4AC-4539-A558-C851E39F2D7F}" type="presParOf" srcId="{5B9E66CA-FD25-411E-8758-2D75CB211512}" destId="{85C51576-E425-420B-9456-7005109C32D8}" srcOrd="3" destOrd="0" presId="urn:microsoft.com/office/officeart/2005/8/layout/vList5"/>
    <dgm:cxn modelId="{B2D0D363-EB00-484A-9BA0-B4CEE81E619A}" type="presParOf" srcId="{5B9E66CA-FD25-411E-8758-2D75CB211512}" destId="{63D2FA2B-CFB5-47CD-B6DF-A6A5BE70F921}" srcOrd="4" destOrd="0" presId="urn:microsoft.com/office/officeart/2005/8/layout/vList5"/>
    <dgm:cxn modelId="{8C5D0919-153B-4090-82F1-89B4B235F79D}" type="presParOf" srcId="{63D2FA2B-CFB5-47CD-B6DF-A6A5BE70F921}" destId="{9F81617E-B6DE-40AB-B09D-E05FBA0C65D7}" srcOrd="0" destOrd="0" presId="urn:microsoft.com/office/officeart/2005/8/layout/vList5"/>
    <dgm:cxn modelId="{8FA5BE6C-2BF0-4673-9BBF-35EBEE928D44}" type="presParOf" srcId="{63D2FA2B-CFB5-47CD-B6DF-A6A5BE70F921}" destId="{DDE66220-D539-4B0C-BD2F-84BC3B762A13}" srcOrd="1" destOrd="0" presId="urn:microsoft.com/office/officeart/2005/8/layout/vList5"/>
    <dgm:cxn modelId="{F90BA42A-2CA4-485B-B922-8D4381F5B0CE}" type="presParOf" srcId="{5B9E66CA-FD25-411E-8758-2D75CB211512}" destId="{69941A33-09CA-4CC0-9168-9D523828450A}" srcOrd="5" destOrd="0" presId="urn:microsoft.com/office/officeart/2005/8/layout/vList5"/>
    <dgm:cxn modelId="{2EEE66C4-2217-49E7-929F-54FBB54E185F}" type="presParOf" srcId="{5B9E66CA-FD25-411E-8758-2D75CB211512}" destId="{84611D26-DFFB-4F7C-A745-001228D60BC3}" srcOrd="6" destOrd="0" presId="urn:microsoft.com/office/officeart/2005/8/layout/vList5"/>
    <dgm:cxn modelId="{55092EB1-9E5A-4215-8264-70029F11DD11}" type="presParOf" srcId="{84611D26-DFFB-4F7C-A745-001228D60BC3}" destId="{B6037E35-13CE-4075-8E39-69A1117F6654}" srcOrd="0" destOrd="0" presId="urn:microsoft.com/office/officeart/2005/8/layout/vList5"/>
    <dgm:cxn modelId="{017B145D-49B8-47AE-A991-A9F3B16436CC}" type="presParOf" srcId="{84611D26-DFFB-4F7C-A745-001228D60BC3}" destId="{F898747D-E62E-4533-B9A8-D6417FD1B8D2}" srcOrd="1" destOrd="0" presId="urn:microsoft.com/office/officeart/2005/8/layout/vList5"/>
    <dgm:cxn modelId="{FED76ECE-CC3E-4023-82DE-65F52ED6570B}" type="presParOf" srcId="{5B9E66CA-FD25-411E-8758-2D75CB211512}" destId="{652C5F99-E0C5-4ADA-B709-E50F2AC4B3DA}" srcOrd="7" destOrd="0" presId="urn:microsoft.com/office/officeart/2005/8/layout/vList5"/>
    <dgm:cxn modelId="{9480AE2E-C3A6-44DB-9E3D-FACE1FD30B22}" type="presParOf" srcId="{5B9E66CA-FD25-411E-8758-2D75CB211512}" destId="{B872420E-8FE3-4DC6-8993-AA9D60C57FA5}" srcOrd="8" destOrd="0" presId="urn:microsoft.com/office/officeart/2005/8/layout/vList5"/>
    <dgm:cxn modelId="{68D91BB4-8EB3-4A06-B8D6-77DBBAD82C89}" type="presParOf" srcId="{B872420E-8FE3-4DC6-8993-AA9D60C57FA5}" destId="{54CB6541-2481-4933-98D5-0EDC15426577}" srcOrd="0" destOrd="0" presId="urn:microsoft.com/office/officeart/2005/8/layout/vList5"/>
    <dgm:cxn modelId="{3DB2B49F-82FF-4645-9A45-DF3EEA89F4AD}" type="presParOf" srcId="{B872420E-8FE3-4DC6-8993-AA9D60C57FA5}" destId="{C75B8172-715C-4899-A407-E26285D205A0}" srcOrd="1" destOrd="0" presId="urn:microsoft.com/office/officeart/2005/8/layout/vList5"/>
    <dgm:cxn modelId="{E1C177FB-4D8F-43B3-A917-932D5E227216}" type="presParOf" srcId="{5B9E66CA-FD25-411E-8758-2D75CB211512}" destId="{534DD7F9-3B69-4D8B-954C-AF6FEF05FD23}" srcOrd="9" destOrd="0" presId="urn:microsoft.com/office/officeart/2005/8/layout/vList5"/>
    <dgm:cxn modelId="{AB014B00-E0F6-4374-AD7C-CB07FF606A18}" type="presParOf" srcId="{5B9E66CA-FD25-411E-8758-2D75CB211512}" destId="{62357DB6-886D-418B-A17F-71E3E340E5AB}" srcOrd="10" destOrd="0" presId="urn:microsoft.com/office/officeart/2005/8/layout/vList5"/>
    <dgm:cxn modelId="{CF9EE981-B375-4F40-BED4-21EAB14AEDBC}" type="presParOf" srcId="{62357DB6-886D-418B-A17F-71E3E340E5AB}" destId="{23AA960A-2F32-48CE-BE5E-FFC22F13FB38}" srcOrd="0" destOrd="0" presId="urn:microsoft.com/office/officeart/2005/8/layout/vList5"/>
    <dgm:cxn modelId="{A36D4F8F-D39D-4738-9CC3-1E2DC9E0F424}" type="presParOf" srcId="{62357DB6-886D-418B-A17F-71E3E340E5AB}" destId="{A8D63D53-CDA5-4D0B-BB90-5D629A16ED0B}" srcOrd="1" destOrd="0" presId="urn:microsoft.com/office/officeart/2005/8/layout/vList5"/>
    <dgm:cxn modelId="{98C6E8DD-AD88-4E99-937F-8249AB359968}" type="presParOf" srcId="{5B9E66CA-FD25-411E-8758-2D75CB211512}" destId="{EA34F220-FCCC-4EEC-B129-BDDE4371B21F}" srcOrd="11" destOrd="0" presId="urn:microsoft.com/office/officeart/2005/8/layout/vList5"/>
    <dgm:cxn modelId="{1859467A-9EC4-4B9C-91CD-0C524A6E9159}" type="presParOf" srcId="{5B9E66CA-FD25-411E-8758-2D75CB211512}" destId="{BEAB2741-17B0-4415-9512-A5C44B943183}" srcOrd="12" destOrd="0" presId="urn:microsoft.com/office/officeart/2005/8/layout/vList5"/>
    <dgm:cxn modelId="{B1E60159-D9D8-486A-8893-8C08BB9683CE}" type="presParOf" srcId="{BEAB2741-17B0-4415-9512-A5C44B943183}" destId="{EE96579F-8642-47D4-9FAB-3A245A0751AF}" srcOrd="0" destOrd="0" presId="urn:microsoft.com/office/officeart/2005/8/layout/vList5"/>
    <dgm:cxn modelId="{04B5FF52-CF0D-4D84-9EDE-0E143A638B20}" type="presParOf" srcId="{BEAB2741-17B0-4415-9512-A5C44B943183}" destId="{1319FA80-7FF7-4DC3-B23A-04A22D6E0A9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3AEF16-08B0-42C8-8FE8-93F06666038A}">
      <dsp:nvSpPr>
        <dsp:cNvPr id="0" name=""/>
        <dsp:cNvSpPr/>
      </dsp:nvSpPr>
      <dsp:spPr>
        <a:xfrm rot="5400000">
          <a:off x="5605569" y="-2387280"/>
          <a:ext cx="641853" cy="5577879"/>
        </a:xfrm>
        <a:prstGeom prst="round2SameRect">
          <a:avLst/>
        </a:prstGeom>
        <a:solidFill>
          <a:schemeClr val="accent2">
            <a:lumMod val="40000"/>
            <a:lumOff val="60000"/>
            <a:alpha val="9000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>
              <a:latin typeface="+mj-ea"/>
              <a:ea typeface="+mj-ea"/>
            </a:rPr>
            <a:t>憲法、國民大會、總統、行政、立法、司法、考試、監察</a:t>
          </a:r>
          <a:endParaRPr lang="zh-TW" altLang="en-US" sz="1600" kern="1200" dirty="0">
            <a:latin typeface="+mj-ea"/>
            <a:ea typeface="+mj-ea"/>
          </a:endParaRPr>
        </a:p>
      </dsp:txBody>
      <dsp:txXfrm rot="-5400000">
        <a:off x="3137557" y="112065"/>
        <a:ext cx="5546546" cy="579187"/>
      </dsp:txXfrm>
    </dsp:sp>
    <dsp:sp modelId="{08A5DEDD-209B-49A0-BB07-FEF4B471A7E7}">
      <dsp:nvSpPr>
        <dsp:cNvPr id="0" name=""/>
        <dsp:cNvSpPr/>
      </dsp:nvSpPr>
      <dsp:spPr>
        <a:xfrm>
          <a:off x="0" y="500"/>
          <a:ext cx="3137556" cy="80231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  <a:cs typeface="文鼎ＰＯＰ－４" pitchFamily="49" charset="-120"/>
            </a:rPr>
            <a:t>法規類別</a:t>
          </a:r>
          <a:endParaRPr lang="zh-TW" altLang="en-US" sz="3600" kern="1200" dirty="0">
            <a:latin typeface="+mj-ea"/>
            <a:ea typeface="+mj-ea"/>
            <a:cs typeface="文鼎ＰＯＰ－４" pitchFamily="49" charset="-120"/>
          </a:endParaRPr>
        </a:p>
      </dsp:txBody>
      <dsp:txXfrm>
        <a:off x="39166" y="39666"/>
        <a:ext cx="3059224" cy="723985"/>
      </dsp:txXfrm>
    </dsp:sp>
    <dsp:sp modelId="{73F56722-9562-4D43-B905-BEDE54C7A416}">
      <dsp:nvSpPr>
        <dsp:cNvPr id="0" name=""/>
        <dsp:cNvSpPr/>
      </dsp:nvSpPr>
      <dsp:spPr>
        <a:xfrm rot="5400000">
          <a:off x="5605569" y="-1544847"/>
          <a:ext cx="641853" cy="5577879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+mj-ea"/>
              <a:ea typeface="+mj-ea"/>
              <a:cs typeface="文鼎ＰＯＰ－４" pitchFamily="49" charset="-120"/>
            </a:rPr>
            <a:t>憲法、法律、法規命令</a:t>
          </a:r>
          <a:endParaRPr lang="zh-TW" altLang="en-US" sz="1800" kern="1200" dirty="0">
            <a:latin typeface="+mj-ea"/>
            <a:ea typeface="+mj-ea"/>
            <a:cs typeface="文鼎ＰＯＰ－４" pitchFamily="49" charset="-12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+mj-ea"/>
              <a:ea typeface="+mj-ea"/>
              <a:cs typeface="文鼎ＰＯＰ－４" pitchFamily="49" charset="-120"/>
            </a:rPr>
            <a:t>不確定搜尋項目→輸入關鍵字出現相關法條</a:t>
          </a:r>
          <a:endParaRPr lang="zh-TW" altLang="en-US" sz="1800" kern="1200" dirty="0">
            <a:latin typeface="+mj-ea"/>
            <a:ea typeface="+mj-ea"/>
            <a:cs typeface="文鼎ＰＯＰ－４" pitchFamily="49" charset="-120"/>
          </a:endParaRPr>
        </a:p>
      </dsp:txBody>
      <dsp:txXfrm rot="-5400000">
        <a:off x="3137557" y="954498"/>
        <a:ext cx="5546546" cy="579187"/>
      </dsp:txXfrm>
    </dsp:sp>
    <dsp:sp modelId="{9D4AD3AB-E0D0-46ED-A44C-8426A6EB2D5A}">
      <dsp:nvSpPr>
        <dsp:cNvPr id="0" name=""/>
        <dsp:cNvSpPr/>
      </dsp:nvSpPr>
      <dsp:spPr>
        <a:xfrm>
          <a:off x="0" y="842933"/>
          <a:ext cx="3137556" cy="80231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  <a:cs typeface="文鼎ＰＯＰ－４" pitchFamily="49" charset="-120"/>
            </a:rPr>
            <a:t>法規檢索</a:t>
          </a:r>
          <a:endParaRPr lang="zh-TW" altLang="en-US" sz="3600" kern="1200" dirty="0">
            <a:latin typeface="+mj-ea"/>
            <a:ea typeface="+mj-ea"/>
            <a:cs typeface="文鼎ＰＯＰ－４" pitchFamily="49" charset="-120"/>
          </a:endParaRPr>
        </a:p>
      </dsp:txBody>
      <dsp:txXfrm>
        <a:off x="39166" y="882099"/>
        <a:ext cx="3059224" cy="723985"/>
      </dsp:txXfrm>
    </dsp:sp>
    <dsp:sp modelId="{DDE66220-D539-4B0C-BD2F-84BC3B762A13}">
      <dsp:nvSpPr>
        <dsp:cNvPr id="0" name=""/>
        <dsp:cNvSpPr/>
      </dsp:nvSpPr>
      <dsp:spPr>
        <a:xfrm rot="5400000">
          <a:off x="5605569" y="-702414"/>
          <a:ext cx="641853" cy="5577879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+mj-ea"/>
              <a:ea typeface="+mj-ea"/>
              <a:cs typeface="文鼎ＰＯＰ－４" pitchFamily="49" charset="-120"/>
            </a:rPr>
            <a:t>法院所做之判例、大法官解釋</a:t>
          </a:r>
          <a:endParaRPr lang="zh-TW" altLang="en-US" sz="2000" kern="1200" dirty="0">
            <a:latin typeface="+mj-ea"/>
            <a:ea typeface="+mj-ea"/>
            <a:cs typeface="文鼎ＰＯＰ－４" pitchFamily="49" charset="-120"/>
          </a:endParaRPr>
        </a:p>
      </dsp:txBody>
      <dsp:txXfrm rot="-5400000">
        <a:off x="3137557" y="1796931"/>
        <a:ext cx="5546546" cy="579187"/>
      </dsp:txXfrm>
    </dsp:sp>
    <dsp:sp modelId="{9F81617E-B6DE-40AB-B09D-E05FBA0C65D7}">
      <dsp:nvSpPr>
        <dsp:cNvPr id="0" name=""/>
        <dsp:cNvSpPr/>
      </dsp:nvSpPr>
      <dsp:spPr>
        <a:xfrm>
          <a:off x="0" y="1685366"/>
          <a:ext cx="3137556" cy="80231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  <a:cs typeface="文鼎ＰＯＰ－４" pitchFamily="49" charset="-120"/>
            </a:rPr>
            <a:t>司法判解</a:t>
          </a:r>
          <a:endParaRPr lang="zh-TW" altLang="en-US" sz="3600" kern="1200" dirty="0">
            <a:latin typeface="+mj-ea"/>
            <a:ea typeface="+mj-ea"/>
            <a:cs typeface="文鼎ＰＯＰ－４" pitchFamily="49" charset="-120"/>
          </a:endParaRPr>
        </a:p>
      </dsp:txBody>
      <dsp:txXfrm>
        <a:off x="39166" y="1724532"/>
        <a:ext cx="3059224" cy="723985"/>
      </dsp:txXfrm>
    </dsp:sp>
    <dsp:sp modelId="{F898747D-E62E-4533-B9A8-D6417FD1B8D2}">
      <dsp:nvSpPr>
        <dsp:cNvPr id="0" name=""/>
        <dsp:cNvSpPr/>
      </dsp:nvSpPr>
      <dsp:spPr>
        <a:xfrm rot="5400000">
          <a:off x="5605569" y="140018"/>
          <a:ext cx="641853" cy="5577879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+mj-ea"/>
              <a:ea typeface="+mj-ea"/>
              <a:cs typeface="文鼎ＰＯＰ－４" pitchFamily="49" charset="-120"/>
            </a:rPr>
            <a:t>與外國所簽訂之協定</a:t>
          </a:r>
          <a:endParaRPr lang="zh-TW" altLang="en-US" sz="2000" kern="1200" dirty="0">
            <a:latin typeface="+mj-ea"/>
            <a:ea typeface="+mj-ea"/>
            <a:cs typeface="文鼎ＰＯＰ－４" pitchFamily="49" charset="-120"/>
          </a:endParaRPr>
        </a:p>
      </dsp:txBody>
      <dsp:txXfrm rot="-5400000">
        <a:off x="3137557" y="2639364"/>
        <a:ext cx="5546546" cy="579187"/>
      </dsp:txXfrm>
    </dsp:sp>
    <dsp:sp modelId="{B6037E35-13CE-4075-8E39-69A1117F6654}">
      <dsp:nvSpPr>
        <dsp:cNvPr id="0" name=""/>
        <dsp:cNvSpPr/>
      </dsp:nvSpPr>
      <dsp:spPr>
        <a:xfrm>
          <a:off x="0" y="2527799"/>
          <a:ext cx="3137556" cy="8023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  <a:cs typeface="文鼎ＰＯＰ－４" pitchFamily="49" charset="-120"/>
            </a:rPr>
            <a:t>條約協定</a:t>
          </a:r>
          <a:endParaRPr lang="zh-TW" altLang="en-US" sz="3600" kern="1200" dirty="0">
            <a:latin typeface="+mj-ea"/>
            <a:ea typeface="+mj-ea"/>
            <a:cs typeface="文鼎ＰＯＰ－４" pitchFamily="49" charset="-120"/>
          </a:endParaRPr>
        </a:p>
      </dsp:txBody>
      <dsp:txXfrm>
        <a:off x="39166" y="2566965"/>
        <a:ext cx="3059224" cy="723985"/>
      </dsp:txXfrm>
    </dsp:sp>
    <dsp:sp modelId="{C75B8172-715C-4899-A407-E26285D205A0}">
      <dsp:nvSpPr>
        <dsp:cNvPr id="0" name=""/>
        <dsp:cNvSpPr/>
      </dsp:nvSpPr>
      <dsp:spPr>
        <a:xfrm rot="5400000">
          <a:off x="5605569" y="982451"/>
          <a:ext cx="641853" cy="5577879"/>
        </a:xfrm>
        <a:prstGeom prst="round2SameRect">
          <a:avLst/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+mj-ea"/>
              <a:ea typeface="+mj-ea"/>
              <a:cs typeface="文鼎ＰＯＰ－４" pitchFamily="49" charset="-120"/>
            </a:rPr>
            <a:t>中華人民共和國與我國間協議</a:t>
          </a:r>
          <a:endParaRPr lang="zh-TW" altLang="en-US" sz="2000" kern="1200" dirty="0">
            <a:latin typeface="+mj-ea"/>
            <a:ea typeface="+mj-ea"/>
            <a:cs typeface="文鼎ＰＯＰ－４" pitchFamily="49" charset="-120"/>
          </a:endParaRPr>
        </a:p>
      </dsp:txBody>
      <dsp:txXfrm rot="-5400000">
        <a:off x="3137557" y="3481797"/>
        <a:ext cx="5546546" cy="579187"/>
      </dsp:txXfrm>
    </dsp:sp>
    <dsp:sp modelId="{54CB6541-2481-4933-98D5-0EDC15426577}">
      <dsp:nvSpPr>
        <dsp:cNvPr id="0" name=""/>
        <dsp:cNvSpPr/>
      </dsp:nvSpPr>
      <dsp:spPr>
        <a:xfrm>
          <a:off x="0" y="3370232"/>
          <a:ext cx="3137556" cy="802317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  <a:cs typeface="文鼎ＰＯＰ－４" pitchFamily="49" charset="-120"/>
            </a:rPr>
            <a:t>兩岸協議</a:t>
          </a:r>
          <a:endParaRPr lang="zh-TW" altLang="en-US" sz="3600" kern="1200" dirty="0">
            <a:latin typeface="+mj-ea"/>
            <a:ea typeface="+mj-ea"/>
            <a:cs typeface="文鼎ＰＯＰ－４" pitchFamily="49" charset="-120"/>
          </a:endParaRPr>
        </a:p>
      </dsp:txBody>
      <dsp:txXfrm>
        <a:off x="39166" y="3409398"/>
        <a:ext cx="3059224" cy="723985"/>
      </dsp:txXfrm>
    </dsp:sp>
    <dsp:sp modelId="{A8D63D53-CDA5-4D0B-BB90-5D629A16ED0B}">
      <dsp:nvSpPr>
        <dsp:cNvPr id="0" name=""/>
        <dsp:cNvSpPr/>
      </dsp:nvSpPr>
      <dsp:spPr>
        <a:xfrm rot="5400000">
          <a:off x="5605569" y="1824884"/>
          <a:ext cx="641853" cy="5577879"/>
        </a:xfrm>
        <a:prstGeom prst="round2Same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lumMod val="40000"/>
              <a:lumOff val="60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>
              <a:latin typeface="+mj-ea"/>
              <a:ea typeface="+mj-ea"/>
            </a:rPr>
            <a:t>中央法規命令、條約協定、兩岸協議、大法官解釋、最高法院民事判例、最高法院刑事判例、最高行政法院判例→大範圍查詢</a:t>
          </a:r>
          <a:endParaRPr lang="zh-TW" altLang="en-US" sz="1600" kern="1200" dirty="0">
            <a:latin typeface="+mj-ea"/>
            <a:ea typeface="+mj-ea"/>
          </a:endParaRPr>
        </a:p>
      </dsp:txBody>
      <dsp:txXfrm rot="-5400000">
        <a:off x="3137557" y="4324230"/>
        <a:ext cx="5546546" cy="579187"/>
      </dsp:txXfrm>
    </dsp:sp>
    <dsp:sp modelId="{23AA960A-2F32-48CE-BE5E-FFC22F13FB38}">
      <dsp:nvSpPr>
        <dsp:cNvPr id="0" name=""/>
        <dsp:cNvSpPr/>
      </dsp:nvSpPr>
      <dsp:spPr>
        <a:xfrm>
          <a:off x="0" y="4212665"/>
          <a:ext cx="3137556" cy="802317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  <a:cs typeface="文鼎ＰＯＰ－４" pitchFamily="49" charset="-120"/>
            </a:rPr>
            <a:t>綜合查詢</a:t>
          </a:r>
          <a:endParaRPr lang="zh-TW" altLang="en-US" sz="3600" kern="1200" dirty="0">
            <a:latin typeface="+mj-ea"/>
            <a:ea typeface="+mj-ea"/>
            <a:cs typeface="文鼎ＰＯＰ－４" pitchFamily="49" charset="-120"/>
          </a:endParaRPr>
        </a:p>
      </dsp:txBody>
      <dsp:txXfrm>
        <a:off x="39166" y="4251831"/>
        <a:ext cx="3059224" cy="723985"/>
      </dsp:txXfrm>
    </dsp:sp>
    <dsp:sp modelId="{1319FA80-7FF7-4DC3-B23A-04A22D6E0A93}">
      <dsp:nvSpPr>
        <dsp:cNvPr id="0" name=""/>
        <dsp:cNvSpPr/>
      </dsp:nvSpPr>
      <dsp:spPr>
        <a:xfrm rot="5400000">
          <a:off x="5605569" y="2667317"/>
          <a:ext cx="641853" cy="5577879"/>
        </a:xfrm>
        <a:prstGeom prst="round2SameRect">
          <a:avLst/>
        </a:prstGeom>
        <a:solidFill>
          <a:srgbClr val="FFDDEE">
            <a:alpha val="89804"/>
          </a:srgbClr>
        </a:solidFill>
        <a:ln w="25400" cap="flat" cmpd="sng" algn="ctr">
          <a:solidFill>
            <a:srgbClr val="FFDDEE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+mj-ea"/>
              <a:ea typeface="+mj-ea"/>
              <a:cs typeface="文鼎ＰＯＰ－４" pitchFamily="49" charset="-120"/>
            </a:rPr>
            <a:t>各部會、地方政府相關法規資訊</a:t>
          </a:r>
          <a:endParaRPr lang="zh-TW" altLang="en-US" sz="2000" kern="1200" dirty="0">
            <a:latin typeface="+mj-ea"/>
            <a:ea typeface="+mj-ea"/>
            <a:cs typeface="文鼎ＰＯＰ－４" pitchFamily="49" charset="-120"/>
          </a:endParaRPr>
        </a:p>
      </dsp:txBody>
      <dsp:txXfrm rot="-5400000">
        <a:off x="3137557" y="5166663"/>
        <a:ext cx="5546546" cy="579187"/>
      </dsp:txXfrm>
    </dsp:sp>
    <dsp:sp modelId="{EE96579F-8642-47D4-9FAB-3A245A0751AF}">
      <dsp:nvSpPr>
        <dsp:cNvPr id="0" name=""/>
        <dsp:cNvSpPr/>
      </dsp:nvSpPr>
      <dsp:spPr>
        <a:xfrm>
          <a:off x="0" y="5055098"/>
          <a:ext cx="3137556" cy="802317"/>
        </a:xfrm>
        <a:prstGeom prst="roundRect">
          <a:avLst/>
        </a:prstGeom>
        <a:solidFill>
          <a:srgbClr val="FF33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  <a:cs typeface="文鼎ＰＯＰ－４" pitchFamily="49" charset="-120"/>
            </a:rPr>
            <a:t>跨機關查詢</a:t>
          </a:r>
          <a:endParaRPr lang="zh-TW" altLang="en-US" sz="3600" kern="1200" dirty="0">
            <a:latin typeface="+mj-ea"/>
            <a:ea typeface="+mj-ea"/>
            <a:cs typeface="文鼎ＰＯＰ－４" pitchFamily="49" charset="-120"/>
          </a:endParaRPr>
        </a:p>
      </dsp:txBody>
      <dsp:txXfrm>
        <a:off x="39166" y="5094264"/>
        <a:ext cx="3059224" cy="7239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047DC2-5AF6-4BA7-AC58-8950410B262E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DB448-1CDD-47F1-8986-85E19DCA23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99955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4DB448-1CDD-47F1-8986-85E19DCA23EF}" type="slidenum">
              <a:rPr lang="zh-TW" altLang="en-US" smtClean="0"/>
              <a:pPr/>
              <a:t>49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9752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57166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5177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12341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70718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5298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4164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74923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34281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2569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4826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17A36-5459-438A-873A-B16E3E61615D}" type="datetimeFigureOut">
              <a:rPr lang="zh-TW" altLang="en-US" smtClean="0"/>
              <a:pPr/>
              <a:t>2015/11/11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02DF3-4220-4E91-B02B-B47D8A98AB9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17A36-5459-438A-873A-B16E3E61615D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2015/11/11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02DF3-4220-4E91-B02B-B47D8A98AB9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1974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media" Target="../media/media1.mp4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38.png"/><Relationship Id="rId5" Type="http://schemas.openxmlformats.org/officeDocument/2006/relationships/hyperlink" Target="&#38272;&#24466;&#29255;&#27573;.wlmp" TargetMode="External"/><Relationship Id="rId4" Type="http://schemas.openxmlformats.org/officeDocument/2006/relationships/image" Target="../media/image37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1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7447337" cy="1661993"/>
          </a:xfrm>
          <a:prstGeom prst="rect">
            <a:avLst/>
          </a:prstGeom>
          <a:solidFill>
            <a:srgbClr val="2994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勘亭流(P)" pitchFamily="66" charset="-120"/>
                <a:ea typeface="華康勘亭流(P)" pitchFamily="66" charset="-120"/>
              </a:rPr>
              <a:t> </a:t>
            </a:r>
            <a:endParaRPr lang="en-US" altLang="zh-TW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勘亭流(P)" pitchFamily="66" charset="-120"/>
              <a:ea typeface="華康勘亭流(P)" pitchFamily="66" charset="-120"/>
            </a:endParaRPr>
          </a:p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  <a:cs typeface="+mj-cs"/>
              </a:rPr>
              <a:t>我的</a:t>
            </a:r>
            <a:r>
              <a:rPr lang="en-US" altLang="zh-TW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  <a:cs typeface="+mj-cs"/>
              </a:rPr>
              <a:t>『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  <a:cs typeface="+mj-cs"/>
              </a:rPr>
              <a:t>不</a:t>
            </a:r>
            <a:r>
              <a:rPr lang="zh-TW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  <a:cs typeface="+mj-cs"/>
              </a:rPr>
              <a:t>毒不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  <a:cs typeface="+mj-cs"/>
              </a:rPr>
              <a:t>悔</a:t>
            </a:r>
            <a:r>
              <a:rPr lang="en-US" altLang="zh-TW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  <a:cs typeface="+mj-cs"/>
              </a:rPr>
              <a:t>』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  <a:cs typeface="+mj-cs"/>
              </a:rPr>
              <a:t>時代</a:t>
            </a:r>
            <a:endParaRPr lang="en-US" altLang="zh-TW" sz="5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華綜體W5(P)" pitchFamily="34" charset="-120"/>
              <a:ea typeface="華康華綜體W5(P)" pitchFamily="34" charset="-120"/>
              <a:cs typeface="+mj-cs"/>
            </a:endParaRPr>
          </a:p>
          <a:p>
            <a:pPr algn="ctr"/>
            <a:r>
              <a:rPr lang="zh-TW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  <a:cs typeface="+mj-cs"/>
              </a:rPr>
              <a:t>　</a:t>
            </a:r>
            <a:endParaRPr lang="zh-TW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華綜體W5(P)" pitchFamily="34" charset="-120"/>
              <a:ea typeface="華康華綜體W5(P)" pitchFamily="34" charset="-120"/>
              <a:cs typeface="+mj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19157" y="3333783"/>
            <a:ext cx="4918673" cy="1323439"/>
          </a:xfrm>
          <a:prstGeom prst="rect">
            <a:avLst/>
          </a:prstGeom>
          <a:solidFill>
            <a:srgbClr val="FFB3B3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4000" dirty="0">
                <a:latin typeface="華康華綜體W5(P)" pitchFamily="34" charset="-120"/>
                <a:ea typeface="華康華綜體W5(P)" pitchFamily="34" charset="-120"/>
                <a:cs typeface="+mj-cs"/>
              </a:rPr>
              <a:t>桃園高中　呂宛璇</a:t>
            </a:r>
            <a:endParaRPr lang="en-US" altLang="zh-TW" sz="4000" dirty="0">
              <a:latin typeface="華康華綜體W5(P)" pitchFamily="34" charset="-120"/>
              <a:ea typeface="華康華綜體W5(P)" pitchFamily="34" charset="-120"/>
              <a:cs typeface="+mj-cs"/>
            </a:endParaRPr>
          </a:p>
          <a:p>
            <a:pPr algn="ctr"/>
            <a:r>
              <a:rPr lang="zh-TW" altLang="en-US" sz="4000" dirty="0">
                <a:latin typeface="華康華綜體W5(P)" pitchFamily="34" charset="-120"/>
                <a:ea typeface="華康華綜體W5(P)" pitchFamily="34" charset="-120"/>
                <a:cs typeface="+mj-cs"/>
              </a:rPr>
              <a:t>萬芳高中　陳詩文</a:t>
            </a:r>
            <a:endParaRPr lang="en-US" altLang="zh-TW" sz="4000" dirty="0">
              <a:latin typeface="華康華綜體W5(P)" pitchFamily="34" charset="-120"/>
              <a:ea typeface="華康華綜體W5(P)" pitchFamily="34" charset="-120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221088"/>
            <a:ext cx="7772400" cy="1547887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勘亭流(P)" pitchFamily="66" charset="-120"/>
                <a:ea typeface="華康勘亭流(P)" pitchFamily="66" charset="-120"/>
              </a:rPr>
              <a:t> </a:t>
            </a:r>
            <a:r>
              <a:rPr lang="en-US" altLang="zh-TW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勘亭流(P)" pitchFamily="66" charset="-120"/>
                <a:ea typeface="華康勘亭流(P)" pitchFamily="66" charset="-120"/>
              </a:rPr>
              <a:t/>
            </a:r>
            <a:br>
              <a:rPr lang="en-US" altLang="zh-TW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勘亭流(P)" pitchFamily="66" charset="-120"/>
                <a:ea typeface="華康勘亭流(P)" pitchFamily="66" charset="-120"/>
              </a:rPr>
            </a:b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</a:rPr>
              <a:t>我的</a:t>
            </a:r>
            <a:r>
              <a:rPr lang="en-US" altLang="zh-TW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</a:rPr>
              <a:t>『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</a:rPr>
              <a:t>不毒不悔</a:t>
            </a:r>
            <a:r>
              <a:rPr lang="en-US" altLang="zh-TW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</a:rPr>
              <a:t>』</a:t>
            </a:r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</a:rPr>
              <a:t>時代</a:t>
            </a:r>
            <a:endParaRPr lang="zh-TW" altLang="en-US" sz="4800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第一節</a:t>
            </a:r>
            <a:endParaRPr lang="zh-TW" altLang="en-US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7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1406" y="71414"/>
            <a:ext cx="4643470" cy="85725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zh-TW" altLang="en-US" sz="4000" dirty="0" smtClean="0">
                <a:latin typeface="華康華綜體W5(P)" pitchFamily="34" charset="-120"/>
                <a:ea typeface="華康華綜體W5(P)" pitchFamily="34" charset="-120"/>
              </a:rPr>
              <a:t>柯震東吸毒</a:t>
            </a:r>
            <a:r>
              <a:rPr lang="en-US" altLang="zh-TW" sz="4000" dirty="0" smtClean="0">
                <a:latin typeface="華康華綜體W5(P)" pitchFamily="34" charset="-120"/>
                <a:ea typeface="華康華綜體W5(P)" pitchFamily="34" charset="-120"/>
              </a:rPr>
              <a:t>…</a:t>
            </a:r>
            <a:endParaRPr lang="zh-TW" altLang="en-US" sz="4000" dirty="0">
              <a:latin typeface="華康華綜體W5(P)" pitchFamily="34" charset="-120"/>
              <a:ea typeface="華康華綜體W5(P)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2976" y="5715016"/>
            <a:ext cx="6929486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zh-TW" sz="2400" b="1" i="1" dirty="0" smtClean="0">
                <a:solidFill>
                  <a:srgbClr val="0070C0"/>
                </a:solidFill>
              </a:rPr>
              <a:t>https://www.youtube.com/watch?v=OSZkkxRnsCw</a:t>
            </a:r>
            <a:endParaRPr lang="zh-TW" altLang="en-US" sz="2400" b="1" i="1" dirty="0">
              <a:solidFill>
                <a:srgbClr val="0070C0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1163" t="13574" r="44174" b="46371"/>
          <a:stretch>
            <a:fillRect/>
          </a:stretch>
        </p:blipFill>
        <p:spPr bwMode="auto">
          <a:xfrm>
            <a:off x="1214414" y="1232281"/>
            <a:ext cx="6786610" cy="4411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2428892" cy="71438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華康華綜體W5(P)" pitchFamily="34" charset="-120"/>
                <a:ea typeface="華康華綜體W5(P)" pitchFamily="34" charset="-120"/>
              </a:rPr>
              <a:t>動動腦</a:t>
            </a:r>
            <a:endParaRPr lang="zh-TW" altLang="en-US" sz="4000" dirty="0">
              <a:latin typeface="華康華綜體W5(P)" pitchFamily="34" charset="-120"/>
              <a:ea typeface="華康華綜體W5(P)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85720" y="1790486"/>
            <a:ext cx="8501122" cy="2574618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藝人柯震東因為吸毒，使其演藝生涯岌岌可危，形象恐毀於一旦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……</a:t>
            </a:r>
          </a:p>
          <a:p>
            <a:pPr>
              <a:buNone/>
            </a:pP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請同學思考：為什麼人要接觸毒品？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010" y="142876"/>
            <a:ext cx="4829180" cy="92867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zh-TW" altLang="en-US" sz="4000" dirty="0" smtClean="0">
                <a:latin typeface="華康華綜體W5(P)" pitchFamily="34" charset="-120"/>
                <a:ea typeface="華康華綜體W5(P)" pitchFamily="34" charset="-120"/>
              </a:rPr>
              <a:t>他們說，他們騙人？</a:t>
            </a:r>
            <a:endParaRPr lang="zh-TW" altLang="en-US" sz="4000" dirty="0">
              <a:latin typeface="華康華綜體W5(P)" pitchFamily="34" charset="-120"/>
              <a:ea typeface="華康華綜體W5(P)" pitchFamily="34" charset="-12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0071" t="13501" r="41421" b="45875"/>
          <a:stretch>
            <a:fillRect/>
          </a:stretch>
        </p:blipFill>
        <p:spPr bwMode="auto">
          <a:xfrm>
            <a:off x="1142976" y="1428736"/>
            <a:ext cx="6862017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1285852" y="5539103"/>
            <a:ext cx="6572296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zh-TW" sz="2400" b="1" i="1" dirty="0" smtClean="0">
                <a:solidFill>
                  <a:srgbClr val="0070C0"/>
                </a:solidFill>
              </a:rPr>
              <a:t>https://www.youtube.com/watch?v=vr5kyTFF-C8</a:t>
            </a:r>
            <a:endParaRPr lang="zh-TW" altLang="en-US" sz="24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影片中提到</a:t>
            </a:r>
            <a:r>
              <a:rPr lang="en-US" altLang="zh-TW" dirty="0" smtClean="0"/>
              <a:t>……</a:t>
            </a:r>
            <a:r>
              <a:rPr lang="zh-TW" altLang="en-US" dirty="0" smtClean="0"/>
              <a:t>吸毒的原因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664103"/>
            <a:ext cx="8075240" cy="3205057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514350" lvl="0" indent="-514350">
              <a:buFont typeface="+mj-lt"/>
              <a:buAutoNum type="arabicParenR"/>
            </a:pPr>
            <a:r>
              <a:rPr lang="zh-TW" altLang="zh-TW" dirty="0"/>
              <a:t>融入同儕，尋求認同</a:t>
            </a:r>
          </a:p>
          <a:p>
            <a:pPr marL="514350" lvl="0" indent="-514350">
              <a:buFont typeface="+mj-lt"/>
              <a:buAutoNum type="arabicParenR"/>
            </a:pPr>
            <a:r>
              <a:rPr lang="zh-TW" altLang="zh-TW" dirty="0"/>
              <a:t>提振精神，通過考試</a:t>
            </a:r>
          </a:p>
          <a:p>
            <a:pPr marL="514350" lvl="0" indent="-514350">
              <a:buFont typeface="+mj-lt"/>
              <a:buAutoNum type="arabicParenR"/>
            </a:pPr>
            <a:r>
              <a:rPr lang="zh-TW" altLang="zh-TW" dirty="0"/>
              <a:t>好奇心驅使，姑且一試的心態</a:t>
            </a:r>
          </a:p>
          <a:p>
            <a:pPr marL="514350" lvl="0" indent="-514350">
              <a:buFont typeface="+mj-lt"/>
              <a:buAutoNum type="arabicParenR"/>
            </a:pPr>
            <a:r>
              <a:rPr lang="zh-TW" altLang="zh-TW" dirty="0"/>
              <a:t>享受玩樂</a:t>
            </a:r>
          </a:p>
          <a:p>
            <a:pPr marL="514350" lvl="0" indent="-514350">
              <a:buFont typeface="+mj-lt"/>
              <a:buAutoNum type="arabicParenR"/>
            </a:pPr>
            <a:r>
              <a:rPr lang="zh-TW" altLang="zh-TW" dirty="0"/>
              <a:t>心理壓力的逃避</a:t>
            </a: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91077" y="3717032"/>
            <a:ext cx="4881126" cy="275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613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4857784" cy="92869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zh-TW" altLang="en-US" sz="4000" dirty="0">
                <a:latin typeface="華康華綜體W5(P)" pitchFamily="34" charset="-120"/>
                <a:ea typeface="華康華綜體W5(P)" pitchFamily="34" charset="-120"/>
              </a:rPr>
              <a:t>柯震東之後續</a:t>
            </a:r>
            <a:r>
              <a:rPr lang="zh-TW" altLang="en-US" sz="4000" dirty="0" smtClean="0">
                <a:latin typeface="華康華綜體W5(P)" pitchFamily="34" charset="-120"/>
                <a:ea typeface="華康華綜體W5(P)" pitchFamily="34" charset="-120"/>
              </a:rPr>
              <a:t>發展</a:t>
            </a:r>
            <a:r>
              <a:rPr lang="en-US" altLang="zh-TW" sz="4000" dirty="0" smtClean="0">
                <a:latin typeface="華康華綜體W5(P)" pitchFamily="34" charset="-120"/>
                <a:ea typeface="華康華綜體W5(P)" pitchFamily="34" charset="-120"/>
              </a:rPr>
              <a:t>…</a:t>
            </a:r>
            <a:endParaRPr lang="zh-TW" altLang="en-US" sz="4000" dirty="0">
              <a:latin typeface="華康華綜體W5(P)" pitchFamily="34" charset="-120"/>
              <a:ea typeface="華康華綜體W5(P)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643051"/>
            <a:ext cx="8463884" cy="3442133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柯震東於北京行政拘留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14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天後返台，至台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  北地檢署報到以利後續事項處理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柯震東為中華民國國民，需受到我國法律之約束及規範。最後，柯震東以緩起訴處分。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2296167" y="3573016"/>
            <a:ext cx="6192688" cy="1470025"/>
          </a:xfrm>
          <a:solidFill>
            <a:srgbClr val="FFFF71"/>
          </a:solidFill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zh-TW" altLang="en-US" sz="5400" dirty="0"/>
              <a:t>全國法規資料庫</a:t>
            </a:r>
          </a:p>
        </p:txBody>
      </p:sp>
      <p:sp>
        <p:nvSpPr>
          <p:cNvPr id="6" name="雲朵形圖說文字 5"/>
          <p:cNvSpPr/>
          <p:nvPr/>
        </p:nvSpPr>
        <p:spPr>
          <a:xfrm flipH="1">
            <a:off x="323528" y="404664"/>
            <a:ext cx="4975294" cy="2640740"/>
          </a:xfrm>
          <a:prstGeom prst="cloudCallout">
            <a:avLst>
              <a:gd name="adj1" fmla="val 36483"/>
              <a:gd name="adj2" fmla="val 64567"/>
            </a:avLst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dirty="0" smtClean="0">
                <a:solidFill>
                  <a:schemeClr val="tx1"/>
                </a:solidFill>
                <a:latin typeface="+mj-ea"/>
                <a:ea typeface="+mj-ea"/>
              </a:rPr>
              <a:t>在我國，</a:t>
            </a:r>
            <a:endParaRPr lang="en-US" altLang="zh-TW" sz="28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zh-TW" altLang="en-US" sz="2800" dirty="0" smtClean="0">
                <a:solidFill>
                  <a:schemeClr val="tx1"/>
                </a:solidFill>
                <a:latin typeface="+mj-ea"/>
                <a:ea typeface="+mj-ea"/>
              </a:rPr>
              <a:t>吸食毒品，</a:t>
            </a:r>
            <a:endParaRPr lang="en-US" altLang="zh-TW" sz="28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zh-TW" altLang="en-US" sz="2800" dirty="0" smtClean="0">
                <a:solidFill>
                  <a:schemeClr val="tx1"/>
                </a:solidFill>
                <a:latin typeface="+mj-ea"/>
                <a:ea typeface="+mj-ea"/>
              </a:rPr>
              <a:t>會觸犯何種法律呢？</a:t>
            </a:r>
            <a:endParaRPr lang="zh-TW" altLang="en-US" sz="28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1026" name="Picture 2" descr="C:\Users\justalm\AppData\Local\Microsoft\Windows\Temporary Internet Files\Content.IE5\N5T9GW5F\3768774_163846883826_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39544" b="83746" l="4590" r="33789">
                        <a14:foregroundMark x1="10840" y1="77502" x2="15918" y2="74926"/>
                        <a14:foregroundMark x1="24121" y1="82656" x2="25488" y2="832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02" t="39478" r="64623" b="14550"/>
          <a:stretch/>
        </p:blipFill>
        <p:spPr bwMode="auto">
          <a:xfrm>
            <a:off x="212275" y="3717032"/>
            <a:ext cx="2083892" cy="300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雲朵形圖說文字 7"/>
          <p:cNvSpPr/>
          <p:nvPr/>
        </p:nvSpPr>
        <p:spPr>
          <a:xfrm flipH="1">
            <a:off x="4168706" y="374065"/>
            <a:ext cx="4975294" cy="2640740"/>
          </a:xfrm>
          <a:prstGeom prst="cloudCallout">
            <a:avLst>
              <a:gd name="adj1" fmla="val 36483"/>
              <a:gd name="adj2" fmla="val 64567"/>
            </a:avLst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chemeClr val="tx1"/>
                </a:solidFill>
                <a:latin typeface="+mj-ea"/>
                <a:ea typeface="+mj-ea"/>
              </a:rPr>
              <a:t>法規大解密</a:t>
            </a:r>
            <a:endParaRPr lang="zh-TW" altLang="en-US" sz="2800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8311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5822" y="294712"/>
            <a:ext cx="3900486" cy="1011222"/>
          </a:xfrm>
          <a:solidFill>
            <a:srgbClr val="FFE0C1"/>
          </a:solidFill>
        </p:spPr>
        <p:txBody>
          <a:bodyPr>
            <a:normAutofit/>
          </a:bodyPr>
          <a:lstStyle/>
          <a:p>
            <a:pPr algn="l"/>
            <a:r>
              <a:rPr lang="zh-TW" altLang="en-US" sz="4000" dirty="0" smtClean="0"/>
              <a:t>全國法規資料庫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0034" y="1643050"/>
            <a:ext cx="8429684" cy="271464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en-US" dirty="0" smtClean="0"/>
              <a:t>法規檢索網站</a:t>
            </a:r>
            <a:endParaRPr lang="en-US" altLang="zh-TW" dirty="0" smtClean="0"/>
          </a:p>
          <a:p>
            <a:r>
              <a:rPr lang="zh-TW" altLang="en-US" dirty="0" smtClean="0"/>
              <a:t>法律條文、司法判決、條約協定等</a:t>
            </a:r>
            <a:endParaRPr lang="en-US" altLang="zh-TW" dirty="0" smtClean="0"/>
          </a:p>
          <a:p>
            <a:r>
              <a:rPr lang="zh-TW" altLang="en-US" dirty="0"/>
              <a:t>青少年</a:t>
            </a:r>
            <a:r>
              <a:rPr lang="zh-TW" altLang="en-US" dirty="0" smtClean="0"/>
              <a:t>版面、</a:t>
            </a:r>
            <a:r>
              <a:rPr lang="zh-TW" altLang="en-US" dirty="0"/>
              <a:t>相關</a:t>
            </a:r>
            <a:r>
              <a:rPr lang="zh-TW" altLang="en-US" dirty="0" smtClean="0"/>
              <a:t>競賽、生活法律常識等</a:t>
            </a:r>
            <a:endParaRPr lang="en-US" altLang="zh-TW" dirty="0" smtClean="0"/>
          </a:p>
          <a:p>
            <a:pPr>
              <a:buNone/>
            </a:pPr>
            <a:r>
              <a:rPr lang="zh-TW" altLang="en-US" dirty="0" smtClean="0"/>
              <a:t>→ 增進生活中相關</a:t>
            </a:r>
            <a:r>
              <a:rPr lang="zh-TW" altLang="en-US" b="1" dirty="0" smtClean="0">
                <a:solidFill>
                  <a:srgbClr val="FF0000"/>
                </a:solidFill>
              </a:rPr>
              <a:t>法律規範</a:t>
            </a:r>
            <a:r>
              <a:rPr lang="zh-TW" altLang="en-US" dirty="0" smtClean="0"/>
              <a:t>的認識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0041" y="212786"/>
            <a:ext cx="1469631" cy="695934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altLang="zh-TW" sz="3600" dirty="0" smtClean="0">
                <a:latin typeface="+mj-ea"/>
              </a:rPr>
              <a:t>Step1</a:t>
            </a:r>
            <a:endParaRPr lang="zh-TW" altLang="en-US" sz="3600" dirty="0">
              <a:latin typeface="+mj-ea"/>
              <a:ea typeface="+mj-ea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816" r="27656" b="5811"/>
          <a:stretch/>
        </p:blipFill>
        <p:spPr>
          <a:xfrm>
            <a:off x="-19599" y="1136166"/>
            <a:ext cx="9102050" cy="5543798"/>
          </a:xfrm>
          <a:prstGeom prst="rect">
            <a:avLst/>
          </a:prstGeom>
        </p:spPr>
      </p:pic>
      <p:sp>
        <p:nvSpPr>
          <p:cNvPr id="6" name="向右箭號 5"/>
          <p:cNvSpPr/>
          <p:nvPr/>
        </p:nvSpPr>
        <p:spPr>
          <a:xfrm rot="1505893" flipH="1">
            <a:off x="4096540" y="3050556"/>
            <a:ext cx="1008112" cy="720080"/>
          </a:xfrm>
          <a:prstGeom prst="rightArrow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1265072" y="2931641"/>
            <a:ext cx="2808312" cy="353343"/>
          </a:xfrm>
          <a:prstGeom prst="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7263" y="5543366"/>
            <a:ext cx="2743583" cy="1314634"/>
          </a:xfrm>
        </p:spPr>
      </p:pic>
      <p:sp>
        <p:nvSpPr>
          <p:cNvPr id="9" name="橢圓 8"/>
          <p:cNvSpPr/>
          <p:nvPr/>
        </p:nvSpPr>
        <p:spPr>
          <a:xfrm>
            <a:off x="5096592" y="2980865"/>
            <a:ext cx="4078403" cy="1854400"/>
          </a:xfrm>
          <a:prstGeom prst="ellipse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b="1" dirty="0">
                <a:latin typeface="+mn-ea"/>
              </a:rPr>
              <a:t>找到</a:t>
            </a:r>
            <a:endParaRPr lang="en-US" altLang="zh-TW" sz="2400" b="1" dirty="0">
              <a:latin typeface="+mn-ea"/>
            </a:endParaRPr>
          </a:p>
          <a:p>
            <a:r>
              <a:rPr lang="zh-TW" altLang="en-US" sz="2400" b="1" dirty="0">
                <a:solidFill>
                  <a:srgbClr val="FF0000"/>
                </a:solidFill>
                <a:latin typeface="+mn-ea"/>
              </a:rPr>
              <a:t>「全國法規資料庫」</a:t>
            </a:r>
          </a:p>
        </p:txBody>
      </p:sp>
    </p:spTree>
    <p:extLst>
      <p:ext uri="{BB962C8B-B14F-4D97-AF65-F5344CB8AC3E}">
        <p14:creationId xmlns:p14="http://schemas.microsoft.com/office/powerpoint/2010/main" xmlns="" val="312892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3088" t="8170" r="24853" b="3688"/>
          <a:stretch>
            <a:fillRect/>
          </a:stretch>
        </p:blipFill>
        <p:spPr bwMode="auto">
          <a:xfrm>
            <a:off x="214282" y="71438"/>
            <a:ext cx="8715436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7313434" y="548680"/>
            <a:ext cx="642942" cy="288032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 rot="21247452">
            <a:off x="5617025" y="439311"/>
            <a:ext cx="1434954" cy="794802"/>
          </a:xfrm>
          <a:prstGeom prst="rightArrow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TW" sz="2000" b="1" dirty="0" smtClean="0"/>
              <a:t>STEP  2</a:t>
            </a:r>
          </a:p>
        </p:txBody>
      </p:sp>
      <p:sp>
        <p:nvSpPr>
          <p:cNvPr id="3" name="橢圓 2"/>
          <p:cNvSpPr/>
          <p:nvPr/>
        </p:nvSpPr>
        <p:spPr>
          <a:xfrm rot="20878099">
            <a:off x="2123727" y="856311"/>
            <a:ext cx="3456384" cy="1187421"/>
          </a:xfrm>
          <a:prstGeom prst="ellipse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+mn-ea"/>
              </a:rPr>
              <a:t>進入「青少年版」</a:t>
            </a:r>
            <a:endParaRPr lang="zh-TW" altLang="en-US" sz="2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/>
          <a:srcRect l="22724" t="8269" r="24499" b="3959"/>
          <a:stretch>
            <a:fillRect/>
          </a:stretch>
        </p:blipFill>
        <p:spPr bwMode="auto">
          <a:xfrm>
            <a:off x="180032" y="0"/>
            <a:ext cx="8900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矩形 2"/>
          <p:cNvSpPr/>
          <p:nvPr/>
        </p:nvSpPr>
        <p:spPr>
          <a:xfrm>
            <a:off x="251520" y="2132856"/>
            <a:ext cx="2664296" cy="64807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tx1"/>
                </a:solidFill>
                <a:latin typeface="+mn-ea"/>
              </a:rPr>
              <a:t>法律時事漫談</a:t>
            </a:r>
            <a:endParaRPr lang="zh-TW" altLang="en-US" sz="28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203848" y="2132856"/>
            <a:ext cx="2070918" cy="64807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tx1"/>
                </a:solidFill>
                <a:latin typeface="+mn-ea"/>
              </a:rPr>
              <a:t>生活法律</a:t>
            </a:r>
            <a:endParaRPr lang="zh-TW" altLang="en-US" sz="28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580112" y="2132856"/>
            <a:ext cx="2529210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tx1"/>
                </a:solidFill>
                <a:latin typeface="+mn-ea"/>
              </a:rPr>
              <a:t>生活全部</a:t>
            </a:r>
            <a:r>
              <a:rPr lang="en-US" altLang="zh-TW" sz="2800" b="1" dirty="0" smtClean="0">
                <a:solidFill>
                  <a:schemeClr val="tx1"/>
                </a:solidFill>
                <a:latin typeface="+mn-ea"/>
              </a:rPr>
              <a:t>law</a:t>
            </a:r>
            <a:endParaRPr lang="zh-TW" altLang="en-US" sz="28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向右箭號 3"/>
          <p:cNvSpPr/>
          <p:nvPr/>
        </p:nvSpPr>
        <p:spPr>
          <a:xfrm rot="5400000">
            <a:off x="3714762" y="1592796"/>
            <a:ext cx="792088" cy="28803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向右箭號 14"/>
          <p:cNvSpPr/>
          <p:nvPr/>
        </p:nvSpPr>
        <p:spPr>
          <a:xfrm rot="3226590">
            <a:off x="5260193" y="1584239"/>
            <a:ext cx="792088" cy="28803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向右箭號 15"/>
          <p:cNvSpPr/>
          <p:nvPr/>
        </p:nvSpPr>
        <p:spPr>
          <a:xfrm rot="7120506">
            <a:off x="2145114" y="1613329"/>
            <a:ext cx="792088" cy="28803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2555776" y="908720"/>
            <a:ext cx="3038954" cy="432048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2541158" y="3466465"/>
            <a:ext cx="3643338" cy="14287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000" b="1" dirty="0" smtClean="0"/>
              <a:t>法律知識於生活當中的應用，並提供相關常見的案例增進對於法律的認識</a:t>
            </a:r>
            <a:endParaRPr lang="zh-TW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xmlns="" val="3748302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2724" t="8269" r="24499" b="3959"/>
          <a:stretch>
            <a:fillRect/>
          </a:stretch>
        </p:blipFill>
        <p:spPr bwMode="auto">
          <a:xfrm>
            <a:off x="243160" y="0"/>
            <a:ext cx="8900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357158" y="1000108"/>
            <a:ext cx="2071702" cy="1214446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右箭號 5"/>
          <p:cNvSpPr/>
          <p:nvPr/>
        </p:nvSpPr>
        <p:spPr>
          <a:xfrm>
            <a:off x="2428860" y="1285860"/>
            <a:ext cx="857256" cy="71438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286116" y="1071546"/>
            <a:ext cx="2071702" cy="12858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000" b="1" dirty="0" smtClean="0">
                <a:solidFill>
                  <a:schemeClr val="tx1"/>
                </a:solidFill>
              </a:rPr>
              <a:t>法規查詢簡約版，輸入關鍵字以查詢相關法條</a:t>
            </a:r>
            <a:endParaRPr lang="zh-TW" altLang="en-US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/>
          <p:cNvPicPr/>
          <p:nvPr/>
        </p:nvPicPr>
        <p:blipFill>
          <a:blip r:embed="rId2"/>
          <a:srcRect l="21571" t="7933" r="24030" b="7914"/>
          <a:stretch>
            <a:fillRect/>
          </a:stretch>
        </p:blipFill>
        <p:spPr bwMode="auto">
          <a:xfrm>
            <a:off x="285720" y="0"/>
            <a:ext cx="82868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500034" y="3929066"/>
            <a:ext cx="2071702" cy="2357454"/>
          </a:xfrm>
          <a:prstGeom prst="rect">
            <a:avLst/>
          </a:prstGeom>
          <a:noFill/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向右箭號 7"/>
          <p:cNvSpPr/>
          <p:nvPr/>
        </p:nvSpPr>
        <p:spPr>
          <a:xfrm>
            <a:off x="2571736" y="4500570"/>
            <a:ext cx="785818" cy="785818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3357554" y="4286256"/>
            <a:ext cx="2071702" cy="135732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000" b="1" dirty="0" smtClean="0">
                <a:solidFill>
                  <a:schemeClr val="tx1"/>
                </a:solidFill>
              </a:rPr>
              <a:t>法律扶助，提供常見相關法律知識，給予協助</a:t>
            </a:r>
            <a:endParaRPr lang="zh-TW" altLang="en-US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2724" t="8269" r="24499" b="3959"/>
          <a:stretch>
            <a:fillRect/>
          </a:stretch>
        </p:blipFill>
        <p:spPr bwMode="auto">
          <a:xfrm>
            <a:off x="243160" y="0"/>
            <a:ext cx="8900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7429520" y="928670"/>
            <a:ext cx="1714480" cy="1785950"/>
          </a:xfrm>
          <a:prstGeom prst="rect">
            <a:avLst/>
          </a:prstGeom>
          <a:noFill/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右箭號 5"/>
          <p:cNvSpPr/>
          <p:nvPr/>
        </p:nvSpPr>
        <p:spPr>
          <a:xfrm flipH="1">
            <a:off x="6572264" y="1357298"/>
            <a:ext cx="857256" cy="714380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4500562" y="1000108"/>
            <a:ext cx="2071702" cy="13573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000" b="1" dirty="0" smtClean="0">
                <a:solidFill>
                  <a:schemeClr val="tx1"/>
                </a:solidFill>
              </a:rPr>
              <a:t>公開資料下載，對此網站有更多認識</a:t>
            </a:r>
            <a:endParaRPr lang="zh-TW" altLang="en-US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2724" t="8269" r="24499" b="3959"/>
          <a:stretch>
            <a:fillRect/>
          </a:stretch>
        </p:blipFill>
        <p:spPr bwMode="auto">
          <a:xfrm>
            <a:off x="243160" y="0"/>
            <a:ext cx="8900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7500958" y="4071942"/>
            <a:ext cx="1643042" cy="2786058"/>
          </a:xfrm>
          <a:prstGeom prst="rect">
            <a:avLst/>
          </a:prstGeom>
          <a:noFill/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右箭號 5"/>
          <p:cNvSpPr/>
          <p:nvPr/>
        </p:nvSpPr>
        <p:spPr>
          <a:xfrm flipH="1">
            <a:off x="6572264" y="5000636"/>
            <a:ext cx="857256" cy="71438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4500562" y="4643446"/>
            <a:ext cx="2071702" cy="1357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000" b="1" dirty="0" smtClean="0">
                <a:solidFill>
                  <a:schemeClr val="tx1"/>
                </a:solidFill>
              </a:rPr>
              <a:t>相關網站連結，快速搜尋所需服務及事項</a:t>
            </a:r>
            <a:endParaRPr lang="zh-TW" altLang="en-US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2724" t="8269" r="24499" b="3959"/>
          <a:stretch>
            <a:fillRect/>
          </a:stretch>
        </p:blipFill>
        <p:spPr bwMode="auto">
          <a:xfrm>
            <a:off x="243160" y="0"/>
            <a:ext cx="8900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2571736" y="3857628"/>
            <a:ext cx="5072098" cy="3000372"/>
          </a:xfrm>
          <a:prstGeom prst="rect">
            <a:avLst/>
          </a:prstGeom>
          <a:noFill/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下箭號 5"/>
          <p:cNvSpPr/>
          <p:nvPr/>
        </p:nvSpPr>
        <p:spPr>
          <a:xfrm flipV="1">
            <a:off x="4500562" y="2571744"/>
            <a:ext cx="928694" cy="1285884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357554" y="1285860"/>
            <a:ext cx="3357586" cy="121444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000" b="1" dirty="0" smtClean="0"/>
              <a:t>最新法規訊息，提供最新相關法規訊息以利檢索</a:t>
            </a:r>
            <a:endParaRPr lang="zh-TW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1406" y="60324"/>
            <a:ext cx="3357586" cy="72547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zh-TW" altLang="en-US" sz="4000" dirty="0"/>
              <a:t>法規查詢方式</a:t>
            </a:r>
          </a:p>
        </p:txBody>
      </p:sp>
      <p:graphicFrame>
        <p:nvGraphicFramePr>
          <p:cNvPr id="9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59130223"/>
              </p:ext>
            </p:extLst>
          </p:nvPr>
        </p:nvGraphicFramePr>
        <p:xfrm>
          <a:off x="285720" y="857232"/>
          <a:ext cx="8715436" cy="5857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2724" t="8269" r="24499" b="3959"/>
          <a:stretch>
            <a:fillRect/>
          </a:stretch>
        </p:blipFill>
        <p:spPr bwMode="auto">
          <a:xfrm>
            <a:off x="243160" y="0"/>
            <a:ext cx="8900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1000100" y="642918"/>
            <a:ext cx="928694" cy="428628"/>
          </a:xfrm>
          <a:prstGeom prst="rect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左箭號 5"/>
          <p:cNvSpPr/>
          <p:nvPr/>
        </p:nvSpPr>
        <p:spPr>
          <a:xfrm rot="1037106">
            <a:off x="1853516" y="902374"/>
            <a:ext cx="1236439" cy="642942"/>
          </a:xfrm>
          <a:prstGeom prst="leftArrow">
            <a:avLst>
              <a:gd name="adj1" fmla="val 50000"/>
              <a:gd name="adj2" fmla="val 50376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Click</a:t>
            </a:r>
          </a:p>
        </p:txBody>
      </p:sp>
      <p:pic>
        <p:nvPicPr>
          <p:cNvPr id="7" name="圖片 6"/>
          <p:cNvPicPr/>
          <p:nvPr/>
        </p:nvPicPr>
        <p:blipFill>
          <a:blip r:embed="rId3"/>
          <a:srcRect l="21367" t="8311" r="21776" b="21008"/>
          <a:stretch>
            <a:fillRect/>
          </a:stretch>
        </p:blipFill>
        <p:spPr bwMode="auto">
          <a:xfrm>
            <a:off x="142844" y="0"/>
            <a:ext cx="90011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2844" y="71414"/>
            <a:ext cx="5643602" cy="642942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zh-TW" altLang="en-US" sz="4000" dirty="0" smtClean="0"/>
              <a:t>手指動一動</a:t>
            </a:r>
            <a:r>
              <a:rPr lang="en-US" altLang="zh-TW" sz="4000" dirty="0" smtClean="0"/>
              <a:t>—</a:t>
            </a:r>
            <a:r>
              <a:rPr lang="zh-TW" altLang="en-US" sz="4000" dirty="0" smtClean="0"/>
              <a:t>毒品法條？</a:t>
            </a:r>
            <a:endParaRPr lang="zh-TW" altLang="en-US" sz="4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21589" t="7984" r="23364" b="4349"/>
          <a:stretch>
            <a:fillRect/>
          </a:stretch>
        </p:blipFill>
        <p:spPr bwMode="auto">
          <a:xfrm>
            <a:off x="347223" y="857232"/>
            <a:ext cx="8786874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2" name="群組 11"/>
          <p:cNvGrpSpPr/>
          <p:nvPr/>
        </p:nvGrpSpPr>
        <p:grpSpPr>
          <a:xfrm>
            <a:off x="2032318" y="2140189"/>
            <a:ext cx="1804103" cy="883551"/>
            <a:chOff x="1857356" y="2000240"/>
            <a:chExt cx="1804103" cy="883551"/>
          </a:xfrm>
        </p:grpSpPr>
        <p:sp>
          <p:nvSpPr>
            <p:cNvPr id="8" name="矩形 7"/>
            <p:cNvSpPr/>
            <p:nvPr/>
          </p:nvSpPr>
          <p:spPr>
            <a:xfrm>
              <a:off x="1857356" y="2000240"/>
              <a:ext cx="642942" cy="357190"/>
            </a:xfrm>
            <a:prstGeom prst="rect">
              <a:avLst/>
            </a:prstGeom>
            <a:noFill/>
            <a:ln w="57150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向左箭號 10"/>
            <p:cNvSpPr/>
            <p:nvPr/>
          </p:nvSpPr>
          <p:spPr>
            <a:xfrm rot="1037106">
              <a:off x="2425020" y="2240849"/>
              <a:ext cx="1236439" cy="642942"/>
            </a:xfrm>
            <a:prstGeom prst="leftArrow">
              <a:avLst>
                <a:gd name="adj1" fmla="val 50000"/>
                <a:gd name="adj2" fmla="val 50376"/>
              </a:avLst>
            </a:pr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b="1" dirty="0" smtClean="0"/>
                <a:t>Click</a:t>
              </a:r>
            </a:p>
          </p:txBody>
        </p:sp>
      </p:grp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/>
          <a:srcRect l="23084" t="7892" r="22757" b="3717"/>
          <a:stretch>
            <a:fillRect/>
          </a:stretch>
        </p:blipFill>
        <p:spPr bwMode="auto">
          <a:xfrm>
            <a:off x="177614" y="813178"/>
            <a:ext cx="8786874" cy="607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矩形 14"/>
          <p:cNvSpPr/>
          <p:nvPr/>
        </p:nvSpPr>
        <p:spPr>
          <a:xfrm>
            <a:off x="2357422" y="2571744"/>
            <a:ext cx="1285884" cy="285752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2724" t="8269" r="24499" b="3959"/>
          <a:stretch>
            <a:fillRect/>
          </a:stretch>
        </p:blipFill>
        <p:spPr bwMode="auto">
          <a:xfrm>
            <a:off x="243160" y="0"/>
            <a:ext cx="8900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2500298" y="642918"/>
            <a:ext cx="857256" cy="428628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左箭號 5"/>
          <p:cNvSpPr/>
          <p:nvPr/>
        </p:nvSpPr>
        <p:spPr>
          <a:xfrm rot="1037106">
            <a:off x="3339401" y="902374"/>
            <a:ext cx="1236439" cy="642942"/>
          </a:xfrm>
          <a:prstGeom prst="leftArrow">
            <a:avLst>
              <a:gd name="adj1" fmla="val 50000"/>
              <a:gd name="adj2" fmla="val 50376"/>
            </a:avLst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Click</a:t>
            </a:r>
          </a:p>
        </p:txBody>
      </p:sp>
      <p:pic>
        <p:nvPicPr>
          <p:cNvPr id="7" name="圖片 6"/>
          <p:cNvPicPr/>
          <p:nvPr/>
        </p:nvPicPr>
        <p:blipFill>
          <a:blip r:embed="rId3"/>
          <a:srcRect l="22806" t="7775" r="21532" b="26194"/>
          <a:stretch>
            <a:fillRect/>
          </a:stretch>
        </p:blipFill>
        <p:spPr bwMode="auto">
          <a:xfrm>
            <a:off x="142844" y="0"/>
            <a:ext cx="90011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3786182" y="4286256"/>
            <a:ext cx="785818" cy="28575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向左箭號 8"/>
          <p:cNvSpPr/>
          <p:nvPr/>
        </p:nvSpPr>
        <p:spPr>
          <a:xfrm rot="19573778">
            <a:off x="4364723" y="3542149"/>
            <a:ext cx="1236439" cy="642942"/>
          </a:xfrm>
          <a:prstGeom prst="leftArrow">
            <a:avLst>
              <a:gd name="adj1" fmla="val 50000"/>
              <a:gd name="adj2" fmla="val 50376"/>
            </a:avLst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Click</a:t>
            </a:r>
          </a:p>
        </p:txBody>
      </p:sp>
      <p:pic>
        <p:nvPicPr>
          <p:cNvPr id="10" name="圖片 9"/>
          <p:cNvPicPr/>
          <p:nvPr/>
        </p:nvPicPr>
        <p:blipFill>
          <a:blip r:embed="rId4"/>
          <a:srcRect l="22084" t="9383" r="23608" b="7507"/>
          <a:stretch>
            <a:fillRect/>
          </a:stretch>
        </p:blipFill>
        <p:spPr bwMode="auto">
          <a:xfrm>
            <a:off x="142844" y="0"/>
            <a:ext cx="90011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矩形 10"/>
          <p:cNvSpPr/>
          <p:nvPr/>
        </p:nvSpPr>
        <p:spPr>
          <a:xfrm>
            <a:off x="3143240" y="214290"/>
            <a:ext cx="1143008" cy="28575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3143240" y="3000372"/>
            <a:ext cx="1143008" cy="28575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3" name="圖片 12"/>
          <p:cNvPicPr/>
          <p:nvPr/>
        </p:nvPicPr>
        <p:blipFill>
          <a:blip r:embed="rId5"/>
          <a:srcRect l="22927" t="8262" r="23244" b="8043"/>
          <a:stretch>
            <a:fillRect/>
          </a:stretch>
        </p:blipFill>
        <p:spPr bwMode="auto">
          <a:xfrm>
            <a:off x="142844" y="0"/>
            <a:ext cx="90011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矩形 13"/>
          <p:cNvSpPr/>
          <p:nvPr/>
        </p:nvSpPr>
        <p:spPr>
          <a:xfrm>
            <a:off x="3071802" y="0"/>
            <a:ext cx="1071570" cy="357166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3071802" y="2857496"/>
            <a:ext cx="1071570" cy="357166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7" name="圖片 16"/>
          <p:cNvPicPr/>
          <p:nvPr/>
        </p:nvPicPr>
        <p:blipFill>
          <a:blip r:embed="rId6"/>
          <a:srcRect l="21841" t="8043" r="22897" b="7774"/>
          <a:stretch>
            <a:fillRect/>
          </a:stretch>
        </p:blipFill>
        <p:spPr bwMode="auto">
          <a:xfrm>
            <a:off x="142844" y="0"/>
            <a:ext cx="90011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矩形 17"/>
          <p:cNvSpPr/>
          <p:nvPr/>
        </p:nvSpPr>
        <p:spPr>
          <a:xfrm>
            <a:off x="3214678" y="3929066"/>
            <a:ext cx="928694" cy="357190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4" grpId="0" animBg="1"/>
      <p:bldP spid="15" grpId="0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2724" t="8269" r="24499" b="3959"/>
          <a:stretch>
            <a:fillRect/>
          </a:stretch>
        </p:blipFill>
        <p:spPr bwMode="auto">
          <a:xfrm>
            <a:off x="243160" y="0"/>
            <a:ext cx="8900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3071802" y="642918"/>
            <a:ext cx="928694" cy="428628"/>
          </a:xfrm>
          <a:prstGeom prst="rect">
            <a:avLst/>
          </a:prstGeom>
          <a:noFill/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左箭號 5"/>
          <p:cNvSpPr/>
          <p:nvPr/>
        </p:nvSpPr>
        <p:spPr>
          <a:xfrm rot="1037106">
            <a:off x="3925218" y="954966"/>
            <a:ext cx="1236439" cy="642942"/>
          </a:xfrm>
          <a:prstGeom prst="leftArrow">
            <a:avLst>
              <a:gd name="adj1" fmla="val 50000"/>
              <a:gd name="adj2" fmla="val 50376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Click</a:t>
            </a:r>
          </a:p>
        </p:txBody>
      </p:sp>
      <p:pic>
        <p:nvPicPr>
          <p:cNvPr id="7" name="圖片 6"/>
          <p:cNvPicPr/>
          <p:nvPr/>
        </p:nvPicPr>
        <p:blipFill>
          <a:blip r:embed="rId3"/>
          <a:srcRect l="18924" t="7507" r="19657" b="24685"/>
          <a:stretch>
            <a:fillRect/>
          </a:stretch>
        </p:blipFill>
        <p:spPr bwMode="auto">
          <a:xfrm>
            <a:off x="285720" y="0"/>
            <a:ext cx="88582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2428860" y="2571744"/>
            <a:ext cx="1357322" cy="285752"/>
          </a:xfrm>
          <a:prstGeom prst="rect">
            <a:avLst/>
          </a:prstGeom>
          <a:noFill/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4071934" y="4286256"/>
            <a:ext cx="785818" cy="285752"/>
          </a:xfrm>
          <a:prstGeom prst="rect">
            <a:avLst/>
          </a:prstGeom>
          <a:noFill/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向左箭號 9"/>
          <p:cNvSpPr/>
          <p:nvPr/>
        </p:nvSpPr>
        <p:spPr>
          <a:xfrm rot="20266200">
            <a:off x="4719108" y="3710433"/>
            <a:ext cx="1236439" cy="642942"/>
          </a:xfrm>
          <a:prstGeom prst="leftArrow">
            <a:avLst>
              <a:gd name="adj1" fmla="val 50000"/>
              <a:gd name="adj2" fmla="val 50376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Click</a:t>
            </a:r>
          </a:p>
        </p:txBody>
      </p:sp>
      <p:pic>
        <p:nvPicPr>
          <p:cNvPr id="11" name="圖片 10"/>
          <p:cNvPicPr/>
          <p:nvPr/>
        </p:nvPicPr>
        <p:blipFill>
          <a:blip r:embed="rId4"/>
          <a:srcRect l="21198" t="8574" r="20205" b="28686"/>
          <a:stretch>
            <a:fillRect/>
          </a:stretch>
        </p:blipFill>
        <p:spPr bwMode="auto">
          <a:xfrm>
            <a:off x="214282" y="0"/>
            <a:ext cx="8929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矩形 11"/>
          <p:cNvSpPr/>
          <p:nvPr/>
        </p:nvSpPr>
        <p:spPr>
          <a:xfrm>
            <a:off x="2214546" y="2357430"/>
            <a:ext cx="5286412" cy="1500198"/>
          </a:xfrm>
          <a:prstGeom prst="rect">
            <a:avLst/>
          </a:prstGeom>
          <a:noFill/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2724" t="8269" r="24499" b="3959"/>
          <a:stretch>
            <a:fillRect/>
          </a:stretch>
        </p:blipFill>
        <p:spPr bwMode="auto">
          <a:xfrm>
            <a:off x="243160" y="0"/>
            <a:ext cx="8900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3786182" y="642918"/>
            <a:ext cx="928694" cy="428628"/>
          </a:xfrm>
          <a:prstGeom prst="rect">
            <a:avLst/>
          </a:prstGeom>
          <a:noFill/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左箭號 5"/>
          <p:cNvSpPr/>
          <p:nvPr/>
        </p:nvSpPr>
        <p:spPr>
          <a:xfrm rot="1037106">
            <a:off x="4711035" y="883527"/>
            <a:ext cx="1236439" cy="642942"/>
          </a:xfrm>
          <a:prstGeom prst="leftArrow">
            <a:avLst>
              <a:gd name="adj1" fmla="val 50000"/>
              <a:gd name="adj2" fmla="val 5037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Click</a:t>
            </a:r>
          </a:p>
        </p:txBody>
      </p:sp>
      <p:pic>
        <p:nvPicPr>
          <p:cNvPr id="7" name="圖片 6"/>
          <p:cNvPicPr/>
          <p:nvPr/>
        </p:nvPicPr>
        <p:blipFill>
          <a:blip r:embed="rId3"/>
          <a:srcRect l="22616" t="8043" r="22679" b="29491"/>
          <a:stretch>
            <a:fillRect/>
          </a:stretch>
        </p:blipFill>
        <p:spPr bwMode="auto">
          <a:xfrm>
            <a:off x="214282" y="0"/>
            <a:ext cx="8929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2000232" y="2214554"/>
            <a:ext cx="1500198" cy="357190"/>
          </a:xfrm>
          <a:prstGeom prst="rect">
            <a:avLst/>
          </a:prstGeom>
          <a:noFill/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3929058" y="3786190"/>
            <a:ext cx="785818" cy="357190"/>
          </a:xfrm>
          <a:prstGeom prst="rect">
            <a:avLst/>
          </a:prstGeom>
          <a:noFill/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向左箭號 9"/>
          <p:cNvSpPr/>
          <p:nvPr/>
        </p:nvSpPr>
        <p:spPr>
          <a:xfrm rot="20115840">
            <a:off x="4615091" y="3128372"/>
            <a:ext cx="1236439" cy="642942"/>
          </a:xfrm>
          <a:prstGeom prst="leftArrow">
            <a:avLst>
              <a:gd name="adj1" fmla="val 50000"/>
              <a:gd name="adj2" fmla="val 5037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Click</a:t>
            </a:r>
          </a:p>
        </p:txBody>
      </p:sp>
      <p:pic>
        <p:nvPicPr>
          <p:cNvPr id="11" name="圖片 10"/>
          <p:cNvPicPr/>
          <p:nvPr/>
        </p:nvPicPr>
        <p:blipFill>
          <a:blip r:embed="rId4"/>
          <a:srcRect l="20387" t="8043" r="22333" b="27078"/>
          <a:stretch>
            <a:fillRect/>
          </a:stretch>
        </p:blipFill>
        <p:spPr bwMode="auto">
          <a:xfrm>
            <a:off x="214282" y="0"/>
            <a:ext cx="8929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圖片 11"/>
          <p:cNvPicPr/>
          <p:nvPr/>
        </p:nvPicPr>
        <p:blipFill>
          <a:blip r:embed="rId5"/>
          <a:srcRect l="22277" t="8817" r="22158" b="30008"/>
          <a:stretch>
            <a:fillRect/>
          </a:stretch>
        </p:blipFill>
        <p:spPr bwMode="auto">
          <a:xfrm>
            <a:off x="214282" y="0"/>
            <a:ext cx="8929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矩形 12"/>
          <p:cNvSpPr/>
          <p:nvPr/>
        </p:nvSpPr>
        <p:spPr>
          <a:xfrm>
            <a:off x="2714612" y="3429000"/>
            <a:ext cx="1214446" cy="428628"/>
          </a:xfrm>
          <a:prstGeom prst="rect">
            <a:avLst/>
          </a:prstGeom>
          <a:noFill/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向左箭號 13"/>
          <p:cNvSpPr/>
          <p:nvPr/>
        </p:nvSpPr>
        <p:spPr>
          <a:xfrm rot="18580071">
            <a:off x="3437234" y="2790757"/>
            <a:ext cx="845048" cy="592671"/>
          </a:xfrm>
          <a:prstGeom prst="lef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4286248" y="1785926"/>
            <a:ext cx="2071702" cy="121444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000" b="1" dirty="0" smtClean="0"/>
              <a:t>勾選兩岸協議內容，擴大</a:t>
            </a:r>
            <a:r>
              <a:rPr lang="zh-TW" altLang="en-US" sz="2000" b="1" dirty="0" smtClean="0"/>
              <a:t>檢索範圍</a:t>
            </a:r>
            <a:endParaRPr lang="zh-TW" altLang="en-US" sz="2000" b="1" dirty="0"/>
          </a:p>
        </p:txBody>
      </p:sp>
      <p:pic>
        <p:nvPicPr>
          <p:cNvPr id="16" name="圖片 15"/>
          <p:cNvPicPr/>
          <p:nvPr/>
        </p:nvPicPr>
        <p:blipFill>
          <a:blip r:embed="rId6"/>
          <a:srcRect l="21198" t="8043" r="21563" b="26810"/>
          <a:stretch>
            <a:fillRect/>
          </a:stretch>
        </p:blipFill>
        <p:spPr bwMode="auto">
          <a:xfrm>
            <a:off x="214282" y="0"/>
            <a:ext cx="8929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矩形 16"/>
          <p:cNvSpPr/>
          <p:nvPr/>
        </p:nvSpPr>
        <p:spPr>
          <a:xfrm>
            <a:off x="2214546" y="2357430"/>
            <a:ext cx="5286412" cy="642942"/>
          </a:xfrm>
          <a:prstGeom prst="rect">
            <a:avLst/>
          </a:prstGeom>
          <a:noFill/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2724" t="8269" r="24499" b="3959"/>
          <a:stretch>
            <a:fillRect/>
          </a:stretch>
        </p:blipFill>
        <p:spPr bwMode="auto">
          <a:xfrm>
            <a:off x="243160" y="0"/>
            <a:ext cx="8900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4572000" y="642918"/>
            <a:ext cx="928694" cy="428628"/>
          </a:xfrm>
          <a:prstGeom prst="rect">
            <a:avLst/>
          </a:prstGeom>
          <a:noFill/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左箭號 5"/>
          <p:cNvSpPr/>
          <p:nvPr/>
        </p:nvSpPr>
        <p:spPr>
          <a:xfrm rot="1037106">
            <a:off x="5425415" y="954964"/>
            <a:ext cx="1236439" cy="642942"/>
          </a:xfrm>
          <a:prstGeom prst="leftArrow">
            <a:avLst>
              <a:gd name="adj1" fmla="val 50000"/>
              <a:gd name="adj2" fmla="val 50376"/>
            </a:avLst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Click</a:t>
            </a:r>
          </a:p>
        </p:txBody>
      </p:sp>
      <p:pic>
        <p:nvPicPr>
          <p:cNvPr id="7" name="圖片 6"/>
          <p:cNvPicPr/>
          <p:nvPr/>
        </p:nvPicPr>
        <p:blipFill>
          <a:blip r:embed="rId3"/>
          <a:srcRect l="23224" t="8043" r="22572" b="18499"/>
          <a:stretch>
            <a:fillRect/>
          </a:stretch>
        </p:blipFill>
        <p:spPr bwMode="auto">
          <a:xfrm>
            <a:off x="214282" y="0"/>
            <a:ext cx="8929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1428728" y="1714488"/>
            <a:ext cx="5357850" cy="1000132"/>
          </a:xfrm>
          <a:prstGeom prst="rect">
            <a:avLst/>
          </a:prstGeom>
          <a:noFill/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向下箭號 8"/>
          <p:cNvSpPr/>
          <p:nvPr/>
        </p:nvSpPr>
        <p:spPr>
          <a:xfrm>
            <a:off x="5357818" y="2786058"/>
            <a:ext cx="785818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5143504" y="3714752"/>
            <a:ext cx="1571636" cy="7143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000" b="1" dirty="0" smtClean="0"/>
              <a:t>大範圍搜索</a:t>
            </a:r>
            <a:endParaRPr lang="zh-TW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2724" t="8269" r="24499" b="3959"/>
          <a:stretch>
            <a:fillRect/>
          </a:stretch>
        </p:blipFill>
        <p:spPr bwMode="auto">
          <a:xfrm>
            <a:off x="243160" y="0"/>
            <a:ext cx="8900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5286380" y="642918"/>
            <a:ext cx="928694" cy="428628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左箭號 5"/>
          <p:cNvSpPr/>
          <p:nvPr/>
        </p:nvSpPr>
        <p:spPr>
          <a:xfrm rot="1037106">
            <a:off x="6211232" y="954965"/>
            <a:ext cx="1236439" cy="642942"/>
          </a:xfrm>
          <a:prstGeom prst="leftArrow">
            <a:avLst>
              <a:gd name="adj1" fmla="val 50000"/>
              <a:gd name="adj2" fmla="val 50376"/>
            </a:avLst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Click</a:t>
            </a:r>
          </a:p>
        </p:txBody>
      </p:sp>
      <p:pic>
        <p:nvPicPr>
          <p:cNvPr id="7" name="圖片 6"/>
          <p:cNvPicPr/>
          <p:nvPr/>
        </p:nvPicPr>
        <p:blipFill>
          <a:blip r:embed="rId3"/>
          <a:srcRect l="22857" t="8043" r="24130" b="8579"/>
          <a:stretch>
            <a:fillRect/>
          </a:stretch>
        </p:blipFill>
        <p:spPr bwMode="auto">
          <a:xfrm>
            <a:off x="214282" y="0"/>
            <a:ext cx="8929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1928794" y="1714488"/>
            <a:ext cx="7072362" cy="4857784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向左箭號 8"/>
          <p:cNvSpPr/>
          <p:nvPr/>
        </p:nvSpPr>
        <p:spPr>
          <a:xfrm>
            <a:off x="1214414" y="3214686"/>
            <a:ext cx="714380" cy="714380"/>
          </a:xfrm>
          <a:prstGeom prst="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142844" y="2143116"/>
            <a:ext cx="1071570" cy="35719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/>
              <a:t>跨機關檢索各部會及地方政府的相關法規資訊</a:t>
            </a:r>
            <a:endParaRPr lang="zh-TW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47664" y="2420888"/>
            <a:ext cx="6048672" cy="1296144"/>
          </a:xfrm>
          <a:solidFill>
            <a:srgbClr val="FF3399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relaxedIns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TW" altLang="en-US" sz="6600" dirty="0" smtClean="0">
                <a:latin typeface="+mj-ea"/>
                <a:ea typeface="+mj-ea"/>
              </a:rPr>
              <a:t>法規爆爆樂</a:t>
            </a:r>
            <a:endParaRPr lang="zh-TW" altLang="en-US" sz="66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600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3000396" cy="785818"/>
          </a:xfrm>
          <a:solidFill>
            <a:srgbClr val="FF3399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relaxedIns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zh-TW" altLang="en-US" sz="4000" dirty="0" smtClean="0">
                <a:latin typeface="+mj-ea"/>
                <a:ea typeface="+mj-ea"/>
              </a:rPr>
              <a:t>法規爆爆樂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4282" y="1628800"/>
            <a:ext cx="8786874" cy="3672408"/>
          </a:xfr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zh-TW" altLang="en-US" dirty="0" smtClean="0">
                <a:latin typeface="+mj-ea"/>
                <a:ea typeface="+mj-ea"/>
              </a:rPr>
              <a:t>活動規則：</a:t>
            </a:r>
            <a:endParaRPr lang="en-US" altLang="zh-TW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dirty="0" smtClean="0">
                <a:latin typeface="+mj-ea"/>
                <a:ea typeface="+mj-ea"/>
              </a:rPr>
              <a:t>(1)</a:t>
            </a:r>
            <a:r>
              <a:rPr lang="zh-TW" altLang="en-US" dirty="0" smtClean="0">
                <a:latin typeface="+mj-ea"/>
                <a:ea typeface="+mj-ea"/>
              </a:rPr>
              <a:t>抽籤點選</a:t>
            </a:r>
            <a:r>
              <a:rPr lang="zh-TW" altLang="en-US" dirty="0">
                <a:latin typeface="+mj-ea"/>
                <a:ea typeface="+mj-ea"/>
              </a:rPr>
              <a:t>一位</a:t>
            </a:r>
            <a:r>
              <a:rPr lang="zh-TW" altLang="en-US" dirty="0" smtClean="0">
                <a:latin typeface="+mj-ea"/>
                <a:ea typeface="+mj-ea"/>
              </a:rPr>
              <a:t>同學之座號</a:t>
            </a:r>
            <a:endParaRPr lang="en-US" altLang="zh-TW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dirty="0" smtClean="0">
                <a:latin typeface="+mj-ea"/>
                <a:ea typeface="+mj-ea"/>
              </a:rPr>
              <a:t>(2)</a:t>
            </a:r>
            <a:r>
              <a:rPr lang="zh-TW" altLang="en-US" dirty="0" smtClean="0">
                <a:latin typeface="+mj-ea"/>
                <a:ea typeface="+mj-ea"/>
              </a:rPr>
              <a:t>其所在排數之同學需站起，最</a:t>
            </a:r>
            <a:r>
              <a:rPr lang="zh-TW" altLang="en-US" dirty="0">
                <a:latin typeface="+mj-ea"/>
                <a:ea typeface="+mj-ea"/>
              </a:rPr>
              <a:t>慢者為回</a:t>
            </a:r>
            <a:r>
              <a:rPr lang="zh-TW" altLang="en-US" dirty="0" smtClean="0">
                <a:latin typeface="+mj-ea"/>
                <a:ea typeface="+mj-ea"/>
              </a:rPr>
              <a:t>答問</a:t>
            </a:r>
            <a:endParaRPr lang="en-US" altLang="zh-TW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dirty="0" smtClean="0">
                <a:latin typeface="+mj-ea"/>
                <a:ea typeface="+mj-ea"/>
              </a:rPr>
              <a:t>     </a:t>
            </a:r>
            <a:r>
              <a:rPr lang="zh-TW" altLang="en-US" dirty="0" smtClean="0">
                <a:latin typeface="+mj-ea"/>
                <a:ea typeface="+mj-ea"/>
              </a:rPr>
              <a:t>題</a:t>
            </a:r>
            <a:r>
              <a:rPr lang="zh-TW" altLang="en-US" dirty="0">
                <a:latin typeface="+mj-ea"/>
                <a:ea typeface="+mj-ea"/>
              </a:rPr>
              <a:t>之</a:t>
            </a:r>
            <a:r>
              <a:rPr lang="zh-TW" altLang="en-US" dirty="0" smtClean="0">
                <a:latin typeface="+mj-ea"/>
                <a:ea typeface="+mj-ea"/>
              </a:rPr>
              <a:t>人</a:t>
            </a:r>
            <a:endParaRPr lang="en-US" altLang="zh-TW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dirty="0" smtClean="0">
                <a:latin typeface="+mj-ea"/>
                <a:ea typeface="+mj-ea"/>
              </a:rPr>
              <a:t>(3)</a:t>
            </a:r>
            <a:r>
              <a:rPr lang="zh-TW" altLang="en-US" dirty="0" smtClean="0">
                <a:latin typeface="+mj-ea"/>
                <a:ea typeface="+mj-ea"/>
              </a:rPr>
              <a:t>被抽</a:t>
            </a:r>
            <a:r>
              <a:rPr lang="zh-TW" altLang="en-US" dirty="0" smtClean="0">
                <a:latin typeface="+mj-ea"/>
                <a:ea typeface="+mj-ea"/>
              </a:rPr>
              <a:t>到座號之同學</a:t>
            </a:r>
            <a:r>
              <a:rPr lang="zh-TW" altLang="en-US" dirty="0" smtClean="0">
                <a:latin typeface="+mj-ea"/>
                <a:ea typeface="+mj-ea"/>
              </a:rPr>
              <a:t>不需站起，若站起則需接</a:t>
            </a:r>
            <a:endParaRPr lang="en-US" altLang="zh-TW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dirty="0" smtClean="0">
                <a:latin typeface="+mj-ea"/>
                <a:ea typeface="+mj-ea"/>
              </a:rPr>
              <a:t>     </a:t>
            </a:r>
            <a:r>
              <a:rPr lang="zh-TW" altLang="en-US" dirty="0" smtClean="0">
                <a:latin typeface="+mj-ea"/>
                <a:ea typeface="+mj-ea"/>
              </a:rPr>
              <a:t>受問答</a:t>
            </a:r>
            <a:endParaRPr lang="zh-TW" altLang="en-US" dirty="0">
              <a:latin typeface="+mj-ea"/>
              <a:ea typeface="+mj-ea"/>
            </a:endParaRPr>
          </a:p>
          <a:p>
            <a:pPr>
              <a:buNone/>
            </a:pPr>
            <a:endParaRPr lang="zh-TW" altLang="en-US" dirty="0">
              <a:latin typeface="+mn-ea"/>
            </a:endParaRPr>
          </a:p>
          <a:p>
            <a:endParaRPr lang="zh-TW" altLang="en-US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158" y="2714620"/>
            <a:ext cx="8429684" cy="192882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0">
              <a:buNone/>
            </a:pPr>
            <a:r>
              <a:rPr lang="zh-TW" altLang="en-US" sz="4000" dirty="0" smtClean="0">
                <a:latin typeface="+mj-ea"/>
                <a:ea typeface="+mj-ea"/>
              </a:rPr>
              <a:t>想</a:t>
            </a:r>
            <a:r>
              <a:rPr lang="zh-TW" altLang="en-US" sz="4000" dirty="0">
                <a:latin typeface="+mj-ea"/>
                <a:ea typeface="+mj-ea"/>
              </a:rPr>
              <a:t>查詢關於</a:t>
            </a:r>
            <a:r>
              <a:rPr lang="zh-TW" altLang="en-US" sz="4000" u="sng" dirty="0">
                <a:latin typeface="+mj-ea"/>
                <a:ea typeface="+mj-ea"/>
              </a:rPr>
              <a:t>偷竊行為</a:t>
            </a:r>
            <a:r>
              <a:rPr lang="zh-TW" altLang="en-US" sz="4000" dirty="0">
                <a:latin typeface="+mj-ea"/>
                <a:ea typeface="+mj-ea"/>
              </a:rPr>
              <a:t>所觸犯的法條</a:t>
            </a:r>
            <a:r>
              <a:rPr lang="zh-TW" altLang="en-US" sz="4000" dirty="0" smtClean="0">
                <a:latin typeface="+mj-ea"/>
                <a:ea typeface="+mj-ea"/>
              </a:rPr>
              <a:t>，</a:t>
            </a:r>
            <a:endParaRPr lang="en-US" altLang="zh-TW" sz="4000" dirty="0" smtClean="0">
              <a:latin typeface="+mj-ea"/>
              <a:ea typeface="+mj-ea"/>
            </a:endParaRPr>
          </a:p>
          <a:p>
            <a:pPr lvl="0">
              <a:buNone/>
            </a:pPr>
            <a:r>
              <a:rPr lang="zh-TW" altLang="en-US" sz="4000" dirty="0" smtClean="0">
                <a:latin typeface="+mj-ea"/>
                <a:ea typeface="+mj-ea"/>
              </a:rPr>
              <a:t>可以</a:t>
            </a:r>
            <a:r>
              <a:rPr lang="zh-TW" altLang="en-US" sz="4000" dirty="0">
                <a:latin typeface="+mj-ea"/>
                <a:ea typeface="+mj-ea"/>
              </a:rPr>
              <a:t>用何種查詢方式</a:t>
            </a:r>
            <a:r>
              <a:rPr lang="en-US" altLang="zh-TW" sz="4000" dirty="0" smtClean="0">
                <a:latin typeface="+mj-ea"/>
                <a:ea typeface="+mj-ea"/>
              </a:rPr>
              <a:t>?</a:t>
            </a:r>
            <a:endParaRPr lang="en-US" altLang="zh-TW" sz="4000" dirty="0">
              <a:latin typeface="+mj-ea"/>
              <a:ea typeface="+mj-ea"/>
            </a:endParaRP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1166" y="0"/>
            <a:ext cx="2746648" cy="850106"/>
          </a:xfrm>
          <a:solidFill>
            <a:srgbClr val="FF3399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zh-TW" altLang="en-US" sz="4000" dirty="0" smtClean="0">
                <a:latin typeface="+mj-ea"/>
                <a:ea typeface="+mj-ea"/>
              </a:rPr>
              <a:t>法規爆爆樂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5" name="十二角星形 4"/>
          <p:cNvSpPr/>
          <p:nvPr/>
        </p:nvSpPr>
        <p:spPr>
          <a:xfrm>
            <a:off x="5857884" y="0"/>
            <a:ext cx="3279815" cy="2143116"/>
          </a:xfrm>
          <a:prstGeom prst="star12">
            <a:avLst>
              <a:gd name="adj" fmla="val 3483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 sz="3000" b="1" dirty="0">
                <a:latin typeface="+mj-ea"/>
                <a:ea typeface="+mj-ea"/>
              </a:rPr>
              <a:t>Round 1</a:t>
            </a:r>
            <a:endParaRPr lang="zh-TW" altLang="en-US" sz="3000" b="1" dirty="0">
              <a:latin typeface="+mj-ea"/>
              <a:ea typeface="+mj-ea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395536" y="4653136"/>
            <a:ext cx="8429684" cy="151216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US" altLang="zh-TW" sz="3600" dirty="0" smtClean="0">
                <a:latin typeface="+mj-ea"/>
                <a:ea typeface="+mj-ea"/>
              </a:rPr>
              <a:t>ANS:</a:t>
            </a:r>
            <a:r>
              <a:rPr lang="zh-TW" altLang="en-US" sz="3600" dirty="0" smtClean="0">
                <a:latin typeface="+mj-ea"/>
                <a:ea typeface="+mj-ea"/>
              </a:rPr>
              <a:t>通俗用語輔助查詢</a:t>
            </a:r>
            <a:endParaRPr lang="en-US" altLang="zh-TW" sz="3600" dirty="0" smtClean="0">
              <a:latin typeface="+mj-ea"/>
              <a:ea typeface="+mj-ea"/>
            </a:endParaRPr>
          </a:p>
          <a:p>
            <a:pPr>
              <a:buFont typeface="Arial" pitchFamily="34" charset="0"/>
              <a:buNone/>
            </a:pPr>
            <a:r>
              <a:rPr lang="zh-TW" altLang="en-US" sz="3600" dirty="0">
                <a:latin typeface="+mj-ea"/>
                <a:ea typeface="+mj-ea"/>
              </a:rPr>
              <a:t> </a:t>
            </a:r>
            <a:r>
              <a:rPr lang="zh-TW" altLang="en-US" sz="3600" dirty="0" smtClean="0">
                <a:latin typeface="+mj-ea"/>
                <a:ea typeface="+mj-ea"/>
              </a:rPr>
              <a:t>      法規檢索輸入：「偷竊」</a:t>
            </a:r>
            <a:endParaRPr lang="en-US" altLang="zh-TW" sz="36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920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2780928"/>
            <a:ext cx="8606190" cy="1791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0">
              <a:buNone/>
            </a:pPr>
            <a:r>
              <a:rPr lang="zh-TW" altLang="en-US" sz="4000" dirty="0" smtClean="0">
                <a:latin typeface="+mj-ea"/>
                <a:ea typeface="+mj-ea"/>
              </a:rPr>
              <a:t>欲查詢我國</a:t>
            </a:r>
            <a:r>
              <a:rPr lang="zh-TW" altLang="en-US" sz="4000" dirty="0">
                <a:latin typeface="+mj-ea"/>
                <a:ea typeface="+mj-ea"/>
              </a:rPr>
              <a:t>之於其他國可能有和平</a:t>
            </a:r>
            <a:r>
              <a:rPr lang="zh-TW" altLang="en-US" sz="4000" dirty="0" smtClean="0">
                <a:latin typeface="+mj-ea"/>
                <a:ea typeface="+mj-ea"/>
              </a:rPr>
              <a:t>的</a:t>
            </a:r>
            <a:endParaRPr lang="en-US" altLang="zh-TW" sz="4000" dirty="0" smtClean="0">
              <a:latin typeface="+mj-ea"/>
              <a:ea typeface="+mj-ea"/>
            </a:endParaRPr>
          </a:p>
          <a:p>
            <a:pPr lvl="0">
              <a:buNone/>
            </a:pPr>
            <a:r>
              <a:rPr lang="zh-TW" altLang="en-US" sz="4000" dirty="0" smtClean="0">
                <a:latin typeface="+mj-ea"/>
                <a:ea typeface="+mj-ea"/>
              </a:rPr>
              <a:t>協議，使用何種</a:t>
            </a:r>
            <a:r>
              <a:rPr lang="zh-TW" altLang="en-US" sz="4000" dirty="0">
                <a:latin typeface="+mj-ea"/>
                <a:ea typeface="+mj-ea"/>
              </a:rPr>
              <a:t>檢索</a:t>
            </a:r>
            <a:r>
              <a:rPr lang="zh-TW" altLang="en-US" sz="4000" dirty="0" smtClean="0">
                <a:latin typeface="+mj-ea"/>
                <a:ea typeface="+mj-ea"/>
              </a:rPr>
              <a:t>方式最</a:t>
            </a:r>
            <a:r>
              <a:rPr lang="zh-TW" altLang="en-US" sz="4000" dirty="0">
                <a:latin typeface="+mj-ea"/>
                <a:ea typeface="+mj-ea"/>
              </a:rPr>
              <a:t>快速</a:t>
            </a:r>
            <a:r>
              <a:rPr lang="zh-TW" altLang="en-US" sz="4000" dirty="0" smtClean="0">
                <a:latin typeface="+mj-ea"/>
                <a:ea typeface="+mj-ea"/>
              </a:rPr>
              <a:t>？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1166" y="0"/>
            <a:ext cx="2746648" cy="850106"/>
          </a:xfrm>
          <a:solidFill>
            <a:srgbClr val="FF3399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zh-TW" altLang="en-US" sz="4000" dirty="0" smtClean="0">
                <a:latin typeface="+mj-ea"/>
                <a:ea typeface="+mj-ea"/>
              </a:rPr>
              <a:t>法規爆爆樂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5" name="十二角星形 4"/>
          <p:cNvSpPr/>
          <p:nvPr/>
        </p:nvSpPr>
        <p:spPr>
          <a:xfrm>
            <a:off x="5929322" y="0"/>
            <a:ext cx="3208377" cy="1785926"/>
          </a:xfrm>
          <a:prstGeom prst="star12">
            <a:avLst>
              <a:gd name="adj" fmla="val 3860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3000" b="1" dirty="0">
                <a:latin typeface="+mj-ea"/>
                <a:ea typeface="+mj-ea"/>
              </a:rPr>
              <a:t>Round </a:t>
            </a:r>
            <a:r>
              <a:rPr lang="en-US" altLang="zh-TW" sz="3000" b="1" dirty="0" smtClean="0">
                <a:latin typeface="+mj-ea"/>
                <a:ea typeface="+mj-ea"/>
              </a:rPr>
              <a:t>2</a:t>
            </a:r>
            <a:endParaRPr lang="zh-TW" altLang="en-US" sz="3000" b="1" dirty="0">
              <a:latin typeface="+mj-ea"/>
              <a:ea typeface="+mj-ea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395536" y="4653136"/>
            <a:ext cx="8429684" cy="151216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US" altLang="zh-TW" sz="3600" dirty="0" smtClean="0">
                <a:latin typeface="+mj-ea"/>
                <a:ea typeface="+mj-ea"/>
              </a:rPr>
              <a:t>ANS:</a:t>
            </a:r>
            <a:r>
              <a:rPr lang="zh-TW" altLang="en-US" sz="3600" dirty="0">
                <a:latin typeface="+mj-ea"/>
                <a:ea typeface="+mj-ea"/>
              </a:rPr>
              <a:t>條約</a:t>
            </a:r>
            <a:r>
              <a:rPr lang="zh-TW" altLang="en-US" sz="3600" dirty="0" smtClean="0">
                <a:latin typeface="+mj-ea"/>
                <a:ea typeface="+mj-ea"/>
              </a:rPr>
              <a:t>協定</a:t>
            </a:r>
            <a:endParaRPr lang="en-US" altLang="zh-TW" sz="3600" dirty="0" smtClean="0">
              <a:latin typeface="+mj-ea"/>
              <a:ea typeface="+mj-ea"/>
            </a:endParaRPr>
          </a:p>
          <a:p>
            <a:pPr>
              <a:buFont typeface="Arial" pitchFamily="34" charset="0"/>
              <a:buNone/>
            </a:pPr>
            <a:r>
              <a:rPr lang="zh-TW" altLang="en-US" sz="3600" dirty="0">
                <a:latin typeface="+mj-ea"/>
                <a:ea typeface="+mj-ea"/>
              </a:rPr>
              <a:t>　</a:t>
            </a:r>
            <a:r>
              <a:rPr lang="zh-TW" altLang="en-US" sz="3600" dirty="0" smtClean="0">
                <a:latin typeface="+mj-ea"/>
                <a:ea typeface="+mj-ea"/>
              </a:rPr>
              <a:t>　在檢索字詞輸入：和平</a:t>
            </a:r>
            <a:endParaRPr lang="en-US" altLang="zh-TW" sz="36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207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2780928"/>
            <a:ext cx="8712968" cy="1791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zh-TW" altLang="en-US" sz="4000" dirty="0" smtClean="0">
                <a:latin typeface="+mj-ea"/>
                <a:ea typeface="+mj-ea"/>
              </a:rPr>
              <a:t>欲查詢</a:t>
            </a:r>
            <a:r>
              <a:rPr lang="zh-TW" altLang="en-US" sz="4000" dirty="0">
                <a:latin typeface="+mj-ea"/>
                <a:ea typeface="+mj-ea"/>
              </a:rPr>
              <a:t>台北市對於電動自行車有</a:t>
            </a:r>
            <a:r>
              <a:rPr lang="zh-TW" altLang="en-US" sz="4000" dirty="0" smtClean="0">
                <a:latin typeface="+mj-ea"/>
                <a:ea typeface="+mj-ea"/>
              </a:rPr>
              <a:t>何種</a:t>
            </a:r>
            <a:endParaRPr lang="en-US" altLang="zh-TW" sz="4000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sz="4000" dirty="0" smtClean="0">
                <a:latin typeface="+mj-ea"/>
                <a:ea typeface="+mj-ea"/>
              </a:rPr>
              <a:t>規定，使用</a:t>
            </a:r>
            <a:r>
              <a:rPr lang="zh-TW" altLang="en-US" sz="4000" dirty="0">
                <a:latin typeface="+mj-ea"/>
                <a:ea typeface="+mj-ea"/>
              </a:rPr>
              <a:t>何種方式查詢最快速？</a:t>
            </a: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1166" y="0"/>
            <a:ext cx="2746648" cy="850106"/>
          </a:xfrm>
          <a:solidFill>
            <a:srgbClr val="FF3399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zh-TW" altLang="en-US" sz="4000" dirty="0" smtClean="0">
                <a:latin typeface="+mj-ea"/>
                <a:ea typeface="+mj-ea"/>
              </a:rPr>
              <a:t>法規爆爆樂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5" name="十二角星形 4"/>
          <p:cNvSpPr/>
          <p:nvPr/>
        </p:nvSpPr>
        <p:spPr>
          <a:xfrm>
            <a:off x="5929322" y="0"/>
            <a:ext cx="3208377" cy="1728192"/>
          </a:xfrm>
          <a:prstGeom prst="star1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3000" b="1" dirty="0">
                <a:latin typeface="+mj-ea"/>
                <a:ea typeface="+mj-ea"/>
              </a:rPr>
              <a:t>Round </a:t>
            </a:r>
            <a:r>
              <a:rPr lang="en-US" altLang="zh-TW" sz="3000" b="1" dirty="0" smtClean="0">
                <a:latin typeface="+mj-ea"/>
                <a:ea typeface="+mj-ea"/>
              </a:rPr>
              <a:t>3</a:t>
            </a:r>
            <a:endParaRPr lang="zh-TW" altLang="en-US" sz="3000" b="1" dirty="0">
              <a:latin typeface="+mj-ea"/>
              <a:ea typeface="+mj-ea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395536" y="4653136"/>
            <a:ext cx="8429684" cy="151216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US" altLang="zh-TW" sz="3600" dirty="0" smtClean="0">
                <a:latin typeface="+mj-ea"/>
                <a:ea typeface="+mj-ea"/>
              </a:rPr>
              <a:t>ANS:</a:t>
            </a:r>
            <a:r>
              <a:rPr lang="zh-TW" altLang="en-US" sz="3600" dirty="0">
                <a:latin typeface="+mj-ea"/>
                <a:ea typeface="+mj-ea"/>
              </a:rPr>
              <a:t>跨機關查詢</a:t>
            </a:r>
            <a:endParaRPr lang="en-US" altLang="zh-TW" sz="3600" dirty="0" smtClean="0">
              <a:latin typeface="+mj-ea"/>
              <a:ea typeface="+mj-ea"/>
            </a:endParaRPr>
          </a:p>
          <a:p>
            <a:pPr>
              <a:buFont typeface="Arial" pitchFamily="34" charset="0"/>
              <a:buNone/>
            </a:pPr>
            <a:r>
              <a:rPr lang="zh-TW" altLang="en-US" sz="3600" dirty="0">
                <a:latin typeface="+mj-ea"/>
                <a:ea typeface="+mj-ea"/>
              </a:rPr>
              <a:t>　</a:t>
            </a:r>
            <a:r>
              <a:rPr lang="zh-TW" altLang="en-US" sz="3600" dirty="0" smtClean="0">
                <a:latin typeface="+mj-ea"/>
                <a:ea typeface="+mj-ea"/>
              </a:rPr>
              <a:t>　在檢索字詞輸入：電動自行車</a:t>
            </a:r>
            <a:endParaRPr lang="en-US" altLang="zh-TW" sz="36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3308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zh-TW" altLang="en-US" sz="4000" dirty="0" smtClean="0"/>
              <a:t>毒品的種類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85720" y="1000108"/>
            <a:ext cx="8715436" cy="5643602"/>
          </a:xfrm>
        </p:spPr>
        <p:txBody>
          <a:bodyPr/>
          <a:lstStyle/>
          <a:p>
            <a:r>
              <a:rPr lang="zh-TW" altLang="en-US" dirty="0" smtClean="0"/>
              <a:t>根據上述影片，柯震東所吸食的大麻為何種級別之毒品？</a:t>
            </a:r>
            <a:endParaRPr lang="en-US" altLang="zh-TW" dirty="0" smtClean="0"/>
          </a:p>
          <a:p>
            <a:endParaRPr lang="en-US" altLang="zh-TW" dirty="0"/>
          </a:p>
          <a:p>
            <a:r>
              <a:rPr lang="zh-TW" altLang="en-US" dirty="0" smtClean="0"/>
              <a:t>毒品有級別之分，其刑責是否也有差異？</a:t>
            </a: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 l="23084" t="7892" r="22757" b="3717"/>
          <a:stretch>
            <a:fillRect/>
          </a:stretch>
        </p:blipFill>
        <p:spPr bwMode="auto">
          <a:xfrm>
            <a:off x="214281" y="214290"/>
            <a:ext cx="8786909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2357422" y="2071678"/>
            <a:ext cx="1285884" cy="285752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左箭號 5"/>
          <p:cNvSpPr/>
          <p:nvPr/>
        </p:nvSpPr>
        <p:spPr>
          <a:xfrm>
            <a:off x="3680523" y="2072042"/>
            <a:ext cx="1000132" cy="571504"/>
          </a:xfrm>
          <a:prstGeom prst="lef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/>
              <a:t>Click</a:t>
            </a:r>
            <a:endParaRPr lang="zh-TW" altLang="en-US" sz="20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 l="22196" t="7892" r="23645" b="3717"/>
          <a:stretch>
            <a:fillRect/>
          </a:stretch>
        </p:blipFill>
        <p:spPr bwMode="auto">
          <a:xfrm>
            <a:off x="214283" y="214290"/>
            <a:ext cx="8786874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矩形 7"/>
          <p:cNvSpPr/>
          <p:nvPr/>
        </p:nvSpPr>
        <p:spPr>
          <a:xfrm>
            <a:off x="5072066" y="3500438"/>
            <a:ext cx="428628" cy="285752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2571736" y="2928934"/>
            <a:ext cx="714380" cy="285752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/>
          <a:srcRect l="21589" t="8488" r="19813" b="4700"/>
          <a:stretch>
            <a:fillRect/>
          </a:stretch>
        </p:blipFill>
        <p:spPr bwMode="auto">
          <a:xfrm>
            <a:off x="214282" y="214290"/>
            <a:ext cx="8786874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7" name="群組 16"/>
          <p:cNvGrpSpPr/>
          <p:nvPr/>
        </p:nvGrpSpPr>
        <p:grpSpPr>
          <a:xfrm rot="349059">
            <a:off x="1619672" y="2857496"/>
            <a:ext cx="1809321" cy="2011664"/>
            <a:chOff x="1619672" y="2857496"/>
            <a:chExt cx="1809321" cy="2011664"/>
          </a:xfrm>
        </p:grpSpPr>
        <p:sp>
          <p:nvSpPr>
            <p:cNvPr id="14" name="矩形 13"/>
            <p:cNvSpPr/>
            <p:nvPr/>
          </p:nvSpPr>
          <p:spPr>
            <a:xfrm>
              <a:off x="2457435" y="2857496"/>
              <a:ext cx="728668" cy="323852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" name="向上箭號圖說文字 14"/>
            <p:cNvSpPr/>
            <p:nvPr/>
          </p:nvSpPr>
          <p:spPr>
            <a:xfrm>
              <a:off x="1619672" y="3181348"/>
              <a:ext cx="1809321" cy="1687812"/>
            </a:xfrm>
            <a:prstGeom prst="upArrowCallout">
              <a:avLst/>
            </a:prstGeom>
            <a:solidFill>
              <a:srgbClr val="92D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不同級別毒品之相關罰則</a:t>
              </a:r>
              <a:endPara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  <p:bldP spid="9" grpId="0" animBg="1"/>
      <p:bldP spid="9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5656" y="2780928"/>
            <a:ext cx="6048672" cy="1656184"/>
          </a:xfrm>
          <a:solidFill>
            <a:schemeClr val="accent6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pPr lvl="0"/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知己知彼，百毒不</a:t>
            </a:r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侵</a:t>
            </a:r>
            <a:endParaRPr lang="zh-TW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268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4829180" cy="72547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lvl="0" algn="l"/>
            <a:r>
              <a:rPr lang="zh-TW" altLang="en-US" sz="4000" dirty="0"/>
              <a:t>知己知彼，百毒不</a:t>
            </a:r>
            <a:r>
              <a:rPr lang="zh-TW" altLang="en-US" sz="4000" dirty="0" smtClean="0"/>
              <a:t>侵</a:t>
            </a:r>
            <a:endParaRPr lang="zh-TW" altLang="en-US" sz="4000" dirty="0"/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323528" y="1268760"/>
            <a:ext cx="8572560" cy="417646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dirty="0" smtClean="0"/>
              <a:t>計時</a:t>
            </a: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「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八分鐘」</a:t>
            </a:r>
            <a:r>
              <a:rPr lang="zh-TW" altLang="en-US" sz="2400" dirty="0" smtClean="0"/>
              <a:t>，完成學習單</a:t>
            </a:r>
            <a:endParaRPr lang="en-US" altLang="zh-TW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400" b="1" dirty="0" smtClean="0"/>
              <a:t> (1)</a:t>
            </a:r>
            <a:r>
              <a:rPr lang="zh-TW" altLang="en-US" sz="2400" b="1" dirty="0" smtClean="0"/>
              <a:t> </a:t>
            </a:r>
            <a:r>
              <a:rPr lang="zh-TW" altLang="en-US" sz="2400" dirty="0" smtClean="0"/>
              <a:t>下載</a:t>
            </a:r>
            <a:r>
              <a:rPr lang="en-US" altLang="zh-TW" sz="2400" dirty="0" smtClean="0"/>
              <a:t>【</a:t>
            </a:r>
            <a:r>
              <a:rPr lang="zh-TW" altLang="en-US" sz="2400" dirty="0" smtClean="0"/>
              <a:t>毒品分類表</a:t>
            </a:r>
            <a:r>
              <a:rPr lang="en-US" altLang="zh-TW" sz="2400" dirty="0" smtClean="0"/>
              <a:t>】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400" dirty="0" smtClean="0"/>
              <a:t> </a:t>
            </a:r>
            <a:r>
              <a:rPr lang="en-US" altLang="zh-TW" sz="2400" b="1" dirty="0" smtClean="0"/>
              <a:t>(2)</a:t>
            </a:r>
            <a:r>
              <a:rPr lang="zh-TW" altLang="en-US" sz="2400" b="1" dirty="0" smtClean="0"/>
              <a:t> </a:t>
            </a:r>
            <a:r>
              <a:rPr lang="zh-TW" altLang="en-US" sz="2400" dirty="0" smtClean="0"/>
              <a:t>第一級毒品：１、２組負責</a:t>
            </a:r>
            <a:r>
              <a:rPr lang="zh-TW" altLang="en-US" sz="2400" dirty="0"/>
              <a:t>　</a:t>
            </a:r>
            <a:r>
              <a:rPr lang="zh-TW" altLang="en-US" sz="2400" dirty="0" smtClean="0"/>
              <a:t>  第二級毒品：３、４組負責</a:t>
            </a:r>
            <a:endParaRPr lang="en-US" altLang="zh-TW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400" dirty="0" smtClean="0"/>
              <a:t>　  第三級毒品：５組負責              第四級毒品：６組負責</a:t>
            </a:r>
            <a:endParaRPr lang="en-US" altLang="zh-TW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400" dirty="0" smtClean="0"/>
              <a:t> </a:t>
            </a:r>
            <a:r>
              <a:rPr lang="en-US" altLang="zh-TW" sz="2400" b="1" dirty="0" smtClean="0"/>
              <a:t>(3) </a:t>
            </a:r>
            <a:r>
              <a:rPr lang="zh-TW" altLang="en-US" sz="2400" dirty="0" smtClean="0"/>
              <a:t>各組在負責之級數毒品選擇</a:t>
            </a:r>
            <a:r>
              <a:rPr lang="zh-TW" altLang="en-US" sz="2400" dirty="0"/>
              <a:t>兩種</a:t>
            </a:r>
            <a:r>
              <a:rPr lang="zh-TW" altLang="en-US" sz="2400" dirty="0" smtClean="0"/>
              <a:t>毒品</a:t>
            </a:r>
            <a:endParaRPr lang="en-US" altLang="zh-TW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400" b="1" dirty="0" smtClean="0"/>
              <a:t> (4) </a:t>
            </a:r>
            <a:r>
              <a:rPr lang="zh-TW" altLang="en-US" sz="2400" dirty="0" smtClean="0"/>
              <a:t>上網搜尋資料，完成學習單</a:t>
            </a:r>
            <a:endParaRPr lang="en-US" altLang="zh-TW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6590536" cy="86834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zh-TW" altLang="en-US" sz="4000" dirty="0" smtClean="0">
                <a:latin typeface="+mj-ea"/>
              </a:rPr>
              <a:t>下集預告－法律 </a:t>
            </a:r>
            <a:r>
              <a:rPr lang="en-US" altLang="zh-TW" sz="4000" dirty="0" smtClean="0">
                <a:latin typeface="+mj-ea"/>
              </a:rPr>
              <a:t>Show </a:t>
            </a:r>
            <a:r>
              <a:rPr lang="zh-TW" altLang="en-US" sz="4000" dirty="0" smtClean="0">
                <a:latin typeface="+mj-ea"/>
              </a:rPr>
              <a:t> </a:t>
            </a:r>
            <a:r>
              <a:rPr lang="en-US" altLang="zh-TW" sz="4000" dirty="0" smtClean="0">
                <a:latin typeface="+mj-ea"/>
              </a:rPr>
              <a:t>Time</a:t>
            </a:r>
            <a:endParaRPr lang="zh-TW" altLang="en-US" sz="4000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593275"/>
            <a:ext cx="8445624" cy="228841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lnSpc>
                <a:spcPct val="160000"/>
              </a:lnSpc>
            </a:pPr>
            <a:r>
              <a:rPr lang="zh-TW" altLang="en-US" dirty="0" smtClean="0"/>
              <a:t>利用</a:t>
            </a:r>
            <a:r>
              <a:rPr lang="en-US" altLang="zh-TW" dirty="0" smtClean="0"/>
              <a:t>【</a:t>
            </a:r>
            <a:r>
              <a:rPr lang="zh-TW" altLang="en-US" dirty="0" smtClean="0"/>
              <a:t>全國法規資料庫－青少年版</a:t>
            </a:r>
            <a:r>
              <a:rPr lang="en-US" altLang="zh-TW" dirty="0" smtClean="0"/>
              <a:t>】</a:t>
            </a:r>
            <a:r>
              <a:rPr lang="zh-TW" altLang="en-US" dirty="0" smtClean="0"/>
              <a:t>完成</a:t>
            </a:r>
            <a:endParaRPr lang="en-US" altLang="zh-TW" dirty="0" smtClean="0"/>
          </a:p>
          <a:p>
            <a:pPr marL="0" indent="0">
              <a:lnSpc>
                <a:spcPct val="160000"/>
              </a:lnSpc>
              <a:buNone/>
            </a:pPr>
            <a:r>
              <a:rPr lang="zh-TW" altLang="en-US" dirty="0" smtClean="0"/>
              <a:t>　</a:t>
            </a:r>
            <a:r>
              <a:rPr lang="en-US" altLang="zh-TW" dirty="0" smtClean="0"/>
              <a:t>《</a:t>
            </a:r>
            <a:r>
              <a:rPr lang="zh-TW" altLang="en-US" dirty="0" smtClean="0"/>
              <a:t>法律</a:t>
            </a:r>
            <a:r>
              <a:rPr lang="zh-TW" altLang="en-US" dirty="0"/>
              <a:t>生活</a:t>
            </a:r>
            <a:r>
              <a:rPr lang="zh-TW" altLang="en-US" dirty="0" smtClean="0"/>
              <a:t>王</a:t>
            </a:r>
            <a:r>
              <a:rPr lang="en-US" altLang="zh-TW" dirty="0" smtClean="0"/>
              <a:t>》</a:t>
            </a:r>
            <a:r>
              <a:rPr lang="zh-TW" altLang="en-US" dirty="0" smtClean="0"/>
              <a:t>學習單</a:t>
            </a:r>
            <a:endParaRPr lang="en-US" altLang="zh-TW" dirty="0" smtClean="0"/>
          </a:p>
          <a:p>
            <a:pPr>
              <a:lnSpc>
                <a:spcPct val="160000"/>
              </a:lnSpc>
            </a:pPr>
            <a:r>
              <a:rPr lang="zh-TW" altLang="en-US" dirty="0" smtClean="0"/>
              <a:t>下堂課程，請同學上台分享</a:t>
            </a:r>
            <a:endParaRPr lang="zh-TW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/>
          <a:srcRect l="22724" t="8269" r="24499" b="42297"/>
          <a:stretch/>
        </p:blipFill>
        <p:spPr bwMode="auto">
          <a:xfrm>
            <a:off x="278722" y="3917214"/>
            <a:ext cx="829674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2411760" y="4725144"/>
            <a:ext cx="2880320" cy="52414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539552" y="5393378"/>
            <a:ext cx="2664296" cy="64807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tx1"/>
                </a:solidFill>
                <a:latin typeface="+mn-ea"/>
              </a:rPr>
              <a:t>法律時事漫談</a:t>
            </a:r>
            <a:endParaRPr lang="zh-TW" altLang="en-US" sz="28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339279" y="5373216"/>
            <a:ext cx="2070918" cy="64807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tx1"/>
                </a:solidFill>
                <a:latin typeface="+mn-ea"/>
              </a:rPr>
              <a:t>生活法律</a:t>
            </a:r>
            <a:endParaRPr lang="zh-TW" altLang="en-US" sz="28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580112" y="5393378"/>
            <a:ext cx="2529210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tx1"/>
                </a:solidFill>
                <a:latin typeface="+mn-ea"/>
              </a:rPr>
              <a:t>生活全部</a:t>
            </a:r>
            <a:r>
              <a:rPr lang="en-US" altLang="zh-TW" sz="2800" b="1" dirty="0" smtClean="0">
                <a:solidFill>
                  <a:schemeClr val="tx1"/>
                </a:solidFill>
                <a:latin typeface="+mn-ea"/>
              </a:rPr>
              <a:t>law</a:t>
            </a:r>
            <a:endParaRPr lang="zh-TW" altLang="en-US" sz="28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119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221088"/>
            <a:ext cx="7772400" cy="1547887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勘亭流(P)" pitchFamily="66" charset="-120"/>
                <a:ea typeface="華康勘亭流(P)" pitchFamily="66" charset="-120"/>
              </a:rPr>
              <a:t> </a:t>
            </a:r>
            <a:r>
              <a:rPr lang="en-US" altLang="zh-TW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勘亭流(P)" pitchFamily="66" charset="-120"/>
                <a:ea typeface="華康勘亭流(P)" pitchFamily="66" charset="-120"/>
              </a:rPr>
              <a:t/>
            </a:r>
            <a:br>
              <a:rPr lang="en-US" altLang="zh-TW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勘亭流(P)" pitchFamily="66" charset="-120"/>
                <a:ea typeface="華康勘亭流(P)" pitchFamily="66" charset="-120"/>
              </a:rPr>
            </a:b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</a:rPr>
              <a:t>我的</a:t>
            </a:r>
            <a:r>
              <a:rPr lang="en-US" altLang="zh-TW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</a:rPr>
              <a:t>『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</a:rPr>
              <a:t>不毒不悔</a:t>
            </a:r>
            <a:r>
              <a:rPr lang="en-US" altLang="zh-TW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</a:rPr>
              <a:t>』</a:t>
            </a:r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華綜體W5(P)" pitchFamily="34" charset="-120"/>
                <a:ea typeface="華康華綜體W5(P)" pitchFamily="34" charset="-120"/>
              </a:rPr>
              <a:t>時代</a:t>
            </a:r>
            <a:endParaRPr lang="zh-TW" altLang="en-US" sz="4800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第二節</a:t>
            </a:r>
            <a:endParaRPr lang="zh-TW" altLang="en-US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749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87624" y="3284984"/>
            <a:ext cx="6912768" cy="72008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zh-TW" altLang="en-US" b="1" dirty="0" smtClean="0"/>
              <a:t>分享「法律生活王」，撰寫之案例</a:t>
            </a:r>
            <a:endParaRPr lang="zh-TW" altLang="en-US" b="1" dirty="0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1476825" y="1412776"/>
            <a:ext cx="6048672" cy="16561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法律</a:t>
            </a:r>
            <a:r>
              <a:rPr lang="en-US" altLang="zh-TW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 TIME</a:t>
            </a:r>
            <a:endParaRPr lang="zh-TW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46526">
            <a:off x="2789355" y="2390217"/>
            <a:ext cx="2921149" cy="155480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878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46526">
            <a:off x="87787" y="9837"/>
            <a:ext cx="2921149" cy="1554805"/>
          </a:xfrm>
          <a:prstGeom prst="ellipse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8620" y="1268760"/>
            <a:ext cx="8291264" cy="648072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b="1" dirty="0" smtClean="0"/>
              <a:t>（</a:t>
            </a:r>
            <a:r>
              <a:rPr lang="en-US" altLang="zh-TW" b="1" dirty="0" smtClean="0"/>
              <a:t>1</a:t>
            </a:r>
            <a:r>
              <a:rPr lang="zh-TW" altLang="en-US" b="1" dirty="0" smtClean="0"/>
              <a:t>）我國所制定與毒品相關法律為何？</a:t>
            </a:r>
            <a:endParaRPr lang="en-US" altLang="zh-TW" b="1" dirty="0" smtClean="0"/>
          </a:p>
        </p:txBody>
      </p:sp>
      <p:sp>
        <p:nvSpPr>
          <p:cNvPr id="7" name="內容版面配置區 2"/>
          <p:cNvSpPr txBox="1">
            <a:spLocks/>
          </p:cNvSpPr>
          <p:nvPr/>
        </p:nvSpPr>
        <p:spPr>
          <a:xfrm>
            <a:off x="321181" y="4117119"/>
            <a:ext cx="8291264" cy="53601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zh-TW" altLang="en-US" b="1" dirty="0" smtClean="0"/>
              <a:t>（</a:t>
            </a:r>
            <a:r>
              <a:rPr lang="en-US" altLang="zh-TW" b="1" dirty="0"/>
              <a:t>2</a:t>
            </a:r>
            <a:r>
              <a:rPr lang="zh-TW" altLang="en-US" b="1" dirty="0" smtClean="0"/>
              <a:t>）毒品危害防制條例之立法目的為何</a:t>
            </a:r>
            <a:r>
              <a:rPr lang="en-US" altLang="zh-TW" b="1" dirty="0" smtClean="0"/>
              <a:t>?</a:t>
            </a:r>
          </a:p>
        </p:txBody>
      </p:sp>
      <p:sp>
        <p:nvSpPr>
          <p:cNvPr id="6" name="矩形 5"/>
          <p:cNvSpPr/>
          <p:nvPr/>
        </p:nvSpPr>
        <p:spPr>
          <a:xfrm>
            <a:off x="461893" y="2116013"/>
            <a:ext cx="8142555" cy="138499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zh-TW" sz="2800" b="1" dirty="0"/>
              <a:t>Answer</a:t>
            </a:r>
            <a:r>
              <a:rPr lang="zh-TW" altLang="en-US" sz="2800" b="1" dirty="0" smtClean="0"/>
              <a:t>：</a:t>
            </a:r>
            <a:endParaRPr lang="en-US" altLang="zh-TW" sz="2800" b="1" dirty="0" smtClean="0"/>
          </a:p>
          <a:p>
            <a:r>
              <a:rPr lang="zh-TW" altLang="en-US" sz="2800" b="1" dirty="0" smtClean="0"/>
              <a:t>毒品</a:t>
            </a:r>
            <a:r>
              <a:rPr lang="zh-TW" altLang="en-US" sz="2800" b="1" dirty="0"/>
              <a:t>危害防制條例、</a:t>
            </a:r>
            <a:r>
              <a:rPr lang="zh-TW" altLang="zh-TW" sz="2800" b="1" dirty="0"/>
              <a:t>毒品危害防制條例施行細則、防制毒品危害獎懲辦法</a:t>
            </a:r>
            <a:endParaRPr lang="en-US" altLang="zh-TW" sz="2800" b="1" dirty="0"/>
          </a:p>
        </p:txBody>
      </p:sp>
      <p:sp>
        <p:nvSpPr>
          <p:cNvPr id="9" name="矩形 8"/>
          <p:cNvSpPr/>
          <p:nvPr/>
        </p:nvSpPr>
        <p:spPr>
          <a:xfrm>
            <a:off x="398620" y="4797152"/>
            <a:ext cx="8142555" cy="95410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zh-TW" sz="2800" b="1" dirty="0"/>
              <a:t>Answer</a:t>
            </a:r>
            <a:r>
              <a:rPr lang="zh-TW" altLang="en-US" sz="2800" b="1" dirty="0"/>
              <a:t>：</a:t>
            </a:r>
            <a:endParaRPr lang="en-US" altLang="zh-TW" sz="2800" b="1" dirty="0"/>
          </a:p>
          <a:p>
            <a:r>
              <a:rPr lang="zh-TW" altLang="en-US" sz="2800" b="1" dirty="0" smtClean="0"/>
              <a:t>為</a:t>
            </a:r>
            <a:r>
              <a:rPr lang="zh-TW" altLang="en-US" sz="2800" b="1" dirty="0"/>
              <a:t>防制毒品危害，維護國民身心健康，制定本條例。</a:t>
            </a:r>
            <a:endParaRPr lang="en-US" altLang="zh-TW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l="-1000" t="-25000" r="-16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008" y="404664"/>
            <a:ext cx="5940152" cy="93978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zh-TW" altLang="en-US" sz="4000" dirty="0" smtClean="0">
                <a:latin typeface="+mj-ea"/>
                <a:ea typeface="+mj-ea"/>
              </a:rPr>
              <a:t>高校檢察官＜</a:t>
            </a:r>
            <a:r>
              <a:rPr lang="zh-TW" altLang="en-US" sz="4000" b="1" dirty="0" smtClean="0">
                <a:latin typeface="+mj-ea"/>
                <a:ea typeface="+mj-ea"/>
              </a:rPr>
              <a:t>情境</a:t>
            </a:r>
            <a:r>
              <a:rPr lang="zh-TW" altLang="en-US" sz="4000" b="1" dirty="0">
                <a:latin typeface="+mj-ea"/>
                <a:ea typeface="+mj-ea"/>
              </a:rPr>
              <a:t>大</a:t>
            </a:r>
            <a:r>
              <a:rPr lang="zh-TW" altLang="en-US" sz="4000" b="1" dirty="0" smtClean="0">
                <a:latin typeface="+mj-ea"/>
                <a:ea typeface="+mj-ea"/>
              </a:rPr>
              <a:t>考驗＞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700808"/>
            <a:ext cx="8316416" cy="3888432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FFFF00"/>
                </a:solidFill>
              </a:rPr>
              <a:t>討論時間：</a:t>
            </a:r>
            <a:r>
              <a:rPr lang="en-US" altLang="zh-TW" b="1" dirty="0" smtClean="0">
                <a:solidFill>
                  <a:srgbClr val="FFFF00"/>
                </a:solidFill>
              </a:rPr>
              <a:t>7</a:t>
            </a:r>
            <a:r>
              <a:rPr lang="zh-TW" altLang="en-US" b="1" dirty="0" smtClean="0">
                <a:solidFill>
                  <a:srgbClr val="FFFF00"/>
                </a:solidFill>
              </a:rPr>
              <a:t>分鐘</a:t>
            </a:r>
            <a:endParaRPr lang="en-US" altLang="zh-TW" b="1" dirty="0" smtClean="0">
              <a:solidFill>
                <a:srgbClr val="FFFF00"/>
              </a:solidFill>
            </a:endParaRPr>
          </a:p>
          <a:p>
            <a:r>
              <a:rPr lang="zh-TW" altLang="en-US" sz="2800" b="1" dirty="0" smtClean="0"/>
              <a:t>可參考</a:t>
            </a:r>
            <a:r>
              <a:rPr lang="en-US" altLang="zh-TW" sz="2800" b="1" dirty="0" smtClean="0"/>
              <a:t>《</a:t>
            </a:r>
            <a:r>
              <a:rPr lang="zh-TW" altLang="en-US" sz="2800" b="1" dirty="0"/>
              <a:t>毒品危害防制條例</a:t>
            </a:r>
            <a:r>
              <a:rPr lang="en-US" altLang="zh-TW" sz="2800" b="1" dirty="0" smtClean="0"/>
              <a:t>》</a:t>
            </a:r>
            <a:endParaRPr lang="en-US" altLang="zh-TW" sz="2800" b="1" dirty="0"/>
          </a:p>
          <a:p>
            <a:r>
              <a:rPr lang="zh-TW" altLang="en-US" sz="2800" b="1" dirty="0"/>
              <a:t>利用＜智慧查找</a:t>
            </a:r>
            <a:r>
              <a:rPr lang="zh-TW" altLang="en-US" sz="2800" b="1" dirty="0" smtClean="0"/>
              <a:t>＞、＜</a:t>
            </a:r>
            <a:r>
              <a:rPr lang="zh-TW" altLang="en-US" sz="2800" b="1" dirty="0"/>
              <a:t>通俗用語輔助查詢</a:t>
            </a:r>
            <a:r>
              <a:rPr lang="zh-TW" altLang="en-US" sz="2800" b="1" dirty="0" smtClean="0"/>
              <a:t>＞功能</a:t>
            </a:r>
            <a:endParaRPr lang="en-US" altLang="zh-TW" sz="2800" b="1" dirty="0" smtClean="0"/>
          </a:p>
          <a:p>
            <a:r>
              <a:rPr lang="zh-TW" altLang="en-US" b="1" dirty="0" smtClean="0">
                <a:solidFill>
                  <a:srgbClr val="FFFF00"/>
                </a:solidFill>
              </a:rPr>
              <a:t>發表時間：</a:t>
            </a:r>
            <a:r>
              <a:rPr lang="en-US" altLang="zh-TW" b="1" dirty="0" smtClean="0">
                <a:solidFill>
                  <a:srgbClr val="FFFF00"/>
                </a:solidFill>
              </a:rPr>
              <a:t>1</a:t>
            </a:r>
            <a:r>
              <a:rPr lang="zh-TW" altLang="en-US" b="1" dirty="0" smtClean="0">
                <a:solidFill>
                  <a:srgbClr val="FFFF00"/>
                </a:solidFill>
              </a:rPr>
              <a:t>分鐘</a:t>
            </a:r>
            <a:endParaRPr lang="en-US" altLang="zh-TW" b="1" dirty="0" smtClean="0">
              <a:solidFill>
                <a:srgbClr val="FFFF00"/>
              </a:solidFill>
            </a:endParaRPr>
          </a:p>
          <a:p>
            <a:r>
              <a:rPr lang="zh-TW" altLang="en-US" sz="2800" b="1" dirty="0" smtClean="0"/>
              <a:t>各</a:t>
            </a:r>
            <a:r>
              <a:rPr lang="zh-TW" altLang="en-US" sz="2800" b="1" dirty="0"/>
              <a:t>組派一位檢察官針對情境</a:t>
            </a:r>
            <a:r>
              <a:rPr lang="zh-TW" altLang="en-US" sz="2800" b="1" dirty="0" smtClean="0"/>
              <a:t>、適用法律、</a:t>
            </a:r>
            <a:r>
              <a:rPr lang="zh-TW" altLang="en-US" sz="2800" b="1" dirty="0"/>
              <a:t>效果</a:t>
            </a:r>
            <a:r>
              <a:rPr lang="zh-TW" altLang="en-US" sz="2800" b="1" dirty="0" smtClean="0"/>
              <a:t>等</a:t>
            </a:r>
            <a:r>
              <a:rPr lang="zh-TW" altLang="en-US" sz="2800" b="1" dirty="0"/>
              <a:t>進行</a:t>
            </a:r>
            <a:r>
              <a:rPr lang="zh-TW" altLang="en-US" sz="2800" b="1" dirty="0" smtClean="0"/>
              <a:t>說明</a:t>
            </a:r>
            <a:endParaRPr lang="en-US" altLang="zh-TW" sz="2800" b="1" dirty="0" smtClean="0"/>
          </a:p>
          <a:p>
            <a:r>
              <a:rPr lang="zh-TW" altLang="en-US" b="1" dirty="0" smtClean="0">
                <a:solidFill>
                  <a:srgbClr val="FFFF00"/>
                </a:solidFill>
              </a:rPr>
              <a:t>同學</a:t>
            </a:r>
            <a:r>
              <a:rPr lang="zh-TW" altLang="en-US" b="1" dirty="0">
                <a:solidFill>
                  <a:srgbClr val="FFFF00"/>
                </a:solidFill>
              </a:rPr>
              <a:t>發問、回饋時間：</a:t>
            </a:r>
            <a:r>
              <a:rPr lang="en-US" altLang="zh-TW" b="1" dirty="0">
                <a:solidFill>
                  <a:srgbClr val="FFFF00"/>
                </a:solidFill>
              </a:rPr>
              <a:t>1</a:t>
            </a:r>
            <a:r>
              <a:rPr lang="zh-TW" altLang="en-US" b="1" dirty="0" smtClean="0">
                <a:solidFill>
                  <a:srgbClr val="FFFF00"/>
                </a:solidFill>
              </a:rPr>
              <a:t>分鐘</a:t>
            </a:r>
            <a:endParaRPr lang="en-US" altLang="zh-TW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5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785918" cy="85723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zh-TW" altLang="en-US" sz="4000" dirty="0" smtClean="0">
                <a:latin typeface="+mj-ea"/>
                <a:ea typeface="+mj-ea"/>
              </a:rPr>
              <a:t>情境一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268760"/>
            <a:ext cx="8715436" cy="4374248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　</a:t>
            </a: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　小文今年就讀高中一年級，正值青春洋溢少女時代的她，也結交了許多好朋友。有一天，小文應允鄰居大姊小璇的邀約，在假日晚上來到了「壞樂迪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KTV</a:t>
            </a: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」，小璇告訴小文，等下一定要很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HIGH</a:t>
            </a: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，便拿出了一袋可愛的卡通造型糖果片（搖頭丸）</a:t>
            </a:r>
            <a:r>
              <a:rPr lang="en-US" altLang="zh-TW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……</a:t>
            </a:r>
            <a:endParaRPr lang="en-US" altLang="zh-TW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b="1" dirty="0" smtClean="0">
                <a:solidFill>
                  <a:srgbClr val="FFFF00"/>
                </a:solidFill>
              </a:rPr>
              <a:t>　</a:t>
            </a:r>
            <a:r>
              <a:rPr lang="en-US" altLang="zh-TW" b="1" dirty="0" smtClean="0">
                <a:solidFill>
                  <a:srgbClr val="FFFF00"/>
                </a:solidFill>
              </a:rPr>
              <a:t>※</a:t>
            </a:r>
            <a:r>
              <a:rPr lang="zh-TW" altLang="en-US" b="1" dirty="0" smtClean="0">
                <a:solidFill>
                  <a:srgbClr val="FFFF00"/>
                </a:solidFill>
              </a:rPr>
              <a:t>  小文是未滿</a:t>
            </a:r>
            <a:r>
              <a:rPr lang="en-US" b="1" dirty="0" smtClean="0">
                <a:solidFill>
                  <a:srgbClr val="FFFF00"/>
                </a:solidFill>
              </a:rPr>
              <a:t>18</a:t>
            </a:r>
            <a:r>
              <a:rPr lang="zh-TW" altLang="en-US" b="1" dirty="0" smtClean="0">
                <a:solidFill>
                  <a:srgbClr val="FFFF00"/>
                </a:solidFill>
              </a:rPr>
              <a:t>歲，小璇已滿</a:t>
            </a:r>
            <a:r>
              <a:rPr lang="en-US" b="1" dirty="0" smtClean="0">
                <a:solidFill>
                  <a:srgbClr val="FFFF00"/>
                </a:solidFill>
              </a:rPr>
              <a:t>18</a:t>
            </a:r>
            <a:r>
              <a:rPr lang="zh-TW" altLang="en-US" b="1" dirty="0" smtClean="0">
                <a:solidFill>
                  <a:srgbClr val="FFFF00"/>
                </a:solidFill>
              </a:rPr>
              <a:t>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5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8596" y="327836"/>
            <a:ext cx="8229600" cy="796908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TW" altLang="en-US" sz="4000" dirty="0" smtClean="0">
                <a:latin typeface="+mj-ea"/>
                <a:ea typeface="+mj-ea"/>
              </a:rPr>
              <a:t>有請第一組</a:t>
            </a:r>
            <a:r>
              <a:rPr lang="en-US" altLang="zh-TW" sz="4000" dirty="0" smtClean="0">
                <a:latin typeface="+mj-ea"/>
                <a:ea typeface="+mj-ea"/>
              </a:rPr>
              <a:t>…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412776"/>
            <a:ext cx="8572560" cy="525658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514350" indent="-514350">
              <a:buAutoNum type="arabicPeriod"/>
            </a:pPr>
            <a:r>
              <a:rPr lang="zh-TW" altLang="en-US" dirty="0" smtClean="0">
                <a:latin typeface="+mj-ea"/>
                <a:ea typeface="+mj-ea"/>
              </a:rPr>
              <a:t>小</a:t>
            </a:r>
            <a:r>
              <a:rPr lang="zh-TW" altLang="en-US" dirty="0" smtClean="0">
                <a:latin typeface="+mj-ea"/>
                <a:ea typeface="+mj-ea"/>
              </a:rPr>
              <a:t>璇拿出的可愛卡通造型糖果</a:t>
            </a:r>
            <a:r>
              <a:rPr lang="zh-TW" altLang="en-US" dirty="0">
                <a:latin typeface="+mj-ea"/>
                <a:ea typeface="+mj-ea"/>
              </a:rPr>
              <a:t>（搖頭丸） </a:t>
            </a:r>
            <a:r>
              <a:rPr lang="zh-TW" altLang="en-US" dirty="0" smtClean="0">
                <a:latin typeface="+mj-ea"/>
                <a:ea typeface="+mj-ea"/>
              </a:rPr>
              <a:t>，</a:t>
            </a:r>
            <a:endParaRPr lang="en-US" altLang="zh-TW" dirty="0" smtClean="0">
              <a:latin typeface="+mj-ea"/>
              <a:ea typeface="+mj-ea"/>
            </a:endParaRPr>
          </a:p>
          <a:p>
            <a:pPr marL="514350" indent="-514350">
              <a:buNone/>
            </a:pP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zh-TW" altLang="en-US" dirty="0" smtClean="0">
                <a:latin typeface="+mj-ea"/>
                <a:ea typeface="+mj-ea"/>
              </a:rPr>
              <a:t>   </a:t>
            </a:r>
            <a:r>
              <a:rPr lang="zh-TW" altLang="en-US" dirty="0" smtClean="0">
                <a:latin typeface="+mj-ea"/>
                <a:ea typeface="+mj-ea"/>
              </a:rPr>
              <a:t>是</a:t>
            </a:r>
            <a:r>
              <a:rPr lang="zh-TW" altLang="en-US" dirty="0">
                <a:latin typeface="+mj-ea"/>
                <a:ea typeface="+mj-ea"/>
              </a:rPr>
              <a:t>屬於第幾</a:t>
            </a:r>
            <a:r>
              <a:rPr lang="zh-TW" altLang="en-US" dirty="0" smtClean="0">
                <a:latin typeface="+mj-ea"/>
                <a:ea typeface="+mj-ea"/>
              </a:rPr>
              <a:t>毒品？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zh-TW" altLang="en-US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en-US" altLang="zh-TW" dirty="0" smtClean="0">
                <a:latin typeface="+mj-ea"/>
                <a:ea typeface="+mj-ea"/>
              </a:rPr>
              <a:t>2. </a:t>
            </a:r>
            <a:r>
              <a:rPr lang="zh-TW" altLang="en-US" dirty="0" smtClean="0">
                <a:latin typeface="+mj-ea"/>
                <a:ea typeface="+mj-ea"/>
              </a:rPr>
              <a:t>成年的小璇免費請小文吸食毒品，請問</a:t>
            </a:r>
            <a:r>
              <a:rPr lang="zh-TW" altLang="en-US" dirty="0" smtClean="0">
                <a:latin typeface="+mj-ea"/>
                <a:ea typeface="+mj-ea"/>
              </a:rPr>
              <a:t>可能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zh-TW" altLang="en-US" dirty="0" smtClean="0">
                <a:latin typeface="+mj-ea"/>
                <a:ea typeface="+mj-ea"/>
              </a:rPr>
              <a:t>   </a:t>
            </a:r>
            <a:r>
              <a:rPr lang="zh-TW" altLang="en-US" dirty="0" smtClean="0">
                <a:latin typeface="+mj-ea"/>
                <a:ea typeface="+mj-ea"/>
              </a:rPr>
              <a:t>觸犯</a:t>
            </a:r>
            <a:r>
              <a:rPr lang="zh-TW" altLang="en-US" dirty="0" smtClean="0">
                <a:latin typeface="+mj-ea"/>
                <a:ea typeface="+mj-ea"/>
              </a:rPr>
              <a:t>毒品危害防制條例中的哪一條</a:t>
            </a:r>
            <a:r>
              <a:rPr lang="zh-TW" altLang="en-US" dirty="0" smtClean="0">
                <a:latin typeface="+mj-ea"/>
                <a:ea typeface="+mj-ea"/>
              </a:rPr>
              <a:t>？將</a:t>
            </a:r>
            <a:r>
              <a:rPr lang="zh-TW" altLang="en-US" dirty="0" smtClean="0">
                <a:latin typeface="+mj-ea"/>
                <a:ea typeface="+mj-ea"/>
              </a:rPr>
              <a:t>會</a:t>
            </a:r>
            <a:r>
              <a:rPr lang="zh-TW" altLang="en-US" dirty="0" smtClean="0">
                <a:latin typeface="+mj-ea"/>
                <a:ea typeface="+mj-ea"/>
              </a:rPr>
              <a:t>受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zh-TW" altLang="en-US" dirty="0" smtClean="0">
                <a:latin typeface="+mj-ea"/>
                <a:ea typeface="+mj-ea"/>
              </a:rPr>
              <a:t>   </a:t>
            </a:r>
            <a:r>
              <a:rPr lang="zh-TW" altLang="en-US" dirty="0" smtClean="0">
                <a:latin typeface="+mj-ea"/>
                <a:ea typeface="+mj-ea"/>
              </a:rPr>
              <a:t>到</a:t>
            </a:r>
            <a:r>
              <a:rPr lang="zh-TW" altLang="en-US" dirty="0" smtClean="0">
                <a:latin typeface="+mj-ea"/>
                <a:ea typeface="+mj-ea"/>
              </a:rPr>
              <a:t>什麼處罰？</a:t>
            </a:r>
          </a:p>
          <a:p>
            <a:endParaRPr lang="zh-TW" altLang="en-US" dirty="0"/>
          </a:p>
        </p:txBody>
      </p:sp>
      <p:pic>
        <p:nvPicPr>
          <p:cNvPr id="4" name="圖片 3" descr="下載.jpg"/>
          <p:cNvPicPr>
            <a:picLocks noChangeAspect="1"/>
          </p:cNvPicPr>
          <p:nvPr/>
        </p:nvPicPr>
        <p:blipFill>
          <a:blip r:embed="rId3"/>
          <a:srcRect l="4000"/>
          <a:stretch>
            <a:fillRect/>
          </a:stretch>
        </p:blipFill>
        <p:spPr>
          <a:xfrm>
            <a:off x="7643834" y="4221088"/>
            <a:ext cx="1488237" cy="2708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文字方塊 4"/>
          <p:cNvSpPr txBox="1"/>
          <p:nvPr/>
        </p:nvSpPr>
        <p:spPr>
          <a:xfrm>
            <a:off x="928662" y="2610145"/>
            <a:ext cx="2653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ANS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：第二級毒品</a:t>
            </a:r>
            <a:endParaRPr lang="zh-TW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827583" y="4943315"/>
            <a:ext cx="69557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ANS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：第七條第二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項：引誘他人施用第二級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毒品</a:t>
            </a:r>
            <a:endParaRPr lang="en-US" altLang="zh-TW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處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一年以上七年以下有期徒刑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，得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併科新臺幣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一百</a:t>
            </a:r>
            <a:endParaRPr lang="en-US" altLang="zh-TW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萬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元以下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罰金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。再根據第九條第一項，又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因小文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為</a:t>
            </a:r>
            <a:endParaRPr lang="en-US" altLang="zh-TW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未成年人需加重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其刑。</a:t>
            </a:r>
            <a:endParaRPr lang="zh-TW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5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0034" y="338356"/>
            <a:ext cx="8229600" cy="71438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TW" altLang="en-US" sz="4000" dirty="0" smtClean="0">
                <a:latin typeface="+mj-ea"/>
                <a:ea typeface="+mj-ea"/>
              </a:rPr>
              <a:t>迫不及待的第二組</a:t>
            </a:r>
            <a:r>
              <a:rPr lang="en-US" altLang="zh-TW" sz="4000" dirty="0" smtClean="0">
                <a:latin typeface="+mj-ea"/>
                <a:ea typeface="+mj-ea"/>
              </a:rPr>
              <a:t>~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50160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latin typeface="+mj-ea"/>
                <a:ea typeface="+mj-ea"/>
              </a:rPr>
              <a:t>3</a:t>
            </a:r>
            <a:r>
              <a:rPr lang="en-US" dirty="0" smtClean="0">
                <a:latin typeface="+mj-ea"/>
                <a:ea typeface="+mj-ea"/>
              </a:rPr>
              <a:t>.</a:t>
            </a:r>
            <a:r>
              <a:rPr lang="zh-TW" altLang="en-US" dirty="0" smtClean="0">
                <a:latin typeface="+mj-ea"/>
                <a:ea typeface="+mj-ea"/>
              </a:rPr>
              <a:t> 若</a:t>
            </a:r>
            <a:r>
              <a:rPr lang="zh-TW" altLang="en-US" dirty="0">
                <a:latin typeface="+mj-ea"/>
                <a:ea typeface="+mj-ea"/>
              </a:rPr>
              <a:t>小文在不知情的情況下，吃下了小</a:t>
            </a:r>
            <a:r>
              <a:rPr lang="zh-TW" altLang="en-US" dirty="0" smtClean="0">
                <a:latin typeface="+mj-ea"/>
                <a:ea typeface="+mj-ea"/>
              </a:rPr>
              <a:t>璇</a:t>
            </a:r>
            <a:r>
              <a:rPr lang="zh-TW" altLang="en-US" dirty="0" smtClean="0">
                <a:latin typeface="+mj-ea"/>
                <a:ea typeface="+mj-ea"/>
              </a:rPr>
              <a:t>給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zh-TW" altLang="en-US" dirty="0" smtClean="0">
                <a:latin typeface="+mj-ea"/>
                <a:ea typeface="+mj-ea"/>
              </a:rPr>
              <a:t>   </a:t>
            </a:r>
            <a:r>
              <a:rPr lang="zh-TW" altLang="en-US" dirty="0" smtClean="0">
                <a:latin typeface="+mj-ea"/>
                <a:ea typeface="+mj-ea"/>
              </a:rPr>
              <a:t>的</a:t>
            </a:r>
            <a:r>
              <a:rPr lang="zh-TW" altLang="en-US" dirty="0">
                <a:latin typeface="+mj-ea"/>
                <a:ea typeface="+mj-ea"/>
              </a:rPr>
              <a:t>「糖果」會如何？</a:t>
            </a:r>
            <a:endParaRPr lang="en-US" altLang="zh-TW" dirty="0">
              <a:latin typeface="+mj-ea"/>
              <a:ea typeface="+mj-ea"/>
            </a:endParaRPr>
          </a:p>
          <a:p>
            <a:pPr>
              <a:buNone/>
            </a:pPr>
            <a:endParaRPr lang="en-US" dirty="0" smtClean="0">
              <a:latin typeface="+mj-ea"/>
              <a:ea typeface="+mj-ea"/>
            </a:endParaRPr>
          </a:p>
          <a:p>
            <a:pPr>
              <a:buNone/>
            </a:pPr>
            <a:endParaRPr lang="en-US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en-US" dirty="0" smtClean="0">
                <a:latin typeface="+mj-ea"/>
                <a:ea typeface="+mj-ea"/>
              </a:rPr>
              <a:t>4</a:t>
            </a:r>
            <a:r>
              <a:rPr lang="en-US" dirty="0">
                <a:latin typeface="+mj-ea"/>
                <a:ea typeface="+mj-ea"/>
              </a:rPr>
              <a:t>.</a:t>
            </a:r>
            <a:r>
              <a:rPr lang="zh-TW" altLang="en-US" dirty="0">
                <a:latin typeface="+mj-ea"/>
                <a:ea typeface="+mj-ea"/>
              </a:rPr>
              <a:t> </a:t>
            </a:r>
            <a:r>
              <a:rPr lang="zh-TW" altLang="en-US" dirty="0" smtClean="0">
                <a:latin typeface="+mj-ea"/>
                <a:ea typeface="+mj-ea"/>
              </a:rPr>
              <a:t>小</a:t>
            </a:r>
            <a:r>
              <a:rPr lang="zh-TW" altLang="en-US" dirty="0">
                <a:latin typeface="+mj-ea"/>
                <a:ea typeface="+mj-ea"/>
              </a:rPr>
              <a:t>文在當下已知小璇拿給他的是毒品</a:t>
            </a:r>
            <a:r>
              <a:rPr lang="zh-TW" altLang="en-US" dirty="0" smtClean="0">
                <a:latin typeface="+mj-ea"/>
                <a:ea typeface="+mj-ea"/>
              </a:rPr>
              <a:t>，</a:t>
            </a:r>
            <a:r>
              <a:rPr lang="zh-TW" altLang="en-US" dirty="0" smtClean="0">
                <a:latin typeface="+mj-ea"/>
                <a:ea typeface="+mj-ea"/>
              </a:rPr>
              <a:t>仍 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zh-TW" altLang="en-US" dirty="0" smtClean="0">
                <a:latin typeface="+mj-ea"/>
                <a:ea typeface="+mj-ea"/>
              </a:rPr>
              <a:t>   </a:t>
            </a:r>
            <a:r>
              <a:rPr lang="zh-TW" altLang="en-US" dirty="0" smtClean="0">
                <a:latin typeface="+mj-ea"/>
                <a:ea typeface="+mj-ea"/>
              </a:rPr>
              <a:t>然</a:t>
            </a:r>
            <a:r>
              <a:rPr lang="zh-TW" altLang="en-US" dirty="0">
                <a:latin typeface="+mj-ea"/>
                <a:ea typeface="+mj-ea"/>
              </a:rPr>
              <a:t>食用，試問可能會有什麼後果？</a:t>
            </a:r>
          </a:p>
          <a:p>
            <a:pPr>
              <a:buNone/>
            </a:pP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000100" y="2740879"/>
            <a:ext cx="7358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ＡＮＳ：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《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毒品危害防制條例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》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第</a:t>
            </a:r>
            <a:r>
              <a:rPr lang="en-US" altLang="zh-TW" sz="2400" dirty="0">
                <a:solidFill>
                  <a:srgbClr val="FF0000"/>
                </a:solidFill>
                <a:latin typeface="+mj-ea"/>
                <a:ea typeface="+mj-ea"/>
              </a:rPr>
              <a:t>21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條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少年法院為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不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付審理裁定</a:t>
            </a:r>
            <a:endParaRPr lang="zh-TW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1538" y="5098333"/>
            <a:ext cx="7429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ＡＮＳ：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《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毒品危害防制條例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》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第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0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條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少年法院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裁定勒戒所勒戒</a:t>
            </a:r>
            <a:endParaRPr lang="zh-TW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5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2043098" cy="78579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TW" altLang="en-US" sz="4000" dirty="0" smtClean="0">
                <a:latin typeface="+mj-ea"/>
                <a:ea typeface="+mj-ea"/>
              </a:rPr>
              <a:t>情境二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4314" y="1071546"/>
            <a:ext cx="8929718" cy="3571899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　</a:t>
            </a: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　大考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即將面臨，高三的大陸由於壓力過大，</a:t>
            </a: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已有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三天沒有睡覺了。同班同學歐陽知道大陸</a:t>
            </a: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失眠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的事情後，找了大陸聊天，並告訴大陸他</a:t>
            </a: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手中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有助於睡眠的藥物（佐沛眠），問他有</a:t>
            </a: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沒有興趣購買</a:t>
            </a:r>
            <a:r>
              <a:rPr lang="en-US" altLang="zh-TW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……</a:t>
            </a:r>
            <a:endParaRPr lang="en-US" altLang="zh-TW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>
              <a:buNone/>
            </a:pPr>
            <a:r>
              <a:rPr lang="en-US" altLang="zh-TW" b="1" dirty="0" smtClean="0">
                <a:solidFill>
                  <a:srgbClr val="FFFF00"/>
                </a:solidFill>
              </a:rPr>
              <a:t>※</a:t>
            </a:r>
            <a:r>
              <a:rPr lang="zh-TW" altLang="en-US" b="1" dirty="0" smtClean="0">
                <a:solidFill>
                  <a:srgbClr val="FFFF00"/>
                </a:solidFill>
              </a:rPr>
              <a:t>案件中大陸和歐陽皆未滿</a:t>
            </a:r>
            <a:r>
              <a:rPr lang="en-US" b="1" dirty="0" smtClean="0">
                <a:solidFill>
                  <a:srgbClr val="FFFF00"/>
                </a:solidFill>
              </a:rPr>
              <a:t>18</a:t>
            </a:r>
            <a:r>
              <a:rPr lang="zh-TW" altLang="en-US" b="1" dirty="0" smtClean="0">
                <a:solidFill>
                  <a:srgbClr val="FFFF00"/>
                </a:solidFill>
              </a:rPr>
              <a:t>歲</a:t>
            </a:r>
          </a:p>
        </p:txBody>
      </p:sp>
      <p:pic>
        <p:nvPicPr>
          <p:cNvPr id="4" name="圖片 3" descr="12846468_41n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417" b="91667" l="7667" r="93000">
                        <a14:foregroundMark x1="22000" y1="10833" x2="23000" y2="86250"/>
                        <a14:foregroundMark x1="41667" y1="45000" x2="35000" y2="55417"/>
                        <a14:foregroundMark x1="17333" y1="67500" x2="29667" y2="6958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3528" y="4526753"/>
            <a:ext cx="2768195" cy="22145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5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2547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TW" altLang="en-US" sz="4000" dirty="0" smtClean="0">
                <a:latin typeface="+mj-ea"/>
                <a:ea typeface="+mj-ea"/>
              </a:rPr>
              <a:t>深藏不露的第三組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196752"/>
            <a:ext cx="8280920" cy="473257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latin typeface="+mj-ea"/>
                <a:ea typeface="+mj-ea"/>
              </a:rPr>
              <a:t>1.</a:t>
            </a:r>
            <a:r>
              <a:rPr lang="zh-TW" altLang="en-US" dirty="0" smtClean="0">
                <a:latin typeface="+mj-ea"/>
                <a:ea typeface="+mj-ea"/>
              </a:rPr>
              <a:t>  請問歐陽向大陸販賣的佐沛眠是屬於第幾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    </a:t>
            </a:r>
            <a:r>
              <a:rPr lang="zh-TW" altLang="en-US" dirty="0" smtClean="0">
                <a:latin typeface="+mj-ea"/>
                <a:ea typeface="+mj-ea"/>
              </a:rPr>
              <a:t>級</a:t>
            </a:r>
            <a:r>
              <a:rPr lang="zh-TW" altLang="en-US" dirty="0" smtClean="0">
                <a:latin typeface="+mj-ea"/>
                <a:ea typeface="+mj-ea"/>
              </a:rPr>
              <a:t>毒品？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endParaRPr lang="zh-TW" altLang="en-US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en-US" dirty="0" smtClean="0">
                <a:latin typeface="+mj-ea"/>
                <a:ea typeface="+mj-ea"/>
              </a:rPr>
              <a:t>2.</a:t>
            </a:r>
            <a:r>
              <a:rPr lang="zh-TW" altLang="en-US" dirty="0" smtClean="0">
                <a:latin typeface="+mj-ea"/>
                <a:ea typeface="+mj-ea"/>
              </a:rPr>
              <a:t>  歐陽販賣毒品給大陸，可能觸犯</a:t>
            </a:r>
            <a:r>
              <a:rPr lang="en-US" altLang="zh-TW" dirty="0" smtClean="0">
                <a:latin typeface="+mj-ea"/>
                <a:ea typeface="+mj-ea"/>
              </a:rPr>
              <a:t>《</a:t>
            </a:r>
            <a:r>
              <a:rPr lang="zh-TW" altLang="en-US" dirty="0" smtClean="0">
                <a:latin typeface="+mj-ea"/>
                <a:ea typeface="+mj-ea"/>
              </a:rPr>
              <a:t>毒品危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   </a:t>
            </a: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zh-TW" altLang="en-US" dirty="0" smtClean="0">
                <a:latin typeface="+mj-ea"/>
                <a:ea typeface="+mj-ea"/>
              </a:rPr>
              <a:t>害</a:t>
            </a:r>
            <a:r>
              <a:rPr lang="zh-TW" altLang="en-US" dirty="0" smtClean="0">
                <a:latin typeface="+mj-ea"/>
                <a:ea typeface="+mj-ea"/>
              </a:rPr>
              <a:t>防制條例</a:t>
            </a:r>
            <a:r>
              <a:rPr lang="en-US" altLang="zh-TW" dirty="0" smtClean="0">
                <a:latin typeface="+mj-ea"/>
                <a:ea typeface="+mj-ea"/>
              </a:rPr>
              <a:t>》</a:t>
            </a:r>
            <a:r>
              <a:rPr lang="zh-TW" altLang="en-US" dirty="0" smtClean="0">
                <a:latin typeface="+mj-ea"/>
                <a:ea typeface="+mj-ea"/>
              </a:rPr>
              <a:t>中的哪一條？將會受到什麼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    </a:t>
            </a:r>
            <a:r>
              <a:rPr lang="zh-TW" altLang="en-US" dirty="0" smtClean="0">
                <a:latin typeface="+mj-ea"/>
                <a:ea typeface="+mj-ea"/>
              </a:rPr>
              <a:t>處罰</a:t>
            </a:r>
            <a:r>
              <a:rPr lang="zh-TW" altLang="en-US" dirty="0" smtClean="0">
                <a:latin typeface="+mj-ea"/>
                <a:ea typeface="+mj-ea"/>
              </a:rPr>
              <a:t>？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1204330" y="2395831"/>
            <a:ext cx="2653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ANS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：第二級毒品</a:t>
            </a:r>
            <a:endParaRPr lang="zh-TW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42976" y="4741143"/>
            <a:ext cx="72152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ANS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：第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4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條，販賣第二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級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毒品處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無期徒刑或七年以上有期徒刑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，得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併科新臺幣一千萬元以下罰金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5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zh-TW" altLang="en-US" sz="4000" dirty="0" smtClean="0">
                <a:latin typeface="+mj-ea"/>
                <a:ea typeface="+mj-ea"/>
              </a:rPr>
              <a:t>摩拳擦掌的第四組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49052" y="1071546"/>
            <a:ext cx="8715436" cy="559040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zh-TW" altLang="en-US" dirty="0">
                <a:latin typeface="+mj-ea"/>
                <a:ea typeface="+mj-ea"/>
              </a:rPr>
              <a:t> </a:t>
            </a:r>
            <a:r>
              <a:rPr lang="en-US" dirty="0" smtClean="0">
                <a:latin typeface="+mj-ea"/>
                <a:ea typeface="+mj-ea"/>
              </a:rPr>
              <a:t>3</a:t>
            </a:r>
            <a:r>
              <a:rPr lang="en-US" dirty="0">
                <a:latin typeface="+mj-ea"/>
                <a:ea typeface="+mj-ea"/>
              </a:rPr>
              <a:t>.</a:t>
            </a:r>
            <a:r>
              <a:rPr lang="zh-TW" altLang="en-US" dirty="0">
                <a:latin typeface="+mj-ea"/>
                <a:ea typeface="+mj-ea"/>
              </a:rPr>
              <a:t>  大陸一問之下才知曉，原來歐陽的父親是</a:t>
            </a:r>
            <a:endParaRPr lang="en-US" altLang="zh-TW" dirty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>
                <a:latin typeface="+mj-ea"/>
                <a:ea typeface="+mj-ea"/>
              </a:rPr>
              <a:t>      </a:t>
            </a:r>
            <a:r>
              <a:rPr lang="zh-TW" altLang="en-US" dirty="0" smtClean="0">
                <a:latin typeface="+mj-ea"/>
                <a:ea typeface="+mj-ea"/>
              </a:rPr>
              <a:t>毒品</a:t>
            </a:r>
            <a:r>
              <a:rPr lang="zh-TW" altLang="en-US" dirty="0">
                <a:latin typeface="+mj-ea"/>
                <a:ea typeface="+mj-ea"/>
              </a:rPr>
              <a:t>的「藥頭」（販賣毒品者）</a:t>
            </a:r>
            <a:r>
              <a:rPr lang="zh-TW" altLang="en-US" dirty="0" smtClean="0">
                <a:latin typeface="+mj-ea"/>
                <a:ea typeface="+mj-ea"/>
              </a:rPr>
              <a:t>。請問歐陽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zh-TW" altLang="en-US" dirty="0" smtClean="0">
                <a:latin typeface="+mj-ea"/>
                <a:ea typeface="+mj-ea"/>
              </a:rPr>
              <a:t>     </a:t>
            </a:r>
            <a:r>
              <a:rPr lang="zh-TW" altLang="en-US" dirty="0" smtClean="0">
                <a:latin typeface="+mj-ea"/>
                <a:ea typeface="+mj-ea"/>
              </a:rPr>
              <a:t>的</a:t>
            </a:r>
            <a:r>
              <a:rPr lang="zh-TW" altLang="en-US" dirty="0">
                <a:latin typeface="+mj-ea"/>
                <a:ea typeface="+mj-ea"/>
              </a:rPr>
              <a:t>父親可能</a:t>
            </a:r>
            <a:r>
              <a:rPr lang="zh-TW" altLang="en-US" dirty="0" smtClean="0">
                <a:latin typeface="+mj-ea"/>
                <a:ea typeface="+mj-ea"/>
              </a:rPr>
              <a:t>觸犯</a:t>
            </a:r>
            <a:r>
              <a:rPr lang="en-US" altLang="zh-TW" dirty="0" smtClean="0">
                <a:latin typeface="+mj-ea"/>
                <a:ea typeface="+mj-ea"/>
              </a:rPr>
              <a:t>《</a:t>
            </a:r>
            <a:r>
              <a:rPr lang="zh-TW" altLang="en-US" dirty="0" smtClean="0">
                <a:latin typeface="+mj-ea"/>
                <a:ea typeface="+mj-ea"/>
              </a:rPr>
              <a:t>毒品危害防制條例</a:t>
            </a:r>
            <a:r>
              <a:rPr lang="en-US" altLang="zh-TW" dirty="0" smtClean="0">
                <a:latin typeface="+mj-ea"/>
                <a:ea typeface="+mj-ea"/>
              </a:rPr>
              <a:t>》</a:t>
            </a:r>
            <a:r>
              <a:rPr lang="zh-TW" altLang="en-US" dirty="0" smtClean="0">
                <a:latin typeface="+mj-ea"/>
                <a:ea typeface="+mj-ea"/>
              </a:rPr>
              <a:t>第幾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zh-TW" altLang="en-US" dirty="0" smtClean="0">
                <a:latin typeface="+mj-ea"/>
                <a:ea typeface="+mj-ea"/>
              </a:rPr>
              <a:t>     </a:t>
            </a:r>
            <a:r>
              <a:rPr lang="zh-TW" altLang="en-US" dirty="0" smtClean="0">
                <a:latin typeface="+mj-ea"/>
                <a:ea typeface="+mj-ea"/>
              </a:rPr>
              <a:t>條</a:t>
            </a:r>
            <a:r>
              <a:rPr lang="zh-TW" altLang="en-US" dirty="0" smtClean="0">
                <a:latin typeface="+mj-ea"/>
                <a:ea typeface="+mj-ea"/>
              </a:rPr>
              <a:t>之罪？</a:t>
            </a:r>
            <a:endParaRPr lang="en-US" altLang="zh-TW" dirty="0">
              <a:latin typeface="+mj-ea"/>
              <a:ea typeface="+mj-ea"/>
            </a:endParaRPr>
          </a:p>
          <a:p>
            <a:pPr>
              <a:buNone/>
            </a:pP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en-US" dirty="0" smtClean="0">
                <a:latin typeface="+mj-ea"/>
                <a:ea typeface="+mj-ea"/>
              </a:rPr>
              <a:t>4</a:t>
            </a:r>
            <a:r>
              <a:rPr lang="en-US" dirty="0">
                <a:latin typeface="+mj-ea"/>
                <a:ea typeface="+mj-ea"/>
              </a:rPr>
              <a:t>.</a:t>
            </a:r>
            <a:r>
              <a:rPr lang="zh-TW" altLang="en-US" dirty="0">
                <a:latin typeface="+mj-ea"/>
                <a:ea typeface="+mj-ea"/>
              </a:rPr>
              <a:t>  若大陸食用佐沛眠被發現，恐將面臨何種</a:t>
            </a:r>
            <a:endParaRPr lang="en-US" altLang="zh-TW" dirty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>
                <a:latin typeface="+mj-ea"/>
                <a:ea typeface="+mj-ea"/>
              </a:rPr>
              <a:t>       處罰？</a:t>
            </a:r>
          </a:p>
          <a:p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071538" y="3500438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ＡＮＳ：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第</a:t>
            </a:r>
            <a:r>
              <a:rPr lang="en-US" altLang="zh-TW" sz="2400" dirty="0">
                <a:solidFill>
                  <a:srgbClr val="FF0000"/>
                </a:solidFill>
                <a:latin typeface="+mj-ea"/>
                <a:ea typeface="+mj-ea"/>
              </a:rPr>
              <a:t>5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條，</a:t>
            </a:r>
            <a:r>
              <a:rPr lang="zh-TW" altLang="zh-TW" sz="2400" dirty="0">
                <a:solidFill>
                  <a:srgbClr val="FF0000"/>
                </a:solidFill>
                <a:latin typeface="+mj-ea"/>
                <a:ea typeface="+mj-ea"/>
              </a:rPr>
              <a:t>意圖販賣而持有第二級毒品者，處五年以上有期徒刑，得併科新臺幣五百萬元以下罰金。</a:t>
            </a:r>
            <a:endParaRPr lang="zh-TW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2976" y="5786454"/>
            <a:ext cx="7358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ＡＮＳ：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《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毒品危害防制條例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》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第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20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條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少年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法院裁定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勒戒所勒戒</a:t>
            </a:r>
            <a:endParaRPr lang="zh-TW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5766"/>
            <a:ext cx="2043098" cy="868346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TW" altLang="en-US" sz="4000" dirty="0" smtClean="0">
                <a:latin typeface="+mj-ea"/>
                <a:ea typeface="+mj-ea"/>
              </a:rPr>
              <a:t>情境三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80928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latin typeface="+mj-ea"/>
                <a:ea typeface="+mj-ea"/>
              </a:rPr>
              <a:t>　　中秋節烤肉闔家歡樂，但在巡邏的員警阿兩總聞到一股不尋常的味道，似乎帶有一 點塑膠燃燒的味道，他立即想到在警專時，習得的專業：這就是ｋ他命的味道！阿兩隨即循著味道，按鈴訪查</a:t>
            </a:r>
            <a:r>
              <a:rPr lang="en-US" altLang="zh-TW" dirty="0" smtClean="0">
                <a:latin typeface="+mj-ea"/>
                <a:ea typeface="+mj-ea"/>
              </a:rPr>
              <a:t>……</a:t>
            </a:r>
          </a:p>
          <a:p>
            <a:pPr>
              <a:buNone/>
            </a:pP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5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96908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TW" altLang="en-US" sz="4000" dirty="0" smtClean="0">
                <a:latin typeface="+mj-ea"/>
                <a:ea typeface="+mj-ea"/>
              </a:rPr>
              <a:t>躍躍欲試的第五組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158" y="1643050"/>
            <a:ext cx="8686800" cy="414340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>
                <a:latin typeface="+mj-ea"/>
                <a:ea typeface="+mj-ea"/>
              </a:rPr>
              <a:t>1.</a:t>
            </a: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zh-TW" altLang="en-US" dirty="0" smtClean="0">
                <a:latin typeface="+mj-ea"/>
                <a:ea typeface="+mj-ea"/>
              </a:rPr>
              <a:t>請問</a:t>
            </a:r>
            <a:r>
              <a:rPr lang="en-US" dirty="0" smtClean="0">
                <a:latin typeface="+mj-ea"/>
                <a:ea typeface="+mj-ea"/>
              </a:rPr>
              <a:t>K</a:t>
            </a:r>
            <a:r>
              <a:rPr lang="zh-TW" altLang="en-US" dirty="0" smtClean="0">
                <a:latin typeface="+mj-ea"/>
                <a:ea typeface="+mj-ea"/>
              </a:rPr>
              <a:t>他命屬於第幾毒品？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endParaRPr lang="zh-TW" altLang="en-US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en-US" dirty="0" smtClean="0">
                <a:latin typeface="+mj-ea"/>
                <a:ea typeface="+mj-ea"/>
              </a:rPr>
              <a:t>2.</a:t>
            </a:r>
            <a:r>
              <a:rPr lang="zh-TW" altLang="en-US" dirty="0" smtClean="0">
                <a:latin typeface="+mj-ea"/>
                <a:ea typeface="+mj-ea"/>
              </a:rPr>
              <a:t> 阿</a:t>
            </a:r>
            <a:r>
              <a:rPr lang="zh-TW" altLang="en-US" dirty="0" smtClean="0">
                <a:latin typeface="+mj-ea"/>
                <a:ea typeface="+mj-ea"/>
              </a:rPr>
              <a:t>兩訪查後，發現這一住宅竟然是製造</a:t>
            </a:r>
            <a:r>
              <a:rPr lang="zh-TW" altLang="en-US" dirty="0" smtClean="0">
                <a:latin typeface="+mj-ea"/>
                <a:ea typeface="+mj-ea"/>
              </a:rPr>
              <a:t>毒品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zh-TW" altLang="en-US" dirty="0" smtClean="0">
                <a:latin typeface="+mj-ea"/>
                <a:ea typeface="+mj-ea"/>
              </a:rPr>
              <a:t>   </a:t>
            </a:r>
            <a:r>
              <a:rPr lang="zh-TW" altLang="en-US" dirty="0" smtClean="0">
                <a:latin typeface="+mj-ea"/>
                <a:ea typeface="+mj-ea"/>
              </a:rPr>
              <a:t>的</a:t>
            </a:r>
            <a:r>
              <a:rPr lang="zh-TW" altLang="en-US" dirty="0" smtClean="0">
                <a:latin typeface="+mj-ea"/>
                <a:ea typeface="+mj-ea"/>
              </a:rPr>
              <a:t>工廠，試問製造毒品會受到什麼處罰？</a:t>
            </a:r>
          </a:p>
          <a:p>
            <a:endParaRPr lang="zh-TW" altLang="en-US" dirty="0">
              <a:latin typeface="+mj-ea"/>
              <a:ea typeface="+mj-ea"/>
            </a:endParaRPr>
          </a:p>
        </p:txBody>
      </p:sp>
      <p:pic>
        <p:nvPicPr>
          <p:cNvPr id="4" name="圖片 3" descr="images.jpg"/>
          <p:cNvPicPr>
            <a:picLocks noChangeAspect="1"/>
          </p:cNvPicPr>
          <p:nvPr/>
        </p:nvPicPr>
        <p:blipFill>
          <a:blip r:embed="rId3"/>
          <a:srcRect b="16232"/>
          <a:stretch>
            <a:fillRect/>
          </a:stretch>
        </p:blipFill>
        <p:spPr>
          <a:xfrm>
            <a:off x="6000728" y="4859140"/>
            <a:ext cx="3071866" cy="1927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文字方塊 4"/>
          <p:cNvSpPr txBox="1"/>
          <p:nvPr/>
        </p:nvSpPr>
        <p:spPr>
          <a:xfrm>
            <a:off x="1000100" y="2285992"/>
            <a:ext cx="2653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ANS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：第三級毒品</a:t>
            </a:r>
            <a:endParaRPr lang="zh-TW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899022" y="3933056"/>
            <a:ext cx="7816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ANS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：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《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毒品危害防制條例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》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第</a:t>
            </a:r>
            <a:r>
              <a:rPr lang="en-US" altLang="zh-TW" sz="2400" dirty="0">
                <a:solidFill>
                  <a:srgbClr val="FF0000"/>
                </a:solidFill>
                <a:latin typeface="+mj-ea"/>
                <a:ea typeface="+mj-ea"/>
              </a:rPr>
              <a:t>4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條，製造第三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級毒品者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，處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七年以上有期徒刑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，得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併科新臺幣七百萬元以下罰金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。</a:t>
            </a:r>
            <a:endParaRPr lang="zh-TW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5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9690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TW" altLang="en-US" sz="4000" dirty="0" smtClean="0">
                <a:latin typeface="+mj-ea"/>
                <a:ea typeface="+mj-ea"/>
              </a:rPr>
              <a:t>壓軸的第六組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4282" y="1071546"/>
            <a:ext cx="8786874" cy="571501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None/>
            </a:pPr>
            <a:r>
              <a:rPr lang="en-US" altLang="zh-TW" sz="2800" dirty="0" smtClean="0">
                <a:latin typeface="+mj-ea"/>
                <a:ea typeface="+mj-ea"/>
              </a:rPr>
              <a:t>3.</a:t>
            </a:r>
            <a:r>
              <a:rPr lang="zh-TW" altLang="en-US" sz="2800" dirty="0" smtClean="0">
                <a:latin typeface="+mj-ea"/>
                <a:ea typeface="+mj-ea"/>
              </a:rPr>
              <a:t> 當</a:t>
            </a:r>
            <a:r>
              <a:rPr lang="zh-TW" altLang="en-US" sz="2800" dirty="0" smtClean="0">
                <a:latin typeface="+mj-ea"/>
                <a:ea typeface="+mj-ea"/>
              </a:rPr>
              <a:t>阿兩走進工廠內部，發現裡面坐著一群未滿</a:t>
            </a:r>
            <a:r>
              <a:rPr lang="en-US" sz="2800" dirty="0" smtClean="0">
                <a:latin typeface="+mj-ea"/>
                <a:ea typeface="+mj-ea"/>
              </a:rPr>
              <a:t>18</a:t>
            </a:r>
            <a:r>
              <a:rPr lang="zh-TW" altLang="en-US" sz="2800" dirty="0" smtClean="0">
                <a:latin typeface="+mj-ea"/>
                <a:ea typeface="+mj-ea"/>
              </a:rPr>
              <a:t> </a:t>
            </a:r>
            <a:endParaRPr lang="en-US" altLang="zh-TW" sz="2800" dirty="0" smtClean="0">
              <a:latin typeface="+mj-ea"/>
              <a:ea typeface="+mj-ea"/>
            </a:endParaRPr>
          </a:p>
          <a:p>
            <a:pPr marL="514350" indent="-514350">
              <a:buNone/>
            </a:pPr>
            <a:r>
              <a:rPr lang="zh-TW" altLang="en-US" sz="2800" dirty="0" smtClean="0">
                <a:latin typeface="+mj-ea"/>
                <a:ea typeface="+mj-ea"/>
              </a:rPr>
              <a:t> </a:t>
            </a:r>
            <a:r>
              <a:rPr lang="zh-TW" altLang="en-US" sz="2800" dirty="0" smtClean="0">
                <a:latin typeface="+mj-ea"/>
                <a:ea typeface="+mj-ea"/>
              </a:rPr>
              <a:t>   </a:t>
            </a:r>
            <a:r>
              <a:rPr lang="zh-TW" altLang="en-US" sz="2800" dirty="0" smtClean="0">
                <a:latin typeface="+mj-ea"/>
                <a:ea typeface="+mj-ea"/>
              </a:rPr>
              <a:t>歲</a:t>
            </a:r>
            <a:r>
              <a:rPr lang="zh-TW" altLang="en-US" sz="2800" dirty="0" smtClean="0">
                <a:latin typeface="+mj-ea"/>
                <a:ea typeface="+mj-ea"/>
              </a:rPr>
              <a:t>的青少年，正聚在一起享用</a:t>
            </a:r>
            <a:r>
              <a:rPr lang="en-US" altLang="zh-TW" sz="2800" dirty="0" smtClean="0">
                <a:latin typeface="+mj-ea"/>
                <a:ea typeface="+mj-ea"/>
              </a:rPr>
              <a:t>『</a:t>
            </a:r>
            <a:r>
              <a:rPr lang="zh-TW" altLang="en-US" sz="2800" dirty="0" smtClean="0">
                <a:latin typeface="+mj-ea"/>
                <a:ea typeface="+mj-ea"/>
              </a:rPr>
              <a:t>成品</a:t>
            </a:r>
            <a:r>
              <a:rPr lang="en-US" altLang="zh-TW" sz="2800" dirty="0" smtClean="0">
                <a:latin typeface="+mj-ea"/>
                <a:ea typeface="+mj-ea"/>
              </a:rPr>
              <a:t>』</a:t>
            </a:r>
            <a:r>
              <a:rPr lang="zh-TW" altLang="en-US" sz="2800" dirty="0" smtClean="0">
                <a:latin typeface="+mj-ea"/>
                <a:ea typeface="+mj-ea"/>
              </a:rPr>
              <a:t>，試問這</a:t>
            </a:r>
            <a:r>
              <a:rPr lang="zh-TW" altLang="en-US" sz="2800" dirty="0" smtClean="0">
                <a:latin typeface="+mj-ea"/>
                <a:ea typeface="+mj-ea"/>
              </a:rPr>
              <a:t>群</a:t>
            </a:r>
            <a:endParaRPr lang="en-US" altLang="zh-TW" sz="2800" dirty="0" smtClean="0">
              <a:latin typeface="+mj-ea"/>
              <a:ea typeface="+mj-ea"/>
            </a:endParaRPr>
          </a:p>
          <a:p>
            <a:pPr marL="514350" indent="-514350">
              <a:buNone/>
            </a:pPr>
            <a:r>
              <a:rPr lang="zh-TW" altLang="en-US" sz="2800" dirty="0" smtClean="0">
                <a:latin typeface="+mj-ea"/>
                <a:ea typeface="+mj-ea"/>
              </a:rPr>
              <a:t> </a:t>
            </a:r>
            <a:r>
              <a:rPr lang="zh-TW" altLang="en-US" sz="2800" dirty="0" smtClean="0">
                <a:latin typeface="+mj-ea"/>
                <a:ea typeface="+mj-ea"/>
              </a:rPr>
              <a:t>   </a:t>
            </a:r>
            <a:r>
              <a:rPr lang="zh-TW" altLang="en-US" sz="2800" dirty="0" smtClean="0">
                <a:latin typeface="+mj-ea"/>
                <a:ea typeface="+mj-ea"/>
              </a:rPr>
              <a:t>青少年</a:t>
            </a:r>
            <a:r>
              <a:rPr lang="zh-TW" altLang="en-US" sz="2800" dirty="0" smtClean="0">
                <a:latin typeface="+mj-ea"/>
                <a:ea typeface="+mj-ea"/>
              </a:rPr>
              <a:t>可能要面對何種責罰？</a:t>
            </a:r>
            <a:endParaRPr lang="en-US" altLang="zh-TW" sz="2800" dirty="0" smtClean="0">
              <a:latin typeface="+mj-ea"/>
              <a:ea typeface="+mj-ea"/>
            </a:endParaRPr>
          </a:p>
          <a:p>
            <a:pPr>
              <a:buNone/>
            </a:pP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en-US" altLang="zh-TW" sz="1600" dirty="0">
                <a:latin typeface="+mj-ea"/>
                <a:ea typeface="+mj-ea"/>
              </a:rPr>
              <a:t> </a:t>
            </a:r>
            <a:endParaRPr lang="zh-TW" altLang="en-US" sz="1600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en-US" sz="2800" dirty="0" smtClean="0">
                <a:latin typeface="+mj-ea"/>
                <a:ea typeface="+mj-ea"/>
              </a:rPr>
              <a:t>4.</a:t>
            </a:r>
            <a:r>
              <a:rPr lang="zh-TW" altLang="en-US" sz="2800" dirty="0" smtClean="0">
                <a:latin typeface="+mj-ea"/>
                <a:ea typeface="+mj-ea"/>
              </a:rPr>
              <a:t> </a:t>
            </a:r>
            <a:r>
              <a:rPr lang="zh-TW" altLang="en-US" sz="2800" dirty="0" smtClean="0">
                <a:latin typeface="+mj-ea"/>
                <a:ea typeface="+mj-ea"/>
              </a:rPr>
              <a:t>經過</a:t>
            </a:r>
            <a:r>
              <a:rPr lang="zh-TW" altLang="en-US" sz="2800" dirty="0" smtClean="0">
                <a:latin typeface="+mj-ea"/>
                <a:ea typeface="+mj-ea"/>
              </a:rPr>
              <a:t>阿兩的問答後，發現其中有位少女真心是因</a:t>
            </a:r>
            <a:r>
              <a:rPr lang="zh-TW" altLang="en-US" sz="2800" dirty="0" smtClean="0">
                <a:latin typeface="+mj-ea"/>
                <a:ea typeface="+mj-ea"/>
              </a:rPr>
              <a:t>受</a:t>
            </a:r>
            <a:endParaRPr lang="en-US" altLang="zh-TW" sz="2800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sz="2800" dirty="0" smtClean="0">
                <a:latin typeface="+mj-ea"/>
                <a:ea typeface="+mj-ea"/>
              </a:rPr>
              <a:t> </a:t>
            </a:r>
            <a:r>
              <a:rPr lang="zh-TW" altLang="en-US" sz="2800" dirty="0" smtClean="0">
                <a:latin typeface="+mj-ea"/>
                <a:ea typeface="+mj-ea"/>
              </a:rPr>
              <a:t>   </a:t>
            </a:r>
            <a:r>
              <a:rPr lang="zh-TW" altLang="en-US" sz="2800" dirty="0" smtClean="0">
                <a:latin typeface="+mj-ea"/>
                <a:ea typeface="+mj-ea"/>
              </a:rPr>
              <a:t>到</a:t>
            </a:r>
            <a:r>
              <a:rPr lang="zh-TW" altLang="en-US" sz="2800" dirty="0" smtClean="0">
                <a:latin typeface="+mj-ea"/>
                <a:ea typeface="+mj-ea"/>
              </a:rPr>
              <a:t>敏敏的脅迫，不得不與其一同吸食，甚至還被</a:t>
            </a:r>
            <a:r>
              <a:rPr lang="zh-TW" altLang="en-US" sz="2800" dirty="0" smtClean="0">
                <a:latin typeface="+mj-ea"/>
                <a:ea typeface="+mj-ea"/>
              </a:rPr>
              <a:t>警 </a:t>
            </a:r>
            <a:endParaRPr lang="en-US" altLang="zh-TW" sz="2800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sz="2800" dirty="0" smtClean="0">
                <a:latin typeface="+mj-ea"/>
                <a:ea typeface="+mj-ea"/>
              </a:rPr>
              <a:t> </a:t>
            </a:r>
            <a:r>
              <a:rPr lang="zh-TW" altLang="en-US" sz="2800" dirty="0" smtClean="0">
                <a:latin typeface="+mj-ea"/>
                <a:ea typeface="+mj-ea"/>
              </a:rPr>
              <a:t>   </a:t>
            </a:r>
            <a:r>
              <a:rPr lang="zh-TW" altLang="en-US" sz="2800" dirty="0" smtClean="0">
                <a:latin typeface="+mj-ea"/>
                <a:ea typeface="+mj-ea"/>
              </a:rPr>
              <a:t>告</a:t>
            </a:r>
            <a:r>
              <a:rPr lang="zh-TW" altLang="en-US" sz="2800" dirty="0" smtClean="0">
                <a:latin typeface="+mj-ea"/>
                <a:ea typeface="+mj-ea"/>
              </a:rPr>
              <a:t>不准向他人提起。根據這樣的情形，兩人又要</a:t>
            </a:r>
            <a:r>
              <a:rPr lang="zh-TW" altLang="en-US" sz="2800" dirty="0" smtClean="0">
                <a:latin typeface="+mj-ea"/>
                <a:ea typeface="+mj-ea"/>
              </a:rPr>
              <a:t>面</a:t>
            </a:r>
            <a:endParaRPr lang="en-US" altLang="zh-TW" sz="2800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sz="2800" dirty="0" smtClean="0">
                <a:latin typeface="+mj-ea"/>
                <a:ea typeface="+mj-ea"/>
              </a:rPr>
              <a:t> </a:t>
            </a:r>
            <a:r>
              <a:rPr lang="zh-TW" altLang="en-US" sz="2800" dirty="0" smtClean="0">
                <a:latin typeface="+mj-ea"/>
                <a:ea typeface="+mj-ea"/>
              </a:rPr>
              <a:t>   </a:t>
            </a:r>
            <a:r>
              <a:rPr lang="zh-TW" altLang="en-US" sz="2800" dirty="0" smtClean="0">
                <a:latin typeface="+mj-ea"/>
                <a:ea typeface="+mj-ea"/>
              </a:rPr>
              <a:t>對</a:t>
            </a:r>
            <a:r>
              <a:rPr lang="zh-TW" altLang="en-US" sz="2800" dirty="0" smtClean="0">
                <a:latin typeface="+mj-ea"/>
                <a:ea typeface="+mj-ea"/>
              </a:rPr>
              <a:t>何種後果呢？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642910" y="2669441"/>
            <a:ext cx="8072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ANS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：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《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毒品危害防制條例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》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第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11-1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條第三項，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不適用於</a:t>
            </a:r>
            <a:endParaRPr lang="en-US" altLang="zh-TW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此法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，應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依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少年事件處理法第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42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條規定，處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以保護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處分</a:t>
            </a:r>
            <a:endParaRPr lang="en-US" altLang="zh-TW" sz="2400" dirty="0" smtClean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714348" y="5443381"/>
            <a:ext cx="8215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solidFill>
                  <a:srgbClr val="FF0000"/>
                </a:solidFill>
                <a:latin typeface="+mj-ea"/>
              </a:rPr>
              <a:t>ANS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</a:rPr>
              <a:t>：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《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毒品危害防制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條例</a:t>
            </a:r>
            <a:r>
              <a:rPr lang="en-US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》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第</a:t>
            </a:r>
            <a:r>
              <a:rPr lang="en-US" altLang="zh-TW" sz="2400" dirty="0">
                <a:solidFill>
                  <a:srgbClr val="FF0000"/>
                </a:solidFill>
                <a:latin typeface="+mj-ea"/>
                <a:ea typeface="+mj-ea"/>
              </a:rPr>
              <a:t>6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條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以</a:t>
            </a:r>
            <a:r>
              <a:rPr lang="zh-TW" altLang="zh-TW" sz="2400" dirty="0">
                <a:solidFill>
                  <a:srgbClr val="FF0000"/>
                </a:solidFill>
                <a:latin typeface="+mj-ea"/>
                <a:ea typeface="+mj-ea"/>
              </a:rPr>
              <a:t>強暴、脅迫、欺瞞或其他非法之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方法使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人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施用</a:t>
            </a:r>
            <a:r>
              <a:rPr lang="zh-TW" altLang="zh-TW" sz="2400" dirty="0">
                <a:solidFill>
                  <a:srgbClr val="FF0000"/>
                </a:solidFill>
                <a:latin typeface="+mj-ea"/>
                <a:ea typeface="+mj-ea"/>
              </a:rPr>
              <a:t>第三級毒品者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，處</a:t>
            </a:r>
            <a:r>
              <a:rPr lang="zh-TW" altLang="zh-TW" sz="2400" dirty="0">
                <a:solidFill>
                  <a:srgbClr val="FF0000"/>
                </a:solidFill>
                <a:latin typeface="+mj-ea"/>
                <a:ea typeface="+mj-ea"/>
              </a:rPr>
              <a:t>五年以上有期徒刑</a:t>
            </a:r>
            <a:r>
              <a:rPr lang="zh-TW" altLang="zh-TW" sz="2400" dirty="0" smtClean="0">
                <a:solidFill>
                  <a:srgbClr val="FF0000"/>
                </a:solidFill>
                <a:latin typeface="+mj-ea"/>
                <a:ea typeface="+mj-ea"/>
              </a:rPr>
              <a:t>，得</a:t>
            </a:r>
            <a:r>
              <a:rPr lang="zh-TW" altLang="zh-TW" sz="2400" dirty="0">
                <a:solidFill>
                  <a:srgbClr val="FF0000"/>
                </a:solidFill>
                <a:latin typeface="+mj-ea"/>
                <a:ea typeface="+mj-ea"/>
              </a:rPr>
              <a:t>併科新臺幣五百萬元以下罰金。</a:t>
            </a:r>
            <a:endParaRPr lang="zh-TW" altLang="en-US" sz="24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images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042" y="0"/>
            <a:ext cx="2566958" cy="200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3357554" cy="100010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TW" altLang="en-US" sz="4000" dirty="0" smtClean="0">
                <a:latin typeface="+mj-ea"/>
                <a:ea typeface="+mj-ea"/>
              </a:rPr>
              <a:t>教師小結語</a:t>
            </a:r>
            <a:endParaRPr lang="zh-TW" altLang="en-US" sz="4000" dirty="0">
              <a:latin typeface="+mj-ea"/>
              <a:ea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3410" y="2023084"/>
            <a:ext cx="8229600" cy="421484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en-US" dirty="0" smtClean="0">
                <a:latin typeface="+mj-ea"/>
                <a:ea typeface="+mj-ea"/>
              </a:rPr>
              <a:t>台灣將吸食毒犯定位為「病患型犯人」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 →偏差、病態行為先行治療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dirty="0">
                <a:latin typeface="+mj-ea"/>
                <a:ea typeface="+mj-ea"/>
              </a:rPr>
              <a:t>施用毒品</a:t>
            </a:r>
            <a:r>
              <a:rPr lang="zh-TW" altLang="en-US" dirty="0" smtClean="0">
                <a:latin typeface="+mj-ea"/>
                <a:ea typeface="+mj-ea"/>
              </a:rPr>
              <a:t>者 </a:t>
            </a:r>
            <a:endParaRPr lang="en-US" altLang="zh-TW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dirty="0" smtClean="0">
                <a:latin typeface="+mj-ea"/>
                <a:ea typeface="+mj-ea"/>
              </a:rPr>
              <a:t>→觀察勒戒、強制戒治 </a:t>
            </a:r>
            <a:r>
              <a:rPr lang="en-US" altLang="zh-TW" dirty="0" smtClean="0">
                <a:latin typeface="+mj-ea"/>
                <a:ea typeface="+mj-ea"/>
              </a:rPr>
              <a:t>(</a:t>
            </a:r>
            <a:r>
              <a:rPr lang="zh-TW" altLang="en-US" dirty="0" smtClean="0">
                <a:latin typeface="+mj-ea"/>
                <a:ea typeface="+mj-ea"/>
              </a:rPr>
              <a:t>取代刑法矯正措施</a:t>
            </a:r>
            <a:r>
              <a:rPr lang="en-US" altLang="zh-TW" dirty="0" smtClean="0">
                <a:latin typeface="+mj-ea"/>
                <a:ea typeface="+mj-ea"/>
              </a:rPr>
              <a:t>)</a:t>
            </a:r>
          </a:p>
          <a:p>
            <a:pPr>
              <a:buNone/>
            </a:pP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 追蹤輔導、關心、預防復發為持續動作</a:t>
            </a:r>
            <a:endParaRPr lang="zh-TW" altLang="en-US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4676779" cy="75404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en-US" altLang="zh-TW" sz="4000" dirty="0" smtClean="0"/>
              <a:t>《</a:t>
            </a:r>
            <a:r>
              <a:rPr lang="zh-TW" altLang="en-US" sz="4000" dirty="0" smtClean="0"/>
              <a:t>門徒</a:t>
            </a:r>
            <a:r>
              <a:rPr lang="en-US" altLang="zh-TW" sz="4000" dirty="0" smtClean="0"/>
              <a:t>》</a:t>
            </a:r>
            <a:r>
              <a:rPr lang="zh-TW" altLang="en-US" sz="4000" dirty="0" smtClean="0"/>
              <a:t>影片欣賞</a:t>
            </a:r>
            <a:endParaRPr lang="zh-TW" altLang="en-US" sz="4000" dirty="0"/>
          </a:p>
        </p:txBody>
      </p:sp>
      <p:sp>
        <p:nvSpPr>
          <p:cNvPr id="5" name="矩形 4"/>
          <p:cNvSpPr/>
          <p:nvPr/>
        </p:nvSpPr>
        <p:spPr>
          <a:xfrm>
            <a:off x="1071538" y="6279703"/>
            <a:ext cx="7072362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zh-TW" sz="2400" b="1" i="1" dirty="0" smtClean="0">
                <a:solidFill>
                  <a:srgbClr val="0070C0"/>
                </a:solidFill>
              </a:rPr>
              <a:t>https://www.youtube.com/watch?v=Hyj4FveMCRs</a:t>
            </a:r>
            <a:endParaRPr lang="zh-TW" altLang="en-US" sz="2400" b="1" i="1" dirty="0">
              <a:solidFill>
                <a:srgbClr val="0070C0"/>
              </a:solidFill>
            </a:endParaRPr>
          </a:p>
        </p:txBody>
      </p:sp>
      <p:pic>
        <p:nvPicPr>
          <p:cNvPr id="4" name="門徒片段.mp4">
            <a:hlinkClick r:id="" action="ppaction://media"/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30362" y="1124744"/>
            <a:ext cx="9144000" cy="5139895"/>
          </a:xfrm>
        </p:spPr>
      </p:pic>
      <p:pic>
        <p:nvPicPr>
          <p:cNvPr id="3074" name="Picture 2" descr="C:\Users\justalm\AppData\Local\Microsoft\Windows\Temporary Internet Files\Content.IE5\43PU3ANK\250px-MiB.svg[1].pn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15842" y="23725"/>
            <a:ext cx="1128158" cy="112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2428892" cy="785818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zh-TW" altLang="en-US" sz="4000" dirty="0" smtClean="0"/>
              <a:t>影片說明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163908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zh-TW" altLang="en-US" dirty="0" smtClean="0"/>
              <a:t>阿力為臥底警察，與阿芬為鄰居，經由多次的相處之後，兩人之間更為熟悉，後來他亦發現阿芬身為毒蟲的事實</a:t>
            </a:r>
            <a:r>
              <a:rPr lang="en-US" altLang="zh-TW" dirty="0" smtClean="0"/>
              <a:t>……</a:t>
            </a:r>
          </a:p>
        </p:txBody>
      </p:sp>
      <p:sp>
        <p:nvSpPr>
          <p:cNvPr id="4" name="矩形 3"/>
          <p:cNvSpPr/>
          <p:nvPr/>
        </p:nvSpPr>
        <p:spPr>
          <a:xfrm>
            <a:off x="467544" y="3212976"/>
            <a:ext cx="7992888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en-US" altLang="zh-TW" sz="3200" dirty="0" smtClean="0"/>
              <a:t>※</a:t>
            </a:r>
            <a:r>
              <a:rPr lang="zh-TW" altLang="en-US" sz="3200" dirty="0" smtClean="0"/>
              <a:t>觀看</a:t>
            </a:r>
            <a:r>
              <a:rPr lang="zh-TW" altLang="en-US" sz="3200" dirty="0"/>
              <a:t>影片請注意</a:t>
            </a:r>
            <a:r>
              <a:rPr lang="zh-TW" altLang="en-US" sz="3200" dirty="0" smtClean="0"/>
              <a:t>：阿</a:t>
            </a:r>
            <a:r>
              <a:rPr lang="zh-TW" altLang="en-US" sz="3200" dirty="0"/>
              <a:t>芬為什麼要吸毒？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2043098" cy="86834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zh-TW" altLang="en-US" sz="4000" dirty="0" smtClean="0"/>
              <a:t>動動腦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844824"/>
            <a:ext cx="8319868" cy="273630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lvl="0"/>
            <a:r>
              <a:rPr lang="zh-TW" altLang="en-US" dirty="0" smtClean="0"/>
              <a:t>阿芬以身試法的行為，你有什麼看法？</a:t>
            </a:r>
          </a:p>
          <a:p>
            <a:endParaRPr lang="en-US" altLang="zh-TW" dirty="0" smtClean="0"/>
          </a:p>
          <a:p>
            <a:pPr lvl="0"/>
            <a:r>
              <a:rPr lang="zh-TW" altLang="en-US" dirty="0" smtClean="0"/>
              <a:t>若你是阿芬，你會採取何種作法來勸說自己的先生？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2204864"/>
            <a:ext cx="9144000" cy="1924835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zh-TW" altLang="en-US" sz="4400" b="1" dirty="0">
                <a:latin typeface="華康竹風體W4(P)" panose="03000400000000000000" pitchFamily="66" charset="-120"/>
                <a:ea typeface="華康竹風體W4(P)" panose="03000400000000000000" pitchFamily="66" charset="-120"/>
              </a:rPr>
              <a:t>「請神</a:t>
            </a:r>
            <a:r>
              <a:rPr lang="zh-TW" altLang="en-US" sz="4400" b="1" dirty="0" smtClean="0">
                <a:latin typeface="華康竹風體W4(P)" panose="03000400000000000000" pitchFamily="66" charset="-120"/>
                <a:ea typeface="華康竹風體W4(P)" panose="03000400000000000000" pitchFamily="66" charset="-120"/>
              </a:rPr>
              <a:t>容易，送</a:t>
            </a:r>
            <a:r>
              <a:rPr lang="zh-TW" altLang="en-US" sz="4400" b="1" dirty="0">
                <a:latin typeface="華康竹風體W4(P)" panose="03000400000000000000" pitchFamily="66" charset="-120"/>
                <a:ea typeface="華康竹風體W4(P)" panose="03000400000000000000" pitchFamily="66" charset="-120"/>
              </a:rPr>
              <a:t>神</a:t>
            </a:r>
            <a:r>
              <a:rPr lang="zh-TW" altLang="en-US" sz="4400" b="1" dirty="0" smtClean="0">
                <a:latin typeface="華康竹風體W4(P)" panose="03000400000000000000" pitchFamily="66" charset="-120"/>
                <a:ea typeface="華康竹風體W4(P)" panose="03000400000000000000" pitchFamily="66" charset="-120"/>
              </a:rPr>
              <a:t>難。」</a:t>
            </a:r>
            <a:endParaRPr lang="en-US" altLang="zh-TW" sz="4400" b="1" dirty="0">
              <a:latin typeface="華康竹風體W4(P)" panose="03000400000000000000" pitchFamily="66" charset="-120"/>
              <a:ea typeface="華康竹風體W4(P)" panose="03000400000000000000" pitchFamily="66" charset="-120"/>
            </a:endParaRPr>
          </a:p>
          <a:p>
            <a:pPr marL="0" lvl="0" indent="0" algn="ctr">
              <a:buNone/>
            </a:pPr>
            <a:r>
              <a:rPr lang="zh-TW" altLang="en-US" sz="4400" b="1" dirty="0">
                <a:latin typeface="華康竹風體W4(P)" panose="03000400000000000000" pitchFamily="66" charset="-120"/>
                <a:ea typeface="華康竹風體W4(P)" panose="03000400000000000000" pitchFamily="66" charset="-120"/>
              </a:rPr>
              <a:t>一旦接觸毒品，就難以擺脫</a:t>
            </a:r>
            <a:endParaRPr lang="en-US" altLang="zh-TW" sz="4400" b="1" dirty="0">
              <a:latin typeface="華康竹風體W4(P)" panose="03000400000000000000" pitchFamily="66" charset="-120"/>
              <a:ea typeface="華康竹風體W4(P)" panose="03000400000000000000" pitchFamily="66" charset="-120"/>
            </a:endParaRPr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539552" y="4293096"/>
            <a:ext cx="8229600" cy="1143000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zh-TW" altLang="en-US" b="1" dirty="0" smtClean="0">
                <a:latin typeface="華康竹風體W4(P)" panose="03000400000000000000" pitchFamily="66" charset="-120"/>
                <a:ea typeface="華康竹風體W4(P)" panose="03000400000000000000" pitchFamily="66" charset="-120"/>
              </a:rPr>
              <a:t>創造自己</a:t>
            </a:r>
            <a:r>
              <a:rPr lang="en-US" altLang="zh-TW" b="1" dirty="0" smtClean="0">
                <a:latin typeface="華康竹風體W4(P)" panose="03000400000000000000" pitchFamily="66" charset="-120"/>
                <a:ea typeface="華康竹風體W4(P)" panose="03000400000000000000" pitchFamily="66" charset="-120"/>
              </a:rPr>
              <a:t>『</a:t>
            </a:r>
            <a:r>
              <a:rPr lang="zh-TW" altLang="en-US" b="1" dirty="0" smtClean="0">
                <a:latin typeface="華康竹風體W4(P)" panose="03000400000000000000" pitchFamily="66" charset="-120"/>
                <a:ea typeface="華康竹風體W4(P)" panose="03000400000000000000" pitchFamily="66" charset="-120"/>
              </a:rPr>
              <a:t>不毒不悔</a:t>
            </a:r>
            <a:r>
              <a:rPr lang="en-US" altLang="zh-TW" b="1" dirty="0" smtClean="0">
                <a:latin typeface="華康竹風體W4(P)" panose="03000400000000000000" pitchFamily="66" charset="-120"/>
                <a:ea typeface="華康竹風體W4(P)" panose="03000400000000000000" pitchFamily="66" charset="-120"/>
              </a:rPr>
              <a:t>』</a:t>
            </a:r>
            <a:r>
              <a:rPr lang="zh-TW" altLang="en-US" b="1" dirty="0" smtClean="0">
                <a:latin typeface="華康竹風體W4(P)" panose="03000400000000000000" pitchFamily="66" charset="-120"/>
                <a:ea typeface="華康竹風體W4(P)" panose="03000400000000000000" pitchFamily="66" charset="-120"/>
              </a:rPr>
              <a:t>的時代</a:t>
            </a:r>
            <a:endParaRPr lang="zh-TW" altLang="en-US" b="1" dirty="0">
              <a:latin typeface="華康竹風體W4(P)" panose="03000400000000000000" pitchFamily="66" charset="-120"/>
              <a:ea typeface="華康竹風體W4(P)" panose="03000400000000000000" pitchFamily="66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7724195f792f4092dbe0035dde65b1a16dc7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華綜標題">
      <a:majorFont>
        <a:latin typeface="Gill Sans MT"/>
        <a:ea typeface="華康華綜體W5(P)"/>
        <a:cs typeface=""/>
      </a:majorFont>
      <a:minorFont>
        <a:latin typeface="Gill Sans MT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華綜標題">
      <a:majorFont>
        <a:latin typeface="Gill Sans MT"/>
        <a:ea typeface="華康華綜體W5(P)"/>
        <a:cs typeface=""/>
      </a:majorFont>
      <a:minorFont>
        <a:latin typeface="Gill Sans MT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3096</TotalTime>
  <Words>1688</Words>
  <Application>Microsoft Office PowerPoint</Application>
  <PresentationFormat>如螢幕大小 (4:3)</PresentationFormat>
  <Paragraphs>234</Paragraphs>
  <Slides>53</Slides>
  <Notes>1</Notes>
  <HiddenSlides>0</HiddenSlides>
  <MMClips>1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53</vt:i4>
      </vt:variant>
    </vt:vector>
  </HeadingPairs>
  <TitlesOfParts>
    <vt:vector size="65" baseType="lpstr">
      <vt:lpstr>Arial</vt:lpstr>
      <vt:lpstr>新細明體</vt:lpstr>
      <vt:lpstr>華康勘亭流(P)</vt:lpstr>
      <vt:lpstr>華康華綜體W5(P)</vt:lpstr>
      <vt:lpstr>Gill Sans MT</vt:lpstr>
      <vt:lpstr>微軟正黑體</vt:lpstr>
      <vt:lpstr>文鼎ＰＯＰ－４</vt:lpstr>
      <vt:lpstr>標楷體</vt:lpstr>
      <vt:lpstr>華康竹風體W4(P)</vt:lpstr>
      <vt:lpstr>Calibri</vt:lpstr>
      <vt:lpstr>Office 佈景主題</vt:lpstr>
      <vt:lpstr>1_Office 佈景主題</vt:lpstr>
      <vt:lpstr>投影片 1</vt:lpstr>
      <vt:lpstr>  我的『不毒不悔』時代</vt:lpstr>
      <vt:lpstr>柯震東吸毒…</vt:lpstr>
      <vt:lpstr>動動腦</vt:lpstr>
      <vt:lpstr>他們說，他們騙人？</vt:lpstr>
      <vt:lpstr>影片中提到……吸毒的原因</vt:lpstr>
      <vt:lpstr>柯震東之後續發展…</vt:lpstr>
      <vt:lpstr>全國法規資料庫</vt:lpstr>
      <vt:lpstr>全國法規資料庫</vt:lpstr>
      <vt:lpstr>Step1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法規查詢方式</vt:lpstr>
      <vt:lpstr>投影片 19</vt:lpstr>
      <vt:lpstr>手指動一動—毒品法條？</vt:lpstr>
      <vt:lpstr>投影片 21</vt:lpstr>
      <vt:lpstr>投影片 22</vt:lpstr>
      <vt:lpstr>投影片 23</vt:lpstr>
      <vt:lpstr>投影片 24</vt:lpstr>
      <vt:lpstr>投影片 25</vt:lpstr>
      <vt:lpstr>法規爆爆樂</vt:lpstr>
      <vt:lpstr>法規爆爆樂</vt:lpstr>
      <vt:lpstr>法規爆爆樂</vt:lpstr>
      <vt:lpstr>法規爆爆樂</vt:lpstr>
      <vt:lpstr>法規爆爆樂</vt:lpstr>
      <vt:lpstr>毒品的種類</vt:lpstr>
      <vt:lpstr>知己知彼，百毒不侵</vt:lpstr>
      <vt:lpstr>知己知彼，百毒不侵</vt:lpstr>
      <vt:lpstr>下集預告－法律 Show  Time</vt:lpstr>
      <vt:lpstr>  我的『不毒不悔』時代</vt:lpstr>
      <vt:lpstr>投影片 36</vt:lpstr>
      <vt:lpstr>投影片 37</vt:lpstr>
      <vt:lpstr>投影片 38</vt:lpstr>
      <vt:lpstr>高校檢察官＜情境大考驗＞</vt:lpstr>
      <vt:lpstr>情境一</vt:lpstr>
      <vt:lpstr>有請第一組…</vt:lpstr>
      <vt:lpstr>迫不及待的第二組~</vt:lpstr>
      <vt:lpstr>情境二</vt:lpstr>
      <vt:lpstr>深藏不露的第三組</vt:lpstr>
      <vt:lpstr>摩拳擦掌的第四組</vt:lpstr>
      <vt:lpstr>情境三</vt:lpstr>
      <vt:lpstr>躍躍欲試的第五組</vt:lpstr>
      <vt:lpstr>壓軸的第六組</vt:lpstr>
      <vt:lpstr>教師小結語</vt:lpstr>
      <vt:lpstr>《門徒》影片欣賞</vt:lpstr>
      <vt:lpstr>影片說明</vt:lpstr>
      <vt:lpstr>動動腦</vt:lpstr>
      <vt:lpstr>創造自己『不毒不悔』的時代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我的不毒不悔時代</dc:title>
  <dc:creator>Win7User</dc:creator>
  <cp:lastModifiedBy>Win7User</cp:lastModifiedBy>
  <cp:revision>138</cp:revision>
  <dcterms:created xsi:type="dcterms:W3CDTF">2015-09-19T06:12:52Z</dcterms:created>
  <dcterms:modified xsi:type="dcterms:W3CDTF">2015-11-11T14:41:38Z</dcterms:modified>
</cp:coreProperties>
</file>