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handoutMasterIdLst>
    <p:handoutMasterId r:id="rId25"/>
  </p:handoutMasterIdLst>
  <p:sldIdLst>
    <p:sldId id="284" r:id="rId2"/>
    <p:sldId id="257" r:id="rId3"/>
    <p:sldId id="258" r:id="rId4"/>
    <p:sldId id="270" r:id="rId5"/>
    <p:sldId id="259" r:id="rId6"/>
    <p:sldId id="285" r:id="rId7"/>
    <p:sldId id="272" r:id="rId8"/>
    <p:sldId id="287" r:id="rId9"/>
    <p:sldId id="289" r:id="rId10"/>
    <p:sldId id="288" r:id="rId11"/>
    <p:sldId id="286" r:id="rId12"/>
    <p:sldId id="260" r:id="rId13"/>
    <p:sldId id="280" r:id="rId14"/>
    <p:sldId id="262" r:id="rId15"/>
    <p:sldId id="281" r:id="rId16"/>
    <p:sldId id="282" r:id="rId17"/>
    <p:sldId id="283" r:id="rId18"/>
    <p:sldId id="263" r:id="rId19"/>
    <p:sldId id="265" r:id="rId20"/>
    <p:sldId id="266" r:id="rId21"/>
    <p:sldId id="267" r:id="rId22"/>
    <p:sldId id="268" r:id="rId23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7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2191A0-CA7F-4F21-ABDB-58FEFEDBB0E3}" type="doc">
      <dgm:prSet loTypeId="urn:microsoft.com/office/officeart/2005/8/layout/vProcess5" loCatId="process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B9386CB-DDEE-45DD-913F-CBE96FB60433}">
      <dgm:prSet phldrT="[文字]" custT="1"/>
      <dgm:spPr/>
      <dgm:t>
        <a:bodyPr/>
        <a:lstStyle/>
        <a:p>
          <a:pPr algn="ctr"/>
          <a:r>
            <a:rPr lang="zh-TW" altLang="en-US" sz="2400" dirty="0" smtClean="0"/>
            <a:t>第一步：選擇校規中的關鍵字</a:t>
          </a:r>
          <a:endParaRPr lang="zh-TW" altLang="en-US" sz="2400" dirty="0"/>
        </a:p>
      </dgm:t>
    </dgm:pt>
    <dgm:pt modelId="{232D55F4-533A-4531-AA44-595D2A05F940}" type="parTrans" cxnId="{7F4D41A4-06C1-472C-A56A-5FCB88137E3F}">
      <dgm:prSet/>
      <dgm:spPr/>
      <dgm:t>
        <a:bodyPr/>
        <a:lstStyle/>
        <a:p>
          <a:endParaRPr lang="zh-TW" altLang="en-US"/>
        </a:p>
      </dgm:t>
    </dgm:pt>
    <dgm:pt modelId="{56D2AB76-6D3C-4321-B2C5-3202A5A2AF1D}" type="sibTrans" cxnId="{7F4D41A4-06C1-472C-A56A-5FCB88137E3F}">
      <dgm:prSet/>
      <dgm:spPr/>
      <dgm:t>
        <a:bodyPr/>
        <a:lstStyle/>
        <a:p>
          <a:endParaRPr lang="zh-TW" altLang="en-US"/>
        </a:p>
      </dgm:t>
    </dgm:pt>
    <dgm:pt modelId="{F9371274-B202-46BA-B8EC-FD133A68B8E4}">
      <dgm:prSet phldrT="[文字]" custT="1"/>
      <dgm:spPr/>
      <dgm:t>
        <a:bodyPr/>
        <a:lstStyle/>
        <a:p>
          <a:pPr algn="ctr"/>
          <a:r>
            <a:rPr lang="zh-TW" altLang="en-US" sz="2400" dirty="0" smtClean="0">
              <a:latin typeface="微軟正黑體" pitchFamily="34" charset="-120"/>
              <a:ea typeface="微軟正黑體" pitchFamily="34" charset="-120"/>
            </a:rPr>
            <a:t>第二步：輸入校規關鍵詞查詢</a:t>
          </a:r>
          <a:endParaRPr lang="zh-TW" altLang="en-US" sz="2400" dirty="0"/>
        </a:p>
      </dgm:t>
    </dgm:pt>
    <dgm:pt modelId="{C4D678E8-C789-417A-BBDA-0402FD0EA31F}" type="parTrans" cxnId="{6A037143-E870-4CB4-BF8C-355DFD22F2B5}">
      <dgm:prSet/>
      <dgm:spPr/>
      <dgm:t>
        <a:bodyPr/>
        <a:lstStyle/>
        <a:p>
          <a:endParaRPr lang="zh-TW" altLang="en-US"/>
        </a:p>
      </dgm:t>
    </dgm:pt>
    <dgm:pt modelId="{A1848CF9-89AF-49E3-B3FF-1F6048EC6A60}" type="sibTrans" cxnId="{6A037143-E870-4CB4-BF8C-355DFD22F2B5}">
      <dgm:prSet/>
      <dgm:spPr/>
      <dgm:t>
        <a:bodyPr/>
        <a:lstStyle/>
        <a:p>
          <a:endParaRPr lang="zh-TW" altLang="en-US"/>
        </a:p>
      </dgm:t>
    </dgm:pt>
    <dgm:pt modelId="{42AF602D-D97A-4C3F-A256-31F95E13BCFF}">
      <dgm:prSet custT="1"/>
      <dgm:spPr/>
      <dgm:t>
        <a:bodyPr/>
        <a:lstStyle/>
        <a:p>
          <a:pPr algn="ctr"/>
          <a:r>
            <a:rPr lang="zh-TW" altLang="en-US" sz="2400" dirty="0" smtClean="0"/>
            <a:t>第三步：選擇相對應的法律名詞</a:t>
          </a:r>
          <a:endParaRPr lang="zh-TW" altLang="en-US" sz="2400" dirty="0"/>
        </a:p>
      </dgm:t>
    </dgm:pt>
    <dgm:pt modelId="{7AB0D059-F36B-4095-AFE5-2C7080C88320}" type="parTrans" cxnId="{0212EC95-B1F6-40AA-A80E-F91E89B46267}">
      <dgm:prSet/>
      <dgm:spPr/>
      <dgm:t>
        <a:bodyPr/>
        <a:lstStyle/>
        <a:p>
          <a:endParaRPr lang="zh-TW" altLang="en-US"/>
        </a:p>
      </dgm:t>
    </dgm:pt>
    <dgm:pt modelId="{C4260B44-B383-42CB-9106-6DBE3A443C77}" type="sibTrans" cxnId="{0212EC95-B1F6-40AA-A80E-F91E89B46267}">
      <dgm:prSet/>
      <dgm:spPr/>
      <dgm:t>
        <a:bodyPr/>
        <a:lstStyle/>
        <a:p>
          <a:endParaRPr lang="zh-TW" altLang="en-US"/>
        </a:p>
      </dgm:t>
    </dgm:pt>
    <dgm:pt modelId="{6D9F0CD3-3527-4222-A696-59ED2F5AD50A}">
      <dgm:prSet custT="1"/>
      <dgm:spPr/>
      <dgm:t>
        <a:bodyPr/>
        <a:lstStyle/>
        <a:p>
          <a:pPr algn="ctr"/>
          <a:r>
            <a:rPr lang="zh-TW" altLang="en-US" sz="2400" dirty="0" smtClean="0"/>
            <a:t>第四步：導讀相關法令</a:t>
          </a:r>
          <a:endParaRPr lang="zh-TW" altLang="en-US" sz="2400" dirty="0"/>
        </a:p>
      </dgm:t>
    </dgm:pt>
    <dgm:pt modelId="{48F73AA4-625B-4EEF-B2E3-E23ECE2E906E}" type="parTrans" cxnId="{72D25241-8393-4F08-9C14-9F0C68D0A312}">
      <dgm:prSet/>
      <dgm:spPr/>
      <dgm:t>
        <a:bodyPr/>
        <a:lstStyle/>
        <a:p>
          <a:endParaRPr lang="zh-TW" altLang="en-US"/>
        </a:p>
      </dgm:t>
    </dgm:pt>
    <dgm:pt modelId="{138D1A88-9D3C-468B-8A6A-51CCCE8DC8B7}" type="sibTrans" cxnId="{72D25241-8393-4F08-9C14-9F0C68D0A312}">
      <dgm:prSet/>
      <dgm:spPr/>
      <dgm:t>
        <a:bodyPr/>
        <a:lstStyle/>
        <a:p>
          <a:endParaRPr lang="zh-TW" altLang="en-US"/>
        </a:p>
      </dgm:t>
    </dgm:pt>
    <dgm:pt modelId="{CBC4C9D9-C91B-47A9-B2EC-580F00D0E4F5}" type="pres">
      <dgm:prSet presAssocID="{AA2191A0-CA7F-4F21-ABDB-58FEFEDBB0E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5FD39DF-3BA8-4D8D-B057-452A3010D55A}" type="pres">
      <dgm:prSet presAssocID="{AA2191A0-CA7F-4F21-ABDB-58FEFEDBB0E3}" presName="dummyMaxCanvas" presStyleCnt="0">
        <dgm:presLayoutVars/>
      </dgm:prSet>
      <dgm:spPr/>
      <dgm:t>
        <a:bodyPr/>
        <a:lstStyle/>
        <a:p>
          <a:endParaRPr lang="zh-TW" altLang="en-US"/>
        </a:p>
      </dgm:t>
    </dgm:pt>
    <dgm:pt modelId="{3BD41821-FD49-438D-AACD-76C79854A380}" type="pres">
      <dgm:prSet presAssocID="{AA2191A0-CA7F-4F21-ABDB-58FEFEDBB0E3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FF6BB1-4D3A-46B0-90D3-6B6FD4A652BA}" type="pres">
      <dgm:prSet presAssocID="{AA2191A0-CA7F-4F21-ABDB-58FEFEDBB0E3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DD8C80-651D-40EA-B6DB-7D766705E2C4}" type="pres">
      <dgm:prSet presAssocID="{AA2191A0-CA7F-4F21-ABDB-58FEFEDBB0E3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E98AA8-3717-46BE-A066-423A07950EC6}" type="pres">
      <dgm:prSet presAssocID="{AA2191A0-CA7F-4F21-ABDB-58FEFEDBB0E3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4E76D1-A550-48C9-B7AF-DCD06854530F}" type="pres">
      <dgm:prSet presAssocID="{AA2191A0-CA7F-4F21-ABDB-58FEFEDBB0E3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0651624-3F26-4FFF-A4DE-9126E3F311A5}" type="pres">
      <dgm:prSet presAssocID="{AA2191A0-CA7F-4F21-ABDB-58FEFEDBB0E3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9ABC5B-A23E-4B02-BEAF-C80242E4D351}" type="pres">
      <dgm:prSet presAssocID="{AA2191A0-CA7F-4F21-ABDB-58FEFEDBB0E3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22B24B-4484-40F5-84C8-8838E985CFA5}" type="pres">
      <dgm:prSet presAssocID="{AA2191A0-CA7F-4F21-ABDB-58FEFEDBB0E3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A1C3E6-092E-47DA-AD0A-F1EE6C6D0484}" type="pres">
      <dgm:prSet presAssocID="{AA2191A0-CA7F-4F21-ABDB-58FEFEDBB0E3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BBF82B-1D20-44A1-9F72-E1F9A5315A9E}" type="pres">
      <dgm:prSet presAssocID="{AA2191A0-CA7F-4F21-ABDB-58FEFEDBB0E3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F6D878-46E8-430E-9BE5-4F26BDA61D9B}" type="pres">
      <dgm:prSet presAssocID="{AA2191A0-CA7F-4F21-ABDB-58FEFEDBB0E3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62AC0E8-7977-4E51-A68F-62E5B14ECA8A}" type="presOf" srcId="{DB9386CB-DDEE-45DD-913F-CBE96FB60433}" destId="{3BD41821-FD49-438D-AACD-76C79854A380}" srcOrd="0" destOrd="0" presId="urn:microsoft.com/office/officeart/2005/8/layout/vProcess5"/>
    <dgm:cxn modelId="{B6E07E7C-F855-4F06-85C5-C9E2DFEE753B}" type="presOf" srcId="{DB9386CB-DDEE-45DD-913F-CBE96FB60433}" destId="{6622B24B-4484-40F5-84C8-8838E985CFA5}" srcOrd="1" destOrd="0" presId="urn:microsoft.com/office/officeart/2005/8/layout/vProcess5"/>
    <dgm:cxn modelId="{9849C031-D3CF-4E3F-962E-961BE0286EF1}" type="presOf" srcId="{AA2191A0-CA7F-4F21-ABDB-58FEFEDBB0E3}" destId="{CBC4C9D9-C91B-47A9-B2EC-580F00D0E4F5}" srcOrd="0" destOrd="0" presId="urn:microsoft.com/office/officeart/2005/8/layout/vProcess5"/>
    <dgm:cxn modelId="{848D1D91-70A4-4B8D-9803-91197BBA5649}" type="presOf" srcId="{6D9F0CD3-3527-4222-A696-59ED2F5AD50A}" destId="{17F6D878-46E8-430E-9BE5-4F26BDA61D9B}" srcOrd="1" destOrd="0" presId="urn:microsoft.com/office/officeart/2005/8/layout/vProcess5"/>
    <dgm:cxn modelId="{F74C543B-DECF-4441-B1AE-2FAA87EDFE42}" type="presOf" srcId="{42AF602D-D97A-4C3F-A256-31F95E13BCFF}" destId="{BDDD8C80-651D-40EA-B6DB-7D766705E2C4}" srcOrd="0" destOrd="0" presId="urn:microsoft.com/office/officeart/2005/8/layout/vProcess5"/>
    <dgm:cxn modelId="{FA918F09-4E61-44BA-92EA-303FB0DC90C6}" type="presOf" srcId="{F9371274-B202-46BA-B8EC-FD133A68B8E4}" destId="{D6A1C3E6-092E-47DA-AD0A-F1EE6C6D0484}" srcOrd="1" destOrd="0" presId="urn:microsoft.com/office/officeart/2005/8/layout/vProcess5"/>
    <dgm:cxn modelId="{6A037143-E870-4CB4-BF8C-355DFD22F2B5}" srcId="{AA2191A0-CA7F-4F21-ABDB-58FEFEDBB0E3}" destId="{F9371274-B202-46BA-B8EC-FD133A68B8E4}" srcOrd="1" destOrd="0" parTransId="{C4D678E8-C789-417A-BBDA-0402FD0EA31F}" sibTransId="{A1848CF9-89AF-49E3-B3FF-1F6048EC6A60}"/>
    <dgm:cxn modelId="{65B13877-17D0-48D0-895D-2C64CACCE02B}" type="presOf" srcId="{F9371274-B202-46BA-B8EC-FD133A68B8E4}" destId="{FBFF6BB1-4D3A-46B0-90D3-6B6FD4A652BA}" srcOrd="0" destOrd="0" presId="urn:microsoft.com/office/officeart/2005/8/layout/vProcess5"/>
    <dgm:cxn modelId="{828C16E9-4EB9-440C-B0CD-8E6FDC5B5A5E}" type="presOf" srcId="{42AF602D-D97A-4C3F-A256-31F95E13BCFF}" destId="{38BBF82B-1D20-44A1-9F72-E1F9A5315A9E}" srcOrd="1" destOrd="0" presId="urn:microsoft.com/office/officeart/2005/8/layout/vProcess5"/>
    <dgm:cxn modelId="{72D25241-8393-4F08-9C14-9F0C68D0A312}" srcId="{AA2191A0-CA7F-4F21-ABDB-58FEFEDBB0E3}" destId="{6D9F0CD3-3527-4222-A696-59ED2F5AD50A}" srcOrd="3" destOrd="0" parTransId="{48F73AA4-625B-4EEF-B2E3-E23ECE2E906E}" sibTransId="{138D1A88-9D3C-468B-8A6A-51CCCE8DC8B7}"/>
    <dgm:cxn modelId="{20E41040-73CB-4464-8C5D-01256BF7F3E8}" type="presOf" srcId="{56D2AB76-6D3C-4321-B2C5-3202A5A2AF1D}" destId="{484E76D1-A550-48C9-B7AF-DCD06854530F}" srcOrd="0" destOrd="0" presId="urn:microsoft.com/office/officeart/2005/8/layout/vProcess5"/>
    <dgm:cxn modelId="{0212EC95-B1F6-40AA-A80E-F91E89B46267}" srcId="{AA2191A0-CA7F-4F21-ABDB-58FEFEDBB0E3}" destId="{42AF602D-D97A-4C3F-A256-31F95E13BCFF}" srcOrd="2" destOrd="0" parTransId="{7AB0D059-F36B-4095-AFE5-2C7080C88320}" sibTransId="{C4260B44-B383-42CB-9106-6DBE3A443C77}"/>
    <dgm:cxn modelId="{8F6B0E48-1819-4E17-BBAE-6F24732AB55D}" type="presOf" srcId="{A1848CF9-89AF-49E3-B3FF-1F6048EC6A60}" destId="{E0651624-3F26-4FFF-A4DE-9126E3F311A5}" srcOrd="0" destOrd="0" presId="urn:microsoft.com/office/officeart/2005/8/layout/vProcess5"/>
    <dgm:cxn modelId="{4A5810AA-2B4C-4FE8-9B1F-68F5F9C3ED52}" type="presOf" srcId="{C4260B44-B383-42CB-9106-6DBE3A443C77}" destId="{7F9ABC5B-A23E-4B02-BEAF-C80242E4D351}" srcOrd="0" destOrd="0" presId="urn:microsoft.com/office/officeart/2005/8/layout/vProcess5"/>
    <dgm:cxn modelId="{7F4D41A4-06C1-472C-A56A-5FCB88137E3F}" srcId="{AA2191A0-CA7F-4F21-ABDB-58FEFEDBB0E3}" destId="{DB9386CB-DDEE-45DD-913F-CBE96FB60433}" srcOrd="0" destOrd="0" parTransId="{232D55F4-533A-4531-AA44-595D2A05F940}" sibTransId="{56D2AB76-6D3C-4321-B2C5-3202A5A2AF1D}"/>
    <dgm:cxn modelId="{4DBFC712-FE08-443B-8542-05EAA8E22446}" type="presOf" srcId="{6D9F0CD3-3527-4222-A696-59ED2F5AD50A}" destId="{57E98AA8-3717-46BE-A066-423A07950EC6}" srcOrd="0" destOrd="0" presId="urn:microsoft.com/office/officeart/2005/8/layout/vProcess5"/>
    <dgm:cxn modelId="{7390FAA0-1A19-4110-94A8-77C7EF4379FF}" type="presParOf" srcId="{CBC4C9D9-C91B-47A9-B2EC-580F00D0E4F5}" destId="{05FD39DF-3BA8-4D8D-B057-452A3010D55A}" srcOrd="0" destOrd="0" presId="urn:microsoft.com/office/officeart/2005/8/layout/vProcess5"/>
    <dgm:cxn modelId="{31F77589-B29C-4133-BD0A-AA1503C1CE5C}" type="presParOf" srcId="{CBC4C9D9-C91B-47A9-B2EC-580F00D0E4F5}" destId="{3BD41821-FD49-438D-AACD-76C79854A380}" srcOrd="1" destOrd="0" presId="urn:microsoft.com/office/officeart/2005/8/layout/vProcess5"/>
    <dgm:cxn modelId="{DF9629E2-731B-41AA-AF29-8BDB1F5B6C20}" type="presParOf" srcId="{CBC4C9D9-C91B-47A9-B2EC-580F00D0E4F5}" destId="{FBFF6BB1-4D3A-46B0-90D3-6B6FD4A652BA}" srcOrd="2" destOrd="0" presId="urn:microsoft.com/office/officeart/2005/8/layout/vProcess5"/>
    <dgm:cxn modelId="{C270999E-2085-4FB4-8091-1B6C66B5EDFE}" type="presParOf" srcId="{CBC4C9D9-C91B-47A9-B2EC-580F00D0E4F5}" destId="{BDDD8C80-651D-40EA-B6DB-7D766705E2C4}" srcOrd="3" destOrd="0" presId="urn:microsoft.com/office/officeart/2005/8/layout/vProcess5"/>
    <dgm:cxn modelId="{B224954B-FA3E-465E-BBCD-B09CDB251592}" type="presParOf" srcId="{CBC4C9D9-C91B-47A9-B2EC-580F00D0E4F5}" destId="{57E98AA8-3717-46BE-A066-423A07950EC6}" srcOrd="4" destOrd="0" presId="urn:microsoft.com/office/officeart/2005/8/layout/vProcess5"/>
    <dgm:cxn modelId="{2C65303B-D304-4785-B94A-5F89153E1BFE}" type="presParOf" srcId="{CBC4C9D9-C91B-47A9-B2EC-580F00D0E4F5}" destId="{484E76D1-A550-48C9-B7AF-DCD06854530F}" srcOrd="5" destOrd="0" presId="urn:microsoft.com/office/officeart/2005/8/layout/vProcess5"/>
    <dgm:cxn modelId="{D3667430-F43D-4596-8FB7-C2860370C177}" type="presParOf" srcId="{CBC4C9D9-C91B-47A9-B2EC-580F00D0E4F5}" destId="{E0651624-3F26-4FFF-A4DE-9126E3F311A5}" srcOrd="6" destOrd="0" presId="urn:microsoft.com/office/officeart/2005/8/layout/vProcess5"/>
    <dgm:cxn modelId="{98799BA7-B6A6-4131-AAC0-BBD5DCD49358}" type="presParOf" srcId="{CBC4C9D9-C91B-47A9-B2EC-580F00D0E4F5}" destId="{7F9ABC5B-A23E-4B02-BEAF-C80242E4D351}" srcOrd="7" destOrd="0" presId="urn:microsoft.com/office/officeart/2005/8/layout/vProcess5"/>
    <dgm:cxn modelId="{68B6AD11-E678-4141-8F7C-25D8EAE21953}" type="presParOf" srcId="{CBC4C9D9-C91B-47A9-B2EC-580F00D0E4F5}" destId="{6622B24B-4484-40F5-84C8-8838E985CFA5}" srcOrd="8" destOrd="0" presId="urn:microsoft.com/office/officeart/2005/8/layout/vProcess5"/>
    <dgm:cxn modelId="{8313DF8D-AEB1-444F-8E96-DE60D748512F}" type="presParOf" srcId="{CBC4C9D9-C91B-47A9-B2EC-580F00D0E4F5}" destId="{D6A1C3E6-092E-47DA-AD0A-F1EE6C6D0484}" srcOrd="9" destOrd="0" presId="urn:microsoft.com/office/officeart/2005/8/layout/vProcess5"/>
    <dgm:cxn modelId="{67A16957-FE3E-403C-863A-09B101536D9C}" type="presParOf" srcId="{CBC4C9D9-C91B-47A9-B2EC-580F00D0E4F5}" destId="{38BBF82B-1D20-44A1-9F72-E1F9A5315A9E}" srcOrd="10" destOrd="0" presId="urn:microsoft.com/office/officeart/2005/8/layout/vProcess5"/>
    <dgm:cxn modelId="{B1EDBCD8-A681-4298-BDB3-B0F4C4AF1CB9}" type="presParOf" srcId="{CBC4C9D9-C91B-47A9-B2EC-580F00D0E4F5}" destId="{17F6D878-46E8-430E-9BE5-4F26BDA61D9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D7805D-72E6-4C3C-ACEE-A5CB963987C9}" type="doc">
      <dgm:prSet loTypeId="urn:microsoft.com/office/officeart/2005/8/layout/vList6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DEC5931C-8D9E-4441-A877-543FE9B568E7}">
      <dgm:prSet phldrT="[文字]" custT="1"/>
      <dgm:spPr/>
      <dgm:t>
        <a:bodyPr/>
        <a:lstStyle/>
        <a:p>
          <a:r>
            <a:rPr lang="zh-TW" altLang="en-US" sz="2800" dirty="0" smtClean="0"/>
            <a:t>生活法律</a:t>
          </a:r>
          <a:endParaRPr lang="zh-TW" altLang="en-US" sz="2800" dirty="0"/>
        </a:p>
      </dgm:t>
    </dgm:pt>
    <dgm:pt modelId="{DC547D38-0E85-4407-B3ED-D4BAAF290C5F}" type="parTrans" cxnId="{390EA3D1-8F34-4C3C-8BAD-561CF577A499}">
      <dgm:prSet/>
      <dgm:spPr/>
      <dgm:t>
        <a:bodyPr/>
        <a:lstStyle/>
        <a:p>
          <a:endParaRPr lang="zh-TW" altLang="en-US"/>
        </a:p>
      </dgm:t>
    </dgm:pt>
    <dgm:pt modelId="{3F4829E9-58B6-46A2-8911-DC00567C829F}" type="sibTrans" cxnId="{390EA3D1-8F34-4C3C-8BAD-561CF577A499}">
      <dgm:prSet/>
      <dgm:spPr/>
      <dgm:t>
        <a:bodyPr/>
        <a:lstStyle/>
        <a:p>
          <a:endParaRPr lang="zh-TW" altLang="en-US"/>
        </a:p>
      </dgm:t>
    </dgm:pt>
    <dgm:pt modelId="{794716F0-705D-455F-894E-C90E76E333BB}">
      <dgm:prSet phldrT="[文字]"/>
      <dgm:spPr/>
      <dgm:t>
        <a:bodyPr/>
        <a:lstStyle/>
        <a:p>
          <a:r>
            <a:rPr lang="zh-TW" altLang="en-US" dirty="0" smtClean="0"/>
            <a:t>配合課程：法律從生活開始</a:t>
          </a:r>
          <a:r>
            <a:rPr lang="en-US" altLang="zh-TW" dirty="0" smtClean="0"/>
            <a:t>(</a:t>
          </a:r>
          <a:r>
            <a:rPr lang="zh-TW" altLang="en-US" dirty="0" smtClean="0"/>
            <a:t>第一課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263F83CB-979E-4609-8A86-EE66320B5A0B}" type="parTrans" cxnId="{10DF822A-092C-43C6-933C-C95271642FD8}">
      <dgm:prSet/>
      <dgm:spPr/>
      <dgm:t>
        <a:bodyPr/>
        <a:lstStyle/>
        <a:p>
          <a:endParaRPr lang="zh-TW" altLang="en-US"/>
        </a:p>
      </dgm:t>
    </dgm:pt>
    <dgm:pt modelId="{AE03D8E3-2479-4383-9788-956B8ED8641A}" type="sibTrans" cxnId="{10DF822A-092C-43C6-933C-C95271642FD8}">
      <dgm:prSet/>
      <dgm:spPr/>
      <dgm:t>
        <a:bodyPr/>
        <a:lstStyle/>
        <a:p>
          <a:endParaRPr lang="zh-TW" altLang="en-US"/>
        </a:p>
      </dgm:t>
    </dgm:pt>
    <dgm:pt modelId="{59C4DFE7-754E-496E-9413-5C68A72B91FB}">
      <dgm:prSet phldrT="[文字]"/>
      <dgm:spPr/>
      <dgm:t>
        <a:bodyPr/>
        <a:lstStyle/>
        <a:p>
          <a:r>
            <a:rPr lang="zh-TW" altLang="en-US" dirty="0" smtClean="0"/>
            <a:t>教學方式：操作、作業單二</a:t>
          </a:r>
          <a:endParaRPr lang="zh-TW" altLang="en-US" dirty="0"/>
        </a:p>
      </dgm:t>
    </dgm:pt>
    <dgm:pt modelId="{ACA9F1D9-125D-4C79-A3ED-09CF3DEAB370}" type="parTrans" cxnId="{6EB5C249-FA8B-47AA-BC1C-BA12E9316857}">
      <dgm:prSet/>
      <dgm:spPr/>
      <dgm:t>
        <a:bodyPr/>
        <a:lstStyle/>
        <a:p>
          <a:endParaRPr lang="zh-TW" altLang="en-US"/>
        </a:p>
      </dgm:t>
    </dgm:pt>
    <dgm:pt modelId="{25D1270A-60C0-405E-A627-8C9F94F947D7}" type="sibTrans" cxnId="{6EB5C249-FA8B-47AA-BC1C-BA12E9316857}">
      <dgm:prSet/>
      <dgm:spPr/>
      <dgm:t>
        <a:bodyPr/>
        <a:lstStyle/>
        <a:p>
          <a:endParaRPr lang="zh-TW" altLang="en-US"/>
        </a:p>
      </dgm:t>
    </dgm:pt>
    <dgm:pt modelId="{501DD285-870A-41C7-B8A6-F13138403041}">
      <dgm:prSet phldrT="[文字]"/>
      <dgm:spPr/>
      <dgm:t>
        <a:bodyPr/>
        <a:lstStyle/>
        <a:p>
          <a:r>
            <a:rPr lang="zh-TW" dirty="0" smtClean="0"/>
            <a:t>通俗用語輔助查詢</a:t>
          </a:r>
          <a:endParaRPr lang="zh-TW" altLang="en-US" dirty="0"/>
        </a:p>
      </dgm:t>
    </dgm:pt>
    <dgm:pt modelId="{9BF1E6DB-4275-4C9A-AAD9-090F00B9C230}" type="parTrans" cxnId="{A06E78CD-E10C-4883-A20F-C16A97BA5028}">
      <dgm:prSet/>
      <dgm:spPr/>
      <dgm:t>
        <a:bodyPr/>
        <a:lstStyle/>
        <a:p>
          <a:endParaRPr lang="zh-TW" altLang="en-US"/>
        </a:p>
      </dgm:t>
    </dgm:pt>
    <dgm:pt modelId="{43A4A8AD-55E7-49A3-BF9B-9B97DC30964B}" type="sibTrans" cxnId="{A06E78CD-E10C-4883-A20F-C16A97BA5028}">
      <dgm:prSet/>
      <dgm:spPr/>
      <dgm:t>
        <a:bodyPr/>
        <a:lstStyle/>
        <a:p>
          <a:endParaRPr lang="zh-TW" altLang="en-US"/>
        </a:p>
      </dgm:t>
    </dgm:pt>
    <dgm:pt modelId="{892BCDEF-D9AF-4356-BC3B-3D6DA8194C9C}">
      <dgm:prSet phldrT="[文字]"/>
      <dgm:spPr/>
      <dgm:t>
        <a:bodyPr/>
        <a:lstStyle/>
        <a:p>
          <a:r>
            <a:rPr lang="zh-TW" altLang="en-US" dirty="0" smtClean="0"/>
            <a:t>配合課程：從校規看法律</a:t>
          </a:r>
          <a:r>
            <a:rPr lang="en-US" altLang="zh-TW" dirty="0" smtClean="0"/>
            <a:t>(</a:t>
          </a:r>
          <a:r>
            <a:rPr lang="zh-TW" altLang="en-US" dirty="0" smtClean="0"/>
            <a:t>第一課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01942785-B16C-4884-A8A8-E34DA4DB8523}" type="parTrans" cxnId="{22AAEACE-026F-4D2B-B191-B4253D23FEA6}">
      <dgm:prSet/>
      <dgm:spPr/>
      <dgm:t>
        <a:bodyPr/>
        <a:lstStyle/>
        <a:p>
          <a:endParaRPr lang="zh-TW" altLang="en-US"/>
        </a:p>
      </dgm:t>
    </dgm:pt>
    <dgm:pt modelId="{5EFF2D64-CE95-4C56-AF0B-5DE30C78DF24}" type="sibTrans" cxnId="{22AAEACE-026F-4D2B-B191-B4253D23FEA6}">
      <dgm:prSet/>
      <dgm:spPr/>
      <dgm:t>
        <a:bodyPr/>
        <a:lstStyle/>
        <a:p>
          <a:endParaRPr lang="zh-TW" altLang="en-US"/>
        </a:p>
      </dgm:t>
    </dgm:pt>
    <dgm:pt modelId="{BCA643D0-DD46-42BE-B581-365FF159286F}">
      <dgm:prSet phldrT="[文字]"/>
      <dgm:spPr/>
      <dgm:t>
        <a:bodyPr/>
        <a:lstStyle/>
        <a:p>
          <a:r>
            <a:rPr lang="en-US" dirty="0" smtClean="0"/>
            <a:t>More </a:t>
          </a:r>
          <a:r>
            <a:rPr lang="zh-TW" dirty="0" smtClean="0"/>
            <a:t>法狀元毒品犯罪篇</a:t>
          </a:r>
          <a:endParaRPr lang="zh-TW" altLang="en-US" dirty="0"/>
        </a:p>
      </dgm:t>
    </dgm:pt>
    <dgm:pt modelId="{C1389C68-E58C-4A6C-A645-A088ABF78855}" type="parTrans" cxnId="{45C3B8B7-39DE-4100-B216-670118217324}">
      <dgm:prSet/>
      <dgm:spPr/>
      <dgm:t>
        <a:bodyPr/>
        <a:lstStyle/>
        <a:p>
          <a:endParaRPr lang="zh-TW" altLang="en-US"/>
        </a:p>
      </dgm:t>
    </dgm:pt>
    <dgm:pt modelId="{ABB6893B-3F5C-4B06-A337-1CC230F3849E}" type="sibTrans" cxnId="{45C3B8B7-39DE-4100-B216-670118217324}">
      <dgm:prSet/>
      <dgm:spPr/>
      <dgm:t>
        <a:bodyPr/>
        <a:lstStyle/>
        <a:p>
          <a:endParaRPr lang="zh-TW" altLang="en-US"/>
        </a:p>
      </dgm:t>
    </dgm:pt>
    <dgm:pt modelId="{89802DF8-F8F5-4A06-B8A6-A149AA208C6C}">
      <dgm:prSet phldrT="[文字]"/>
      <dgm:spPr/>
      <dgm:t>
        <a:bodyPr/>
        <a:lstStyle/>
        <a:p>
          <a:r>
            <a:rPr lang="zh-TW" altLang="en-US" dirty="0" smtClean="0"/>
            <a:t>配合課程：</a:t>
          </a:r>
          <a:r>
            <a:rPr lang="zh-TW" dirty="0" smtClean="0"/>
            <a:t>常見犯罪之案例及判例</a:t>
          </a:r>
          <a:r>
            <a:rPr lang="en-US" altLang="zh-TW" dirty="0" smtClean="0"/>
            <a:t>(</a:t>
          </a:r>
          <a:r>
            <a:rPr lang="zh-TW" altLang="en-US" dirty="0" smtClean="0"/>
            <a:t>第二課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F2F91F4C-F7AF-4A5F-B7EE-034002A528E0}" type="parTrans" cxnId="{DE7AF730-7BFA-4F1B-AC83-631C8333BC16}">
      <dgm:prSet/>
      <dgm:spPr/>
      <dgm:t>
        <a:bodyPr/>
        <a:lstStyle/>
        <a:p>
          <a:endParaRPr lang="zh-TW" altLang="en-US"/>
        </a:p>
      </dgm:t>
    </dgm:pt>
    <dgm:pt modelId="{61A5008B-0E1F-4AAB-91EC-133020D6A6C5}" type="sibTrans" cxnId="{DE7AF730-7BFA-4F1B-AC83-631C8333BC16}">
      <dgm:prSet/>
      <dgm:spPr/>
      <dgm:t>
        <a:bodyPr/>
        <a:lstStyle/>
        <a:p>
          <a:endParaRPr lang="zh-TW" altLang="en-US"/>
        </a:p>
      </dgm:t>
    </dgm:pt>
    <dgm:pt modelId="{89F657CC-128C-4417-B4CE-88C3766FA6F5}">
      <dgm:prSet/>
      <dgm:spPr/>
      <dgm:t>
        <a:bodyPr/>
        <a:lstStyle/>
        <a:p>
          <a:r>
            <a:rPr lang="zh-TW" dirty="0" smtClean="0"/>
            <a:t>法規查詢</a:t>
          </a:r>
          <a:endParaRPr lang="zh-TW" altLang="en-US" dirty="0"/>
        </a:p>
      </dgm:t>
    </dgm:pt>
    <dgm:pt modelId="{D2FB7669-6787-44B1-B45F-A4BCA19F921F}" type="parTrans" cxnId="{102E8411-751D-44B3-8A13-7306658623EE}">
      <dgm:prSet/>
      <dgm:spPr/>
      <dgm:t>
        <a:bodyPr/>
        <a:lstStyle/>
        <a:p>
          <a:endParaRPr lang="zh-TW" altLang="en-US"/>
        </a:p>
      </dgm:t>
    </dgm:pt>
    <dgm:pt modelId="{4C34F792-E184-4043-99D4-60BB3A1E76D2}" type="sibTrans" cxnId="{102E8411-751D-44B3-8A13-7306658623EE}">
      <dgm:prSet/>
      <dgm:spPr/>
      <dgm:t>
        <a:bodyPr/>
        <a:lstStyle/>
        <a:p>
          <a:endParaRPr lang="zh-TW" altLang="en-US"/>
        </a:p>
      </dgm:t>
    </dgm:pt>
    <dgm:pt modelId="{9C96E96F-A136-40FB-91D7-D858A1F008DD}">
      <dgm:prSet/>
      <dgm:spPr/>
      <dgm:t>
        <a:bodyPr/>
        <a:lstStyle/>
        <a:p>
          <a:r>
            <a:rPr lang="zh-TW" altLang="en-US" dirty="0" smtClean="0"/>
            <a:t>教學方式：操作、作業單三</a:t>
          </a:r>
          <a:endParaRPr lang="zh-TW" altLang="en-US" dirty="0"/>
        </a:p>
      </dgm:t>
    </dgm:pt>
    <dgm:pt modelId="{7A6D8767-D3A9-48F2-8F63-8E9E95E8CDF5}" type="parTrans" cxnId="{F44FE24B-AEA7-4212-B3E5-2261287D1974}">
      <dgm:prSet/>
      <dgm:spPr/>
      <dgm:t>
        <a:bodyPr/>
        <a:lstStyle/>
        <a:p>
          <a:endParaRPr lang="zh-TW" altLang="en-US"/>
        </a:p>
      </dgm:t>
    </dgm:pt>
    <dgm:pt modelId="{38C507D3-2A01-408A-8056-2EB66C118742}" type="sibTrans" cxnId="{F44FE24B-AEA7-4212-B3E5-2261287D1974}">
      <dgm:prSet/>
      <dgm:spPr/>
      <dgm:t>
        <a:bodyPr/>
        <a:lstStyle/>
        <a:p>
          <a:endParaRPr lang="zh-TW" altLang="en-US"/>
        </a:p>
      </dgm:t>
    </dgm:pt>
    <dgm:pt modelId="{292CFE02-8232-46C5-A751-1B2558EEC35E}">
      <dgm:prSet/>
      <dgm:spPr/>
      <dgm:t>
        <a:bodyPr/>
        <a:lstStyle/>
        <a:p>
          <a:r>
            <a:rPr lang="zh-TW" altLang="en-US" dirty="0" smtClean="0"/>
            <a:t>教學方式：問答、網頁、新聞影音</a:t>
          </a:r>
          <a:endParaRPr lang="zh-TW" altLang="en-US" dirty="0"/>
        </a:p>
      </dgm:t>
    </dgm:pt>
    <dgm:pt modelId="{2B91FD3D-CBDF-49C2-B518-A595B1256B21}" type="parTrans" cxnId="{BBFC371E-ABB2-44F4-87EC-0E40EF93B1E6}">
      <dgm:prSet/>
      <dgm:spPr/>
      <dgm:t>
        <a:bodyPr/>
        <a:lstStyle/>
        <a:p>
          <a:endParaRPr lang="zh-TW" altLang="en-US"/>
        </a:p>
      </dgm:t>
    </dgm:pt>
    <dgm:pt modelId="{AACEB2BE-DF2D-48DA-BC8D-84BBF66B8E2D}" type="sibTrans" cxnId="{BBFC371E-ABB2-44F4-87EC-0E40EF93B1E6}">
      <dgm:prSet/>
      <dgm:spPr/>
      <dgm:t>
        <a:bodyPr/>
        <a:lstStyle/>
        <a:p>
          <a:endParaRPr lang="zh-TW" altLang="en-US"/>
        </a:p>
      </dgm:t>
    </dgm:pt>
    <dgm:pt modelId="{7F71B977-DE46-405D-BBAB-046303E7B6FF}">
      <dgm:prSet/>
      <dgm:spPr/>
      <dgm:t>
        <a:bodyPr/>
        <a:lstStyle/>
        <a:p>
          <a:r>
            <a:rPr lang="zh-TW" altLang="en-US" dirty="0" smtClean="0"/>
            <a:t>配合課程：認識</a:t>
          </a:r>
          <a:r>
            <a:rPr lang="zh-TW" dirty="0" smtClean="0"/>
            <a:t>毒品危害防治條例</a:t>
          </a:r>
          <a:r>
            <a:rPr lang="en-US" altLang="zh-TW" dirty="0" smtClean="0"/>
            <a:t>(</a:t>
          </a:r>
          <a:r>
            <a:rPr lang="zh-TW" altLang="en-US" dirty="0" smtClean="0"/>
            <a:t>第二課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02BEF54A-0C64-4DB3-9DFC-B1BD53D57EBA}" type="parTrans" cxnId="{945C0A6E-FE30-41F9-B800-44BA37A2AADF}">
      <dgm:prSet/>
      <dgm:spPr/>
    </dgm:pt>
    <dgm:pt modelId="{A5D865D6-5CB7-4AFD-82F3-ACE2CE6B0E53}" type="sibTrans" cxnId="{945C0A6E-FE30-41F9-B800-44BA37A2AADF}">
      <dgm:prSet/>
      <dgm:spPr/>
    </dgm:pt>
    <dgm:pt modelId="{9DB09720-445D-4A7A-8F36-259C84408689}">
      <dgm:prSet/>
      <dgm:spPr/>
      <dgm:t>
        <a:bodyPr/>
        <a:lstStyle/>
        <a:p>
          <a:r>
            <a:rPr lang="zh-TW" altLang="en-US" dirty="0" smtClean="0"/>
            <a:t>教學方式：問答、網頁</a:t>
          </a:r>
          <a:endParaRPr lang="zh-TW" altLang="en-US" dirty="0"/>
        </a:p>
      </dgm:t>
    </dgm:pt>
    <dgm:pt modelId="{E34D16EE-CB6C-43A8-82AF-7F81096859E8}" type="parTrans" cxnId="{87ABFB6B-B09D-4290-A151-1DA75D5CF5F8}">
      <dgm:prSet/>
      <dgm:spPr/>
      <dgm:t>
        <a:bodyPr/>
        <a:lstStyle/>
        <a:p>
          <a:endParaRPr lang="zh-TW" altLang="en-US"/>
        </a:p>
      </dgm:t>
    </dgm:pt>
    <dgm:pt modelId="{98282E22-5D0B-4472-B04C-38ACACAF1695}" type="sibTrans" cxnId="{87ABFB6B-B09D-4290-A151-1DA75D5CF5F8}">
      <dgm:prSet/>
      <dgm:spPr/>
      <dgm:t>
        <a:bodyPr/>
        <a:lstStyle/>
        <a:p>
          <a:endParaRPr lang="zh-TW" altLang="en-US"/>
        </a:p>
      </dgm:t>
    </dgm:pt>
    <dgm:pt modelId="{8787E4E6-1A0D-4251-9406-1EF77C0D9FF0}" type="pres">
      <dgm:prSet presAssocID="{58D7805D-72E6-4C3C-ACEE-A5CB963987C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2A039B7F-CB2D-48B9-A144-7441598EBF2D}" type="pres">
      <dgm:prSet presAssocID="{DEC5931C-8D9E-4441-A877-543FE9B568E7}" presName="linNode" presStyleCnt="0"/>
      <dgm:spPr/>
    </dgm:pt>
    <dgm:pt modelId="{2C7EA1C6-9B59-4819-80BE-225125ACED28}" type="pres">
      <dgm:prSet presAssocID="{DEC5931C-8D9E-4441-A877-543FE9B568E7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CE390A-76C4-4663-A504-1E780DEBEFD9}" type="pres">
      <dgm:prSet presAssocID="{DEC5931C-8D9E-4441-A877-543FE9B568E7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32F717-05D2-4FD2-9878-BCDDB01A4972}" type="pres">
      <dgm:prSet presAssocID="{3F4829E9-58B6-46A2-8911-DC00567C829F}" presName="spacing" presStyleCnt="0"/>
      <dgm:spPr/>
    </dgm:pt>
    <dgm:pt modelId="{D29B80DB-70FF-4A3D-8887-3EB754C49415}" type="pres">
      <dgm:prSet presAssocID="{501DD285-870A-41C7-B8A6-F13138403041}" presName="linNode" presStyleCnt="0"/>
      <dgm:spPr/>
    </dgm:pt>
    <dgm:pt modelId="{481A7FC2-01BA-420C-817E-6416E2F54D1D}" type="pres">
      <dgm:prSet presAssocID="{501DD285-870A-41C7-B8A6-F13138403041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BF2540-BEAF-4A6F-B61F-0DCB89DD9822}" type="pres">
      <dgm:prSet presAssocID="{501DD285-870A-41C7-B8A6-F13138403041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2F93FCB-E87C-4757-B699-58F779BBD085}" type="pres">
      <dgm:prSet presAssocID="{43A4A8AD-55E7-49A3-BF9B-9B97DC30964B}" presName="spacing" presStyleCnt="0"/>
      <dgm:spPr/>
    </dgm:pt>
    <dgm:pt modelId="{2F72D426-1CC2-4C73-B9E8-E402ADE9E2AB}" type="pres">
      <dgm:prSet presAssocID="{BCA643D0-DD46-42BE-B581-365FF159286F}" presName="linNode" presStyleCnt="0"/>
      <dgm:spPr/>
    </dgm:pt>
    <dgm:pt modelId="{8D19B16F-99F8-42D3-BBF4-FB68967D5CD2}" type="pres">
      <dgm:prSet presAssocID="{BCA643D0-DD46-42BE-B581-365FF159286F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70D8BE4-D3D3-4A0D-8BF0-CB43A7868D94}" type="pres">
      <dgm:prSet presAssocID="{BCA643D0-DD46-42BE-B581-365FF159286F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F1F7CE-2600-4BD0-A557-31E231E9E0E2}" type="pres">
      <dgm:prSet presAssocID="{ABB6893B-3F5C-4B06-A337-1CC230F3849E}" presName="spacing" presStyleCnt="0"/>
      <dgm:spPr/>
    </dgm:pt>
    <dgm:pt modelId="{081B8097-1100-4E71-9775-0C861056FF3E}" type="pres">
      <dgm:prSet presAssocID="{89F657CC-128C-4417-B4CE-88C3766FA6F5}" presName="linNode" presStyleCnt="0"/>
      <dgm:spPr/>
    </dgm:pt>
    <dgm:pt modelId="{4567967E-D6AA-4BF8-A69F-02C740F24D18}" type="pres">
      <dgm:prSet presAssocID="{89F657CC-128C-4417-B4CE-88C3766FA6F5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0CB0F3-841A-4808-A71A-3892C8EE3380}" type="pres">
      <dgm:prSet presAssocID="{89F657CC-128C-4417-B4CE-88C3766FA6F5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B65E919-6A4E-4AE1-8CE0-D0473B95D238}" type="presOf" srcId="{59C4DFE7-754E-496E-9413-5C68A72B91FB}" destId="{30CE390A-76C4-4663-A504-1E780DEBEFD9}" srcOrd="0" destOrd="1" presId="urn:microsoft.com/office/officeart/2005/8/layout/vList6"/>
    <dgm:cxn modelId="{22AAEACE-026F-4D2B-B191-B4253D23FEA6}" srcId="{501DD285-870A-41C7-B8A6-F13138403041}" destId="{892BCDEF-D9AF-4356-BC3B-3D6DA8194C9C}" srcOrd="0" destOrd="0" parTransId="{01942785-B16C-4884-A8A8-E34DA4DB8523}" sibTransId="{5EFF2D64-CE95-4C56-AF0B-5DE30C78DF24}"/>
    <dgm:cxn modelId="{A06E78CD-E10C-4883-A20F-C16A97BA5028}" srcId="{58D7805D-72E6-4C3C-ACEE-A5CB963987C9}" destId="{501DD285-870A-41C7-B8A6-F13138403041}" srcOrd="1" destOrd="0" parTransId="{9BF1E6DB-4275-4C9A-AAD9-090F00B9C230}" sibTransId="{43A4A8AD-55E7-49A3-BF9B-9B97DC30964B}"/>
    <dgm:cxn modelId="{55EDE3B7-1410-4864-B9E2-08145211F7F2}" type="presOf" srcId="{58D7805D-72E6-4C3C-ACEE-A5CB963987C9}" destId="{8787E4E6-1A0D-4251-9406-1EF77C0D9FF0}" srcOrd="0" destOrd="0" presId="urn:microsoft.com/office/officeart/2005/8/layout/vList6"/>
    <dgm:cxn modelId="{102E8411-751D-44B3-8A13-7306658623EE}" srcId="{58D7805D-72E6-4C3C-ACEE-A5CB963987C9}" destId="{89F657CC-128C-4417-B4CE-88C3766FA6F5}" srcOrd="3" destOrd="0" parTransId="{D2FB7669-6787-44B1-B45F-A4BCA19F921F}" sibTransId="{4C34F792-E184-4043-99D4-60BB3A1E76D2}"/>
    <dgm:cxn modelId="{445BD1C0-B1A5-4477-9B0A-5C3D03F3F40E}" type="presOf" srcId="{7F71B977-DE46-405D-BBAB-046303E7B6FF}" destId="{370CB0F3-841A-4808-A71A-3892C8EE3380}" srcOrd="0" destOrd="0" presId="urn:microsoft.com/office/officeart/2005/8/layout/vList6"/>
    <dgm:cxn modelId="{390EA3D1-8F34-4C3C-8BAD-561CF577A499}" srcId="{58D7805D-72E6-4C3C-ACEE-A5CB963987C9}" destId="{DEC5931C-8D9E-4441-A877-543FE9B568E7}" srcOrd="0" destOrd="0" parTransId="{DC547D38-0E85-4407-B3ED-D4BAAF290C5F}" sibTransId="{3F4829E9-58B6-46A2-8911-DC00567C829F}"/>
    <dgm:cxn modelId="{945C0A6E-FE30-41F9-B800-44BA37A2AADF}" srcId="{89F657CC-128C-4417-B4CE-88C3766FA6F5}" destId="{7F71B977-DE46-405D-BBAB-046303E7B6FF}" srcOrd="0" destOrd="0" parTransId="{02BEF54A-0C64-4DB3-9DFC-B1BD53D57EBA}" sibTransId="{A5D865D6-5CB7-4AFD-82F3-ACE2CE6B0E53}"/>
    <dgm:cxn modelId="{A9407CA7-0653-4842-8B17-1131A70F388A}" type="presOf" srcId="{9C96E96F-A136-40FB-91D7-D858A1F008DD}" destId="{C7BF2540-BEAF-4A6F-B61F-0DCB89DD9822}" srcOrd="0" destOrd="1" presId="urn:microsoft.com/office/officeart/2005/8/layout/vList6"/>
    <dgm:cxn modelId="{9889476A-1C39-471F-A148-9720A89AC9E9}" type="presOf" srcId="{292CFE02-8232-46C5-A751-1B2558EEC35E}" destId="{870D8BE4-D3D3-4A0D-8BF0-CB43A7868D94}" srcOrd="0" destOrd="1" presId="urn:microsoft.com/office/officeart/2005/8/layout/vList6"/>
    <dgm:cxn modelId="{74F5EF36-C0D4-4042-93C4-67203D7E7571}" type="presOf" srcId="{BCA643D0-DD46-42BE-B581-365FF159286F}" destId="{8D19B16F-99F8-42D3-BBF4-FB68967D5CD2}" srcOrd="0" destOrd="0" presId="urn:microsoft.com/office/officeart/2005/8/layout/vList6"/>
    <dgm:cxn modelId="{8C2C64D2-C404-4C96-9715-CCF5ACE354EF}" type="presOf" srcId="{9DB09720-445D-4A7A-8F36-259C84408689}" destId="{370CB0F3-841A-4808-A71A-3892C8EE3380}" srcOrd="0" destOrd="1" presId="urn:microsoft.com/office/officeart/2005/8/layout/vList6"/>
    <dgm:cxn modelId="{6EB5C249-FA8B-47AA-BC1C-BA12E9316857}" srcId="{DEC5931C-8D9E-4441-A877-543FE9B568E7}" destId="{59C4DFE7-754E-496E-9413-5C68A72B91FB}" srcOrd="1" destOrd="0" parTransId="{ACA9F1D9-125D-4C79-A3ED-09CF3DEAB370}" sibTransId="{25D1270A-60C0-405E-A627-8C9F94F947D7}"/>
    <dgm:cxn modelId="{7335616F-32D7-4AF4-828F-AAD8D993D298}" type="presOf" srcId="{89802DF8-F8F5-4A06-B8A6-A149AA208C6C}" destId="{870D8BE4-D3D3-4A0D-8BF0-CB43A7868D94}" srcOrd="0" destOrd="0" presId="urn:microsoft.com/office/officeart/2005/8/layout/vList6"/>
    <dgm:cxn modelId="{811C0784-8CC2-4952-A066-DCEF0DF13590}" type="presOf" srcId="{501DD285-870A-41C7-B8A6-F13138403041}" destId="{481A7FC2-01BA-420C-817E-6416E2F54D1D}" srcOrd="0" destOrd="0" presId="urn:microsoft.com/office/officeart/2005/8/layout/vList6"/>
    <dgm:cxn modelId="{87ABFB6B-B09D-4290-A151-1DA75D5CF5F8}" srcId="{89F657CC-128C-4417-B4CE-88C3766FA6F5}" destId="{9DB09720-445D-4A7A-8F36-259C84408689}" srcOrd="1" destOrd="0" parTransId="{E34D16EE-CB6C-43A8-82AF-7F81096859E8}" sibTransId="{98282E22-5D0B-4472-B04C-38ACACAF1695}"/>
    <dgm:cxn modelId="{3FFFF9B1-2BE2-44B8-8B3B-2160FB0DA6B1}" type="presOf" srcId="{89F657CC-128C-4417-B4CE-88C3766FA6F5}" destId="{4567967E-D6AA-4BF8-A69F-02C740F24D18}" srcOrd="0" destOrd="0" presId="urn:microsoft.com/office/officeart/2005/8/layout/vList6"/>
    <dgm:cxn modelId="{DE7AF730-7BFA-4F1B-AC83-631C8333BC16}" srcId="{BCA643D0-DD46-42BE-B581-365FF159286F}" destId="{89802DF8-F8F5-4A06-B8A6-A149AA208C6C}" srcOrd="0" destOrd="0" parTransId="{F2F91F4C-F7AF-4A5F-B7EE-034002A528E0}" sibTransId="{61A5008B-0E1F-4AAB-91EC-133020D6A6C5}"/>
    <dgm:cxn modelId="{61B77646-9281-4963-BFD8-B9018D093FCC}" type="presOf" srcId="{DEC5931C-8D9E-4441-A877-543FE9B568E7}" destId="{2C7EA1C6-9B59-4819-80BE-225125ACED28}" srcOrd="0" destOrd="0" presId="urn:microsoft.com/office/officeart/2005/8/layout/vList6"/>
    <dgm:cxn modelId="{842F36DE-F5E9-4E1F-9AF0-B6F777BB59C5}" type="presOf" srcId="{892BCDEF-D9AF-4356-BC3B-3D6DA8194C9C}" destId="{C7BF2540-BEAF-4A6F-B61F-0DCB89DD9822}" srcOrd="0" destOrd="0" presId="urn:microsoft.com/office/officeart/2005/8/layout/vList6"/>
    <dgm:cxn modelId="{BBFC371E-ABB2-44F4-87EC-0E40EF93B1E6}" srcId="{BCA643D0-DD46-42BE-B581-365FF159286F}" destId="{292CFE02-8232-46C5-A751-1B2558EEC35E}" srcOrd="1" destOrd="0" parTransId="{2B91FD3D-CBDF-49C2-B518-A595B1256B21}" sibTransId="{AACEB2BE-DF2D-48DA-BC8D-84BBF66B8E2D}"/>
    <dgm:cxn modelId="{F44FE24B-AEA7-4212-B3E5-2261287D1974}" srcId="{501DD285-870A-41C7-B8A6-F13138403041}" destId="{9C96E96F-A136-40FB-91D7-D858A1F008DD}" srcOrd="1" destOrd="0" parTransId="{7A6D8767-D3A9-48F2-8F63-8E9E95E8CDF5}" sibTransId="{38C507D3-2A01-408A-8056-2EB66C118742}"/>
    <dgm:cxn modelId="{45C3B8B7-39DE-4100-B216-670118217324}" srcId="{58D7805D-72E6-4C3C-ACEE-A5CB963987C9}" destId="{BCA643D0-DD46-42BE-B581-365FF159286F}" srcOrd="2" destOrd="0" parTransId="{C1389C68-E58C-4A6C-A645-A088ABF78855}" sibTransId="{ABB6893B-3F5C-4B06-A337-1CC230F3849E}"/>
    <dgm:cxn modelId="{10DF822A-092C-43C6-933C-C95271642FD8}" srcId="{DEC5931C-8D9E-4441-A877-543FE9B568E7}" destId="{794716F0-705D-455F-894E-C90E76E333BB}" srcOrd="0" destOrd="0" parTransId="{263F83CB-979E-4609-8A86-EE66320B5A0B}" sibTransId="{AE03D8E3-2479-4383-9788-956B8ED8641A}"/>
    <dgm:cxn modelId="{405F0DFB-05CD-4795-A867-F6E73471AFBE}" type="presOf" srcId="{794716F0-705D-455F-894E-C90E76E333BB}" destId="{30CE390A-76C4-4663-A504-1E780DEBEFD9}" srcOrd="0" destOrd="0" presId="urn:microsoft.com/office/officeart/2005/8/layout/vList6"/>
    <dgm:cxn modelId="{5F7F0A9A-EDE3-4876-9C26-E94BE6CE59BC}" type="presParOf" srcId="{8787E4E6-1A0D-4251-9406-1EF77C0D9FF0}" destId="{2A039B7F-CB2D-48B9-A144-7441598EBF2D}" srcOrd="0" destOrd="0" presId="urn:microsoft.com/office/officeart/2005/8/layout/vList6"/>
    <dgm:cxn modelId="{7209C820-D3A4-4F23-9CB4-952535AD1E90}" type="presParOf" srcId="{2A039B7F-CB2D-48B9-A144-7441598EBF2D}" destId="{2C7EA1C6-9B59-4819-80BE-225125ACED28}" srcOrd="0" destOrd="0" presId="urn:microsoft.com/office/officeart/2005/8/layout/vList6"/>
    <dgm:cxn modelId="{7CDACE52-514A-4C28-BE65-43281CF93580}" type="presParOf" srcId="{2A039B7F-CB2D-48B9-A144-7441598EBF2D}" destId="{30CE390A-76C4-4663-A504-1E780DEBEFD9}" srcOrd="1" destOrd="0" presId="urn:microsoft.com/office/officeart/2005/8/layout/vList6"/>
    <dgm:cxn modelId="{55956036-1CF5-48F3-88A1-820A09BE3995}" type="presParOf" srcId="{8787E4E6-1A0D-4251-9406-1EF77C0D9FF0}" destId="{D432F717-05D2-4FD2-9878-BCDDB01A4972}" srcOrd="1" destOrd="0" presId="urn:microsoft.com/office/officeart/2005/8/layout/vList6"/>
    <dgm:cxn modelId="{DE98CEF6-7DD2-4F84-8DA2-7B7D3DFCF45B}" type="presParOf" srcId="{8787E4E6-1A0D-4251-9406-1EF77C0D9FF0}" destId="{D29B80DB-70FF-4A3D-8887-3EB754C49415}" srcOrd="2" destOrd="0" presId="urn:microsoft.com/office/officeart/2005/8/layout/vList6"/>
    <dgm:cxn modelId="{4936A6FF-9DC0-4597-8F00-8AC256ED8782}" type="presParOf" srcId="{D29B80DB-70FF-4A3D-8887-3EB754C49415}" destId="{481A7FC2-01BA-420C-817E-6416E2F54D1D}" srcOrd="0" destOrd="0" presId="urn:microsoft.com/office/officeart/2005/8/layout/vList6"/>
    <dgm:cxn modelId="{D41228F9-5D50-4DAF-80BF-9E98D9FA3E4F}" type="presParOf" srcId="{D29B80DB-70FF-4A3D-8887-3EB754C49415}" destId="{C7BF2540-BEAF-4A6F-B61F-0DCB89DD9822}" srcOrd="1" destOrd="0" presId="urn:microsoft.com/office/officeart/2005/8/layout/vList6"/>
    <dgm:cxn modelId="{97099A13-89CF-4905-B5A8-F1C983A6CBE9}" type="presParOf" srcId="{8787E4E6-1A0D-4251-9406-1EF77C0D9FF0}" destId="{A2F93FCB-E87C-4757-B699-58F779BBD085}" srcOrd="3" destOrd="0" presId="urn:microsoft.com/office/officeart/2005/8/layout/vList6"/>
    <dgm:cxn modelId="{599A492F-0766-4A8B-ACD3-937C2734AF3C}" type="presParOf" srcId="{8787E4E6-1A0D-4251-9406-1EF77C0D9FF0}" destId="{2F72D426-1CC2-4C73-B9E8-E402ADE9E2AB}" srcOrd="4" destOrd="0" presId="urn:microsoft.com/office/officeart/2005/8/layout/vList6"/>
    <dgm:cxn modelId="{B336391F-AECB-4E51-B784-9098E044F73E}" type="presParOf" srcId="{2F72D426-1CC2-4C73-B9E8-E402ADE9E2AB}" destId="{8D19B16F-99F8-42D3-BBF4-FB68967D5CD2}" srcOrd="0" destOrd="0" presId="urn:microsoft.com/office/officeart/2005/8/layout/vList6"/>
    <dgm:cxn modelId="{212BF9D1-8EF6-417B-9255-36807E6AD1FE}" type="presParOf" srcId="{2F72D426-1CC2-4C73-B9E8-E402ADE9E2AB}" destId="{870D8BE4-D3D3-4A0D-8BF0-CB43A7868D94}" srcOrd="1" destOrd="0" presId="urn:microsoft.com/office/officeart/2005/8/layout/vList6"/>
    <dgm:cxn modelId="{F43A0CB3-6DB4-48CC-9D22-7D36FF332850}" type="presParOf" srcId="{8787E4E6-1A0D-4251-9406-1EF77C0D9FF0}" destId="{0CF1F7CE-2600-4BD0-A557-31E231E9E0E2}" srcOrd="5" destOrd="0" presId="urn:microsoft.com/office/officeart/2005/8/layout/vList6"/>
    <dgm:cxn modelId="{2D108FAE-5406-42E9-AF2E-0B96399D1A58}" type="presParOf" srcId="{8787E4E6-1A0D-4251-9406-1EF77C0D9FF0}" destId="{081B8097-1100-4E71-9775-0C861056FF3E}" srcOrd="6" destOrd="0" presId="urn:microsoft.com/office/officeart/2005/8/layout/vList6"/>
    <dgm:cxn modelId="{BA348401-2641-4EC5-A5C2-9E1C8598471B}" type="presParOf" srcId="{081B8097-1100-4E71-9775-0C861056FF3E}" destId="{4567967E-D6AA-4BF8-A69F-02C740F24D18}" srcOrd="0" destOrd="0" presId="urn:microsoft.com/office/officeart/2005/8/layout/vList6"/>
    <dgm:cxn modelId="{5CA7B099-CE00-415B-8E94-FCE07B74BB1A}" type="presParOf" srcId="{081B8097-1100-4E71-9775-0C861056FF3E}" destId="{370CB0F3-841A-4808-A71A-3892C8EE338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D41821-FD49-438D-AACD-76C79854A380}">
      <dsp:nvSpPr>
        <dsp:cNvPr id="0" name=""/>
        <dsp:cNvSpPr/>
      </dsp:nvSpPr>
      <dsp:spPr>
        <a:xfrm>
          <a:off x="0" y="0"/>
          <a:ext cx="59740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2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2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2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第一步：選擇校規中的關鍵字</a:t>
          </a:r>
          <a:endParaRPr lang="zh-TW" altLang="en-US" sz="2400" kern="1200" dirty="0"/>
        </a:p>
      </dsp:txBody>
      <dsp:txXfrm>
        <a:off x="0" y="0"/>
        <a:ext cx="4873818" cy="995711"/>
      </dsp:txXfrm>
    </dsp:sp>
    <dsp:sp modelId="{FBFF6BB1-4D3A-46B0-90D3-6B6FD4A652BA}">
      <dsp:nvSpPr>
        <dsp:cNvPr id="0" name=""/>
        <dsp:cNvSpPr/>
      </dsp:nvSpPr>
      <dsp:spPr>
        <a:xfrm>
          <a:off x="500329" y="1176750"/>
          <a:ext cx="59740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3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3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第二步：輸入校規關鍵詞查詢</a:t>
          </a:r>
          <a:endParaRPr lang="zh-TW" altLang="en-US" sz="2400" kern="1200" dirty="0"/>
        </a:p>
      </dsp:txBody>
      <dsp:txXfrm>
        <a:off x="500329" y="1176750"/>
        <a:ext cx="4826538" cy="995711"/>
      </dsp:txXfrm>
    </dsp:sp>
    <dsp:sp modelId="{BDDD8C80-651D-40EA-B6DB-7D766705E2C4}">
      <dsp:nvSpPr>
        <dsp:cNvPr id="0" name=""/>
        <dsp:cNvSpPr/>
      </dsp:nvSpPr>
      <dsp:spPr>
        <a:xfrm>
          <a:off x="993190" y="2353500"/>
          <a:ext cx="59740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4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4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4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第三步：選擇相對應的法律名詞</a:t>
          </a:r>
          <a:endParaRPr lang="zh-TW" altLang="en-US" sz="2400" kern="1200" dirty="0"/>
        </a:p>
      </dsp:txBody>
      <dsp:txXfrm>
        <a:off x="993190" y="2353500"/>
        <a:ext cx="4834005" cy="995711"/>
      </dsp:txXfrm>
    </dsp:sp>
    <dsp:sp modelId="{57E98AA8-3717-46BE-A066-423A07950EC6}">
      <dsp:nvSpPr>
        <dsp:cNvPr id="0" name=""/>
        <dsp:cNvSpPr/>
      </dsp:nvSpPr>
      <dsp:spPr>
        <a:xfrm>
          <a:off x="1493519" y="3530251"/>
          <a:ext cx="59740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5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5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第四步：導讀相關法令</a:t>
          </a:r>
          <a:endParaRPr lang="zh-TW" altLang="en-US" sz="2400" kern="1200" dirty="0"/>
        </a:p>
      </dsp:txBody>
      <dsp:txXfrm>
        <a:off x="1493519" y="3530251"/>
        <a:ext cx="4826538" cy="995711"/>
      </dsp:txXfrm>
    </dsp:sp>
    <dsp:sp modelId="{484E76D1-A550-48C9-B7AF-DCD06854530F}">
      <dsp:nvSpPr>
        <dsp:cNvPr id="0" name=""/>
        <dsp:cNvSpPr/>
      </dsp:nvSpPr>
      <dsp:spPr>
        <a:xfrm>
          <a:off x="5326867" y="762624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accent2">
              <a:tint val="40000"/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100" kern="1200"/>
        </a:p>
      </dsp:txBody>
      <dsp:txXfrm>
        <a:off x="5326867" y="762624"/>
        <a:ext cx="647212" cy="647212"/>
      </dsp:txXfrm>
    </dsp:sp>
    <dsp:sp modelId="{E0651624-3F26-4FFF-A4DE-9126E3F311A5}">
      <dsp:nvSpPr>
        <dsp:cNvPr id="0" name=""/>
        <dsp:cNvSpPr/>
      </dsp:nvSpPr>
      <dsp:spPr>
        <a:xfrm>
          <a:off x="5827196" y="193937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accent3">
              <a:tint val="40000"/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100" kern="1200"/>
        </a:p>
      </dsp:txBody>
      <dsp:txXfrm>
        <a:off x="5827196" y="1939375"/>
        <a:ext cx="647212" cy="647212"/>
      </dsp:txXfrm>
    </dsp:sp>
    <dsp:sp modelId="{7F9ABC5B-A23E-4B02-BEAF-C80242E4D351}">
      <dsp:nvSpPr>
        <dsp:cNvPr id="0" name=""/>
        <dsp:cNvSpPr/>
      </dsp:nvSpPr>
      <dsp:spPr>
        <a:xfrm>
          <a:off x="6320058" y="311612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accent4">
              <a:tint val="40000"/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100" kern="1200"/>
        </a:p>
      </dsp:txBody>
      <dsp:txXfrm>
        <a:off x="6320058" y="3116125"/>
        <a:ext cx="647212" cy="64721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0CE390A-76C4-4663-A504-1E780DEBEFD9}">
      <dsp:nvSpPr>
        <dsp:cNvPr id="0" name=""/>
        <dsp:cNvSpPr/>
      </dsp:nvSpPr>
      <dsp:spPr>
        <a:xfrm>
          <a:off x="2987040" y="1325"/>
          <a:ext cx="4480560" cy="10519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配合課程：法律從生活開始</a:t>
          </a:r>
          <a:r>
            <a:rPr lang="en-US" altLang="zh-TW" sz="1600" kern="1200" dirty="0" smtClean="0"/>
            <a:t>(</a:t>
          </a:r>
          <a:r>
            <a:rPr lang="zh-TW" altLang="en-US" sz="1600" kern="1200" dirty="0" smtClean="0"/>
            <a:t>第一課</a:t>
          </a:r>
          <a:r>
            <a:rPr lang="en-US" altLang="zh-TW" sz="1600" kern="1200" dirty="0" smtClean="0"/>
            <a:t>)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教學方式：操作、作業單二</a:t>
          </a:r>
          <a:endParaRPr lang="zh-TW" altLang="en-US" sz="1600" kern="1200" dirty="0"/>
        </a:p>
      </dsp:txBody>
      <dsp:txXfrm>
        <a:off x="2987040" y="1325"/>
        <a:ext cx="4480560" cy="1051932"/>
      </dsp:txXfrm>
    </dsp:sp>
    <dsp:sp modelId="{2C7EA1C6-9B59-4819-80BE-225125ACED28}">
      <dsp:nvSpPr>
        <dsp:cNvPr id="0" name=""/>
        <dsp:cNvSpPr/>
      </dsp:nvSpPr>
      <dsp:spPr>
        <a:xfrm>
          <a:off x="0" y="1325"/>
          <a:ext cx="2987040" cy="105193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2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0000">
            <a:schemeClr val="accent2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生活法律</a:t>
          </a:r>
          <a:endParaRPr lang="zh-TW" altLang="en-US" sz="2800" kern="1200" dirty="0"/>
        </a:p>
      </dsp:txBody>
      <dsp:txXfrm>
        <a:off x="0" y="1325"/>
        <a:ext cx="2987040" cy="1051932"/>
      </dsp:txXfrm>
    </dsp:sp>
    <dsp:sp modelId="{C7BF2540-BEAF-4A6F-B61F-0DCB89DD9822}">
      <dsp:nvSpPr>
        <dsp:cNvPr id="0" name=""/>
        <dsp:cNvSpPr/>
      </dsp:nvSpPr>
      <dsp:spPr>
        <a:xfrm>
          <a:off x="2987040" y="1158452"/>
          <a:ext cx="4480560" cy="10519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4089724"/>
            <a:satOff val="-12348"/>
            <a:lumOff val="152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4089724"/>
              <a:satOff val="-12348"/>
              <a:lumOff val="1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配合課程：從校規看法律</a:t>
          </a:r>
          <a:r>
            <a:rPr lang="en-US" altLang="zh-TW" sz="1600" kern="1200" dirty="0" smtClean="0"/>
            <a:t>(</a:t>
          </a:r>
          <a:r>
            <a:rPr lang="zh-TW" altLang="en-US" sz="1600" kern="1200" dirty="0" smtClean="0"/>
            <a:t>第一課</a:t>
          </a:r>
          <a:r>
            <a:rPr lang="en-US" altLang="zh-TW" sz="1600" kern="1200" dirty="0" smtClean="0"/>
            <a:t>)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教學方式：操作、作業單三</a:t>
          </a:r>
          <a:endParaRPr lang="zh-TW" altLang="en-US" sz="1600" kern="1200" dirty="0"/>
        </a:p>
      </dsp:txBody>
      <dsp:txXfrm>
        <a:off x="2987040" y="1158452"/>
        <a:ext cx="4480560" cy="1051932"/>
      </dsp:txXfrm>
    </dsp:sp>
    <dsp:sp modelId="{481A7FC2-01BA-420C-817E-6416E2F54D1D}">
      <dsp:nvSpPr>
        <dsp:cNvPr id="0" name=""/>
        <dsp:cNvSpPr/>
      </dsp:nvSpPr>
      <dsp:spPr>
        <a:xfrm>
          <a:off x="0" y="1158452"/>
          <a:ext cx="2987040" cy="1051932"/>
        </a:xfrm>
        <a:prstGeom prst="roundRect">
          <a:avLst/>
        </a:prstGeom>
        <a:gradFill rotWithShape="0">
          <a:gsLst>
            <a:gs pos="0">
              <a:schemeClr val="accent2">
                <a:hueOff val="3957205"/>
                <a:satOff val="-25907"/>
                <a:lumOff val="5685"/>
                <a:alphaOff val="0"/>
                <a:tint val="73000"/>
                <a:satMod val="150000"/>
              </a:schemeClr>
            </a:gs>
            <a:gs pos="25000">
              <a:schemeClr val="accent2">
                <a:hueOff val="3957205"/>
                <a:satOff val="-25907"/>
                <a:lumOff val="5685"/>
                <a:alphaOff val="0"/>
                <a:tint val="96000"/>
                <a:shade val="80000"/>
                <a:satMod val="105000"/>
              </a:schemeClr>
            </a:gs>
            <a:gs pos="38000">
              <a:schemeClr val="accent2">
                <a:hueOff val="3957205"/>
                <a:satOff val="-25907"/>
                <a:lumOff val="5685"/>
                <a:alphaOff val="0"/>
                <a:tint val="96000"/>
                <a:shade val="59000"/>
                <a:satMod val="120000"/>
              </a:schemeClr>
            </a:gs>
            <a:gs pos="55000">
              <a:schemeClr val="accent2">
                <a:hueOff val="3957205"/>
                <a:satOff val="-25907"/>
                <a:lumOff val="5685"/>
                <a:alphaOff val="0"/>
                <a:shade val="57000"/>
                <a:satMod val="120000"/>
              </a:schemeClr>
            </a:gs>
            <a:gs pos="80000">
              <a:schemeClr val="accent2">
                <a:hueOff val="3957205"/>
                <a:satOff val="-25907"/>
                <a:lumOff val="5685"/>
                <a:alphaOff val="0"/>
                <a:shade val="56000"/>
                <a:satMod val="145000"/>
              </a:schemeClr>
            </a:gs>
            <a:gs pos="88000">
              <a:schemeClr val="accent2">
                <a:hueOff val="3957205"/>
                <a:satOff val="-25907"/>
                <a:lumOff val="5685"/>
                <a:alphaOff val="0"/>
                <a:shade val="63000"/>
                <a:satMod val="160000"/>
              </a:schemeClr>
            </a:gs>
            <a:gs pos="100000">
              <a:schemeClr val="accent2">
                <a:hueOff val="3957205"/>
                <a:satOff val="-25907"/>
                <a:lumOff val="5685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0000">
            <a:schemeClr val="accent2">
              <a:hueOff val="3957205"/>
              <a:satOff val="-25907"/>
              <a:lumOff val="5685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通俗用語輔助查詢</a:t>
          </a:r>
          <a:endParaRPr lang="zh-TW" altLang="en-US" sz="2100" kern="1200" dirty="0"/>
        </a:p>
      </dsp:txBody>
      <dsp:txXfrm>
        <a:off x="0" y="1158452"/>
        <a:ext cx="2987040" cy="1051932"/>
      </dsp:txXfrm>
    </dsp:sp>
    <dsp:sp modelId="{870D8BE4-D3D3-4A0D-8BF0-CB43A7868D94}">
      <dsp:nvSpPr>
        <dsp:cNvPr id="0" name=""/>
        <dsp:cNvSpPr/>
      </dsp:nvSpPr>
      <dsp:spPr>
        <a:xfrm>
          <a:off x="2987040" y="2315578"/>
          <a:ext cx="4480560" cy="10519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8179448"/>
            <a:satOff val="-24697"/>
            <a:lumOff val="30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8179448"/>
              <a:satOff val="-24697"/>
              <a:lumOff val="30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配合課程：</a:t>
          </a:r>
          <a:r>
            <a:rPr lang="zh-TW" sz="1600" kern="1200" dirty="0" smtClean="0"/>
            <a:t>常見犯罪之案例及判例</a:t>
          </a:r>
          <a:r>
            <a:rPr lang="en-US" altLang="zh-TW" sz="1600" kern="1200" dirty="0" smtClean="0"/>
            <a:t>(</a:t>
          </a:r>
          <a:r>
            <a:rPr lang="zh-TW" altLang="en-US" sz="1600" kern="1200" dirty="0" smtClean="0"/>
            <a:t>第二課</a:t>
          </a:r>
          <a:r>
            <a:rPr lang="en-US" altLang="zh-TW" sz="1600" kern="1200" dirty="0" smtClean="0"/>
            <a:t>)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教學方式：問答、網頁、新聞影音</a:t>
          </a:r>
          <a:endParaRPr lang="zh-TW" altLang="en-US" sz="1600" kern="1200" dirty="0"/>
        </a:p>
      </dsp:txBody>
      <dsp:txXfrm>
        <a:off x="2987040" y="2315578"/>
        <a:ext cx="4480560" cy="1051932"/>
      </dsp:txXfrm>
    </dsp:sp>
    <dsp:sp modelId="{8D19B16F-99F8-42D3-BBF4-FB68967D5CD2}">
      <dsp:nvSpPr>
        <dsp:cNvPr id="0" name=""/>
        <dsp:cNvSpPr/>
      </dsp:nvSpPr>
      <dsp:spPr>
        <a:xfrm>
          <a:off x="0" y="2315578"/>
          <a:ext cx="2987040" cy="1051932"/>
        </a:xfrm>
        <a:prstGeom prst="roundRect">
          <a:avLst/>
        </a:prstGeom>
        <a:gradFill rotWithShape="0">
          <a:gsLst>
            <a:gs pos="0">
              <a:schemeClr val="accent2">
                <a:hueOff val="7914410"/>
                <a:satOff val="-51814"/>
                <a:lumOff val="11371"/>
                <a:alphaOff val="0"/>
                <a:tint val="73000"/>
                <a:satMod val="150000"/>
              </a:schemeClr>
            </a:gs>
            <a:gs pos="25000">
              <a:schemeClr val="accent2">
                <a:hueOff val="7914410"/>
                <a:satOff val="-51814"/>
                <a:lumOff val="11371"/>
                <a:alphaOff val="0"/>
                <a:tint val="96000"/>
                <a:shade val="80000"/>
                <a:satMod val="105000"/>
              </a:schemeClr>
            </a:gs>
            <a:gs pos="38000">
              <a:schemeClr val="accent2">
                <a:hueOff val="7914410"/>
                <a:satOff val="-51814"/>
                <a:lumOff val="11371"/>
                <a:alphaOff val="0"/>
                <a:tint val="96000"/>
                <a:shade val="59000"/>
                <a:satMod val="120000"/>
              </a:schemeClr>
            </a:gs>
            <a:gs pos="55000">
              <a:schemeClr val="accent2">
                <a:hueOff val="7914410"/>
                <a:satOff val="-51814"/>
                <a:lumOff val="11371"/>
                <a:alphaOff val="0"/>
                <a:shade val="57000"/>
                <a:satMod val="120000"/>
              </a:schemeClr>
            </a:gs>
            <a:gs pos="80000">
              <a:schemeClr val="accent2">
                <a:hueOff val="7914410"/>
                <a:satOff val="-51814"/>
                <a:lumOff val="11371"/>
                <a:alphaOff val="0"/>
                <a:shade val="56000"/>
                <a:satMod val="145000"/>
              </a:schemeClr>
            </a:gs>
            <a:gs pos="88000">
              <a:schemeClr val="accent2">
                <a:hueOff val="7914410"/>
                <a:satOff val="-51814"/>
                <a:lumOff val="11371"/>
                <a:alphaOff val="0"/>
                <a:shade val="63000"/>
                <a:satMod val="160000"/>
              </a:schemeClr>
            </a:gs>
            <a:gs pos="100000">
              <a:schemeClr val="accent2">
                <a:hueOff val="7914410"/>
                <a:satOff val="-51814"/>
                <a:lumOff val="11371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0000">
            <a:schemeClr val="accent2">
              <a:hueOff val="7914410"/>
              <a:satOff val="-51814"/>
              <a:lumOff val="11371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More </a:t>
          </a:r>
          <a:r>
            <a:rPr lang="zh-TW" sz="2100" kern="1200" dirty="0" smtClean="0"/>
            <a:t>法狀元毒品犯罪篇</a:t>
          </a:r>
          <a:endParaRPr lang="zh-TW" altLang="en-US" sz="2100" kern="1200" dirty="0"/>
        </a:p>
      </dsp:txBody>
      <dsp:txXfrm>
        <a:off x="0" y="2315578"/>
        <a:ext cx="2987040" cy="1051932"/>
      </dsp:txXfrm>
    </dsp:sp>
    <dsp:sp modelId="{370CB0F3-841A-4808-A71A-3892C8EE3380}">
      <dsp:nvSpPr>
        <dsp:cNvPr id="0" name=""/>
        <dsp:cNvSpPr/>
      </dsp:nvSpPr>
      <dsp:spPr>
        <a:xfrm>
          <a:off x="2987040" y="3472704"/>
          <a:ext cx="4480560" cy="10519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12269171"/>
            <a:satOff val="-37045"/>
            <a:lumOff val="455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2269171"/>
              <a:satOff val="-37045"/>
              <a:lumOff val="45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配合課程：認識</a:t>
          </a:r>
          <a:r>
            <a:rPr lang="zh-TW" sz="1600" kern="1200" dirty="0" smtClean="0"/>
            <a:t>毒品危害防治條例</a:t>
          </a:r>
          <a:r>
            <a:rPr lang="en-US" altLang="zh-TW" sz="1600" kern="1200" dirty="0" smtClean="0"/>
            <a:t>(</a:t>
          </a:r>
          <a:r>
            <a:rPr lang="zh-TW" altLang="en-US" sz="1600" kern="1200" dirty="0" smtClean="0"/>
            <a:t>第二課</a:t>
          </a:r>
          <a:r>
            <a:rPr lang="en-US" altLang="zh-TW" sz="1600" kern="1200" dirty="0" smtClean="0"/>
            <a:t>)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/>
            <a:t>教學方式：問答、網頁</a:t>
          </a:r>
          <a:endParaRPr lang="zh-TW" altLang="en-US" sz="1600" kern="1200" dirty="0"/>
        </a:p>
      </dsp:txBody>
      <dsp:txXfrm>
        <a:off x="2987040" y="3472704"/>
        <a:ext cx="4480560" cy="1051932"/>
      </dsp:txXfrm>
    </dsp:sp>
    <dsp:sp modelId="{4567967E-D6AA-4BF8-A69F-02C740F24D18}">
      <dsp:nvSpPr>
        <dsp:cNvPr id="0" name=""/>
        <dsp:cNvSpPr/>
      </dsp:nvSpPr>
      <dsp:spPr>
        <a:xfrm>
          <a:off x="0" y="3472704"/>
          <a:ext cx="2987040" cy="1051932"/>
        </a:xfrm>
        <a:prstGeom prst="roundRect">
          <a:avLst/>
        </a:prstGeom>
        <a:gradFill rotWithShape="0">
          <a:gsLst>
            <a:gs pos="0">
              <a:schemeClr val="accent2">
                <a:hueOff val="11871614"/>
                <a:satOff val="-77721"/>
                <a:lumOff val="17056"/>
                <a:alphaOff val="0"/>
                <a:tint val="73000"/>
                <a:satMod val="150000"/>
              </a:schemeClr>
            </a:gs>
            <a:gs pos="25000">
              <a:schemeClr val="accent2">
                <a:hueOff val="11871614"/>
                <a:satOff val="-77721"/>
                <a:lumOff val="17056"/>
                <a:alphaOff val="0"/>
                <a:tint val="96000"/>
                <a:shade val="80000"/>
                <a:satMod val="105000"/>
              </a:schemeClr>
            </a:gs>
            <a:gs pos="38000">
              <a:schemeClr val="accent2">
                <a:hueOff val="11871614"/>
                <a:satOff val="-77721"/>
                <a:lumOff val="17056"/>
                <a:alphaOff val="0"/>
                <a:tint val="96000"/>
                <a:shade val="59000"/>
                <a:satMod val="120000"/>
              </a:schemeClr>
            </a:gs>
            <a:gs pos="55000">
              <a:schemeClr val="accent2">
                <a:hueOff val="11871614"/>
                <a:satOff val="-77721"/>
                <a:lumOff val="17056"/>
                <a:alphaOff val="0"/>
                <a:shade val="57000"/>
                <a:satMod val="120000"/>
              </a:schemeClr>
            </a:gs>
            <a:gs pos="80000">
              <a:schemeClr val="accent2">
                <a:hueOff val="11871614"/>
                <a:satOff val="-77721"/>
                <a:lumOff val="17056"/>
                <a:alphaOff val="0"/>
                <a:shade val="56000"/>
                <a:satMod val="145000"/>
              </a:schemeClr>
            </a:gs>
            <a:gs pos="88000">
              <a:schemeClr val="accent2">
                <a:hueOff val="11871614"/>
                <a:satOff val="-77721"/>
                <a:lumOff val="17056"/>
                <a:alphaOff val="0"/>
                <a:shade val="63000"/>
                <a:satMod val="160000"/>
              </a:schemeClr>
            </a:gs>
            <a:gs pos="100000">
              <a:schemeClr val="accent2">
                <a:hueOff val="11871614"/>
                <a:satOff val="-77721"/>
                <a:lumOff val="17056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0000">
            <a:schemeClr val="accent2">
              <a:hueOff val="11871614"/>
              <a:satOff val="-77721"/>
              <a:lumOff val="17056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100" kern="1200" dirty="0" smtClean="0"/>
            <a:t>法規查詢</a:t>
          </a:r>
          <a:endParaRPr lang="zh-TW" altLang="en-US" sz="2100" kern="1200" dirty="0"/>
        </a:p>
      </dsp:txBody>
      <dsp:txXfrm>
        <a:off x="0" y="3472704"/>
        <a:ext cx="2987040" cy="1051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微軟正黑體" pitchFamily="34" charset="-120"/>
              </a:defRPr>
            </a:lvl1pPr>
          </a:lstStyle>
          <a:p>
            <a:endParaRPr lang="en-US" altLang="zh-TW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微軟正黑體" pitchFamily="34" charset="-120"/>
              </a:defRPr>
            </a:lvl1pPr>
          </a:lstStyle>
          <a:p>
            <a:fld id="{CA05281F-B6D3-4D65-8B84-245B4721A383}" type="datetimeFigureOut">
              <a:rPr lang="zh-TW" altLang="en-US"/>
              <a:pPr/>
              <a:t>2013/10/24</a:t>
            </a:fld>
            <a:endParaRPr lang="en-US" altLang="zh-TW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微軟正黑體" pitchFamily="34" charset="-120"/>
              </a:defRPr>
            </a:lvl1pPr>
          </a:lstStyle>
          <a:p>
            <a:endParaRPr lang="en-US" altLang="zh-TW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微軟正黑體" pitchFamily="34" charset="-120"/>
              </a:defRPr>
            </a:lvl1pPr>
          </a:lstStyle>
          <a:p>
            <a:fld id="{D8344A05-C2B9-40D7-AECC-02B4373D782B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BFF685F6-60C6-4F07-AA5F-1CA56B90257A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D24E8E7-AC60-45C8-BF2E-60C99F5FDC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5" name="手繪多邊形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794A2-8378-4D48-9A8D-4BE3C1C53B1A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7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B970E-41CF-41C9-B187-677429740B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33CF4-08ED-4ACE-9559-140C9930DAFE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9EB27-BFBB-49E4-9786-2C283570F31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5" name="手繪多邊形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6BBE6-E6F0-460D-BE71-350CF9640E12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7E414-7F29-40BE-BFC1-DBCC4A40F4D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0DEB6-9CC4-46E6-9981-31A13D707DAE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6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FA333-FD90-4F92-BF68-E5738B0F8B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03879-3601-4AAF-8309-EFE4C6981999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B14F8-432C-4FBF-8553-2E5D4078CE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AE895-7A95-4533-AB6D-A1FE6D632BC0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4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0C02D-46A9-4C3F-BA00-FB1E66BFAE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5932B-5676-4E4E-94FF-7FBE69D16428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3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E7CC3-92E2-4F2C-8257-EE2E9D99AB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731C7-8B68-481C-A650-B45B8E296C7B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D8655-1304-4D04-9D2F-26557E64D38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0D6AB-2395-4110-BF70-1390F6C75196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BFC66-C1C5-4109-924C-2C176ACB753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CC114-AAB2-4EFE-8FC5-65C7509B64B7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7B3D4-B00A-4810-86C1-C04C4C9AE1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45183-3654-415B-B535-06670F4BE9C6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37222-DA72-46FA-BC9F-9944C5A9B2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28" name="標題版面配置區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9" name="文字版面配置區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1721D21-2BE3-410D-85B1-DBA323589CED}" type="datetimeFigureOut">
              <a:rPr lang="zh-TW" altLang="en-US"/>
              <a:pPr>
                <a:defRPr/>
              </a:pPr>
              <a:t>2013/10/24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88F7490-AEAE-43A7-B54D-CBD99B4C7D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89" r:id="rId2"/>
    <p:sldLayoutId id="2147483696" r:id="rId3"/>
    <p:sldLayoutId id="2147483690" r:id="rId4"/>
    <p:sldLayoutId id="2147483697" r:id="rId5"/>
    <p:sldLayoutId id="2147483691" r:id="rId6"/>
    <p:sldLayoutId id="2147483692" r:id="rId7"/>
    <p:sldLayoutId id="2147483698" r:id="rId8"/>
    <p:sldLayoutId id="2147483699" r:id="rId9"/>
    <p:sldLayoutId id="2147483693" r:id="rId10"/>
    <p:sldLayoutId id="214748369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  <a:ea typeface="微軟正黑體" pitchFamily="34" charset="-120"/>
        </a:defRPr>
      </a:lvl9pPr>
    </p:titleStyle>
    <p:bodyStyle>
      <a:lvl1pPr marL="419100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fontAlgn="base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fontAlgn="base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hyperlink" Target="&#20316;&#26989;&#21934;&#19968;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&#20316;&#26989;&#21934;&#19977;.doc" TargetMode="External"/><Relationship Id="rId2" Type="http://schemas.openxmlformats.org/officeDocument/2006/relationships/hyperlink" Target="&#20316;&#26989;&#21934;&#20108;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20316;&#26989;&#21934;&#22235;.doc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20316;&#26989;&#21934;&#20116;.doc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&#22238;&#39243;&#21934;.do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altLang="zh-TW" smtClean="0"/>
              <a:t>GPS</a:t>
            </a:r>
            <a:r>
              <a:rPr lang="zh-TW" altLang="en-US" smtClean="0"/>
              <a:t>全國法規資料庫</a:t>
            </a:r>
            <a:r>
              <a:rPr altLang="zh-TW" smtClean="0"/>
              <a:t/>
            </a:r>
            <a:br>
              <a:rPr altLang="zh-TW" smtClean="0"/>
            </a:br>
            <a:r>
              <a:rPr lang="zh-TW" altLang="en-US" smtClean="0"/>
              <a:t>百毒不親</a:t>
            </a:r>
            <a:endParaRPr lang="zh-TW" altLang="en-US"/>
          </a:p>
        </p:txBody>
      </p:sp>
      <p:sp>
        <p:nvSpPr>
          <p:cNvPr id="7171" name="副標題 4"/>
          <p:cNvSpPr>
            <a:spLocks noGrp="1"/>
          </p:cNvSpPr>
          <p:nvPr>
            <p:ph type="subTitle" idx="1"/>
          </p:nvPr>
        </p:nvSpPr>
        <p:spPr>
          <a:xfrm>
            <a:off x="433388" y="1544638"/>
            <a:ext cx="7594600" cy="1752600"/>
          </a:xfrm>
        </p:spPr>
        <p:txBody>
          <a:bodyPr/>
          <a:lstStyle/>
          <a:p>
            <a:r>
              <a:rPr lang="zh-TW" altLang="zh-TW" smtClean="0"/>
              <a:t>高職教育階段特殊教育課程綱要─生活領域「法律與生活」</a:t>
            </a:r>
            <a:endParaRPr lang="zh-TW" altLang="en-US" smtClean="0"/>
          </a:p>
        </p:txBody>
      </p:sp>
      <p:pic>
        <p:nvPicPr>
          <p:cNvPr id="7172" name="圖片 6" descr="gps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836613"/>
            <a:ext cx="1489075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395288" y="765175"/>
            <a:ext cx="7467600" cy="1143000"/>
          </a:xfrm>
        </p:spPr>
        <p:txBody>
          <a:bodyPr/>
          <a:lstStyle/>
          <a:p>
            <a:r>
              <a:rPr lang="zh-TW" altLang="en-US" smtClean="0"/>
              <a:t>緣  起    </a:t>
            </a:r>
            <a:endParaRPr lang="zh-TW" altLang="en-US" sz="1600" smtClean="0"/>
          </a:p>
        </p:txBody>
      </p:sp>
      <p:sp>
        <p:nvSpPr>
          <p:cNvPr id="8195" name="內容版面配置區 2"/>
          <p:cNvSpPr>
            <a:spLocks noGrp="1"/>
          </p:cNvSpPr>
          <p:nvPr>
            <p:ph idx="1"/>
          </p:nvPr>
        </p:nvSpPr>
        <p:spPr>
          <a:xfrm>
            <a:off x="395288" y="2492375"/>
            <a:ext cx="7467600" cy="2620963"/>
          </a:xfrm>
        </p:spPr>
        <p:txBody>
          <a:bodyPr/>
          <a:lstStyle/>
          <a:p>
            <a:r>
              <a:rPr lang="zh-TW" altLang="en-US" smtClean="0"/>
              <a:t>參賽動機</a:t>
            </a:r>
            <a:endParaRPr lang="en-US" altLang="zh-TW" smtClean="0"/>
          </a:p>
          <a:p>
            <a:r>
              <a:rPr lang="zh-TW" altLang="en-US" smtClean="0"/>
              <a:t>設計理念</a:t>
            </a:r>
            <a:endParaRPr lang="en-US" altLang="zh-TW" smtClean="0"/>
          </a:p>
          <a:p>
            <a:endParaRPr lang="zh-TW" altLang="en-US" smtClean="0"/>
          </a:p>
        </p:txBody>
      </p:sp>
      <p:grpSp>
        <p:nvGrpSpPr>
          <p:cNvPr id="8196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8197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 dirty="0">
                  <a:ea typeface="微軟正黑體" pitchFamily="34" charset="-120"/>
                </a:rPr>
                <a:t>全國法規資料庫</a:t>
              </a:r>
              <a:r>
                <a:rPr kumimoji="0" lang="en-US" altLang="zh-TW" dirty="0"/>
                <a:t>【</a:t>
              </a:r>
              <a:r>
                <a:rPr kumimoji="0" lang="zh-TW" altLang="en-US" dirty="0">
                  <a:ea typeface="微軟正黑體" pitchFamily="34" charset="-120"/>
                </a:rPr>
                <a:t>百毒不親</a:t>
              </a:r>
              <a:r>
                <a:rPr kumimoji="0" lang="en-US" altLang="zh-TW" dirty="0"/>
                <a:t>】</a:t>
              </a:r>
              <a:endParaRPr kumimoji="0" lang="zh-TW" altLang="en-US" dirty="0"/>
            </a:p>
          </p:txBody>
        </p:sp>
        <p:pic>
          <p:nvPicPr>
            <p:cNvPr id="8198" name="圖片 11" descr="GPS.g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>
          <a:xfrm>
            <a:off x="395288" y="836613"/>
            <a:ext cx="8229600" cy="1008062"/>
          </a:xfrm>
        </p:spPr>
        <p:txBody>
          <a:bodyPr/>
          <a:lstStyle/>
          <a:p>
            <a:r>
              <a:rPr lang="zh-TW" altLang="en-US" sz="4000" smtClean="0"/>
              <a:t>課程大綱    </a:t>
            </a:r>
            <a:r>
              <a:rPr lang="zh-TW" altLang="en-US" sz="2800" smtClean="0"/>
              <a:t>第一課 了解自己有多危險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85007" y="2295996"/>
          <a:ext cx="8229599" cy="4471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2503173"/>
                <a:gridCol w="2503173"/>
                <a:gridCol w="2503173"/>
              </a:tblGrid>
              <a:tr h="516458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教學內容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latin typeface="Times New Roman"/>
                          <a:ea typeface="新細明體"/>
                          <a:cs typeface="Times New Roman"/>
                        </a:rPr>
                        <a:t>法規</a:t>
                      </a:r>
                      <a:r>
                        <a:rPr lang="zh-TW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資料庫</a:t>
                      </a:r>
                      <a:r>
                        <a:rPr lang="zh-TW" altLang="en-US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資源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配合教材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245934">
                <a:tc rowSpan="3">
                  <a:txBody>
                    <a:bodyPr/>
                    <a:lstStyle/>
                    <a:p>
                      <a:pPr lvl="0" algn="ctr"/>
                      <a:r>
                        <a:rPr lang="zh-TW" altLang="en-US" sz="1600" b="1" dirty="0" smtClean="0"/>
                        <a:t>第一課</a:t>
                      </a:r>
                      <a:r>
                        <a:rPr lang="zh-TW" altLang="en-US" sz="1600" b="1" baseline="0" dirty="0" smtClean="0"/>
                        <a:t> </a:t>
                      </a:r>
                      <a:r>
                        <a:rPr lang="zh-TW" altLang="en-US" sz="1600" b="1" dirty="0" smtClean="0"/>
                        <a:t>了解自己有多危險</a:t>
                      </a:r>
                      <a:endParaRPr lang="zh-TW" altLang="en-US" sz="1600" b="1" dirty="0"/>
                    </a:p>
                  </a:txBody>
                  <a:tcPr vert="wordArtVert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1.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歷年之犯罪率及青少年常</a:t>
                      </a:r>
                      <a:r>
                        <a:rPr 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犯之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罪行有哪些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?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kern="100" dirty="0"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作業單一《罪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DNA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教學</a:t>
                      </a:r>
                      <a:r>
                        <a:rPr lang="en-US" sz="1600" kern="100" dirty="0" err="1">
                          <a:latin typeface="Times New Roman"/>
                          <a:ea typeface="標楷體"/>
                          <a:cs typeface="Times New Roman"/>
                        </a:rPr>
                        <a:t>ppt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45934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2.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哪幾種情境下容易誤觸法網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lvl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   (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1)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法律從生活開始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lvl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   (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2)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從校規看法律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kern="100" dirty="0">
                        <a:latin typeface="Times New Roman"/>
                        <a:ea typeface="標楷體"/>
                        <a:cs typeface="Times New Roman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(1)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【生活法律】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(2)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【通俗用語輔助查詢】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kern="100" dirty="0">
                        <a:latin typeface="Times New Roman"/>
                        <a:ea typeface="標楷體"/>
                        <a:cs typeface="Times New Roman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(1)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作業單二《生活法律》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(2)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作業單三《從校規</a:t>
                      </a:r>
                      <a:r>
                        <a:rPr 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看法</a:t>
                      </a:r>
                      <a:r>
                        <a:rPr lang="en-US" alt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  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     </a:t>
                      </a:r>
                      <a:r>
                        <a:rPr 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律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》、學生手冊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─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校規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45934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3.GPS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全國法規資料庫</a:t>
                      </a:r>
                      <a:r>
                        <a:rPr 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青少年版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「全國法規資料庫青少年版」版面中的九項功能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26390" indent="-31877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作業單四《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GPS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全國法規資料庫</a:t>
                      </a:r>
                      <a:r>
                        <a:rPr lang="zh-TW" sz="1600" kern="100">
                          <a:latin typeface="Times New Roman"/>
                          <a:ea typeface="標楷體"/>
                          <a:cs typeface="Times New Roman"/>
                        </a:rPr>
                        <a:t>青少年</a:t>
                      </a:r>
                      <a:r>
                        <a:rPr lang="zh-TW" sz="1600" kern="100" smtClean="0">
                          <a:latin typeface="Times New Roman"/>
                          <a:ea typeface="標楷體"/>
                          <a:cs typeface="Times New Roman"/>
                        </a:rPr>
                        <a:t>版</a:t>
                      </a:r>
                      <a:r>
                        <a:rPr lang="zh-TW" altLang="en-US" sz="1600" kern="100" smtClean="0">
                          <a:latin typeface="Times New Roman"/>
                          <a:ea typeface="標楷體"/>
                          <a:cs typeface="Times New Roman"/>
                        </a:rPr>
                        <a:t>賓果</a:t>
                      </a:r>
                      <a:r>
                        <a:rPr lang="zh-TW" sz="1600" kern="100" smtClean="0">
                          <a:latin typeface="Times New Roman"/>
                          <a:ea typeface="標楷體"/>
                          <a:cs typeface="Times New Roman"/>
                        </a:rPr>
                        <a:t>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pSp>
        <p:nvGrpSpPr>
          <p:cNvPr id="10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11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12" name="圖片 11" descr="GPS.g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792163"/>
          </a:xfrm>
        </p:spPr>
        <p:txBody>
          <a:bodyPr/>
          <a:lstStyle/>
          <a:p>
            <a:r>
              <a:rPr lang="zh-TW" altLang="en-US" sz="4000" smtClean="0"/>
              <a:t>課程大綱   </a:t>
            </a:r>
            <a:r>
              <a:rPr lang="zh-TW" altLang="en-US" sz="2800" smtClean="0"/>
              <a:t>第二課 百毒不親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557015" y="1509935"/>
          <a:ext cx="8229599" cy="525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2232248"/>
                <a:gridCol w="2016224"/>
                <a:gridCol w="3405063"/>
              </a:tblGrid>
              <a:tr h="372146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教學內容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latin typeface="Times New Roman"/>
                          <a:ea typeface="新細明體"/>
                          <a:cs typeface="Times New Roman"/>
                        </a:rPr>
                        <a:t>法規</a:t>
                      </a:r>
                      <a:r>
                        <a:rPr lang="zh-TW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資料庫</a:t>
                      </a:r>
                      <a:r>
                        <a:rPr lang="zh-TW" altLang="en-US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資源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配合教材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572070">
                <a:tc rowSpan="4"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/>
                        <a:t>第二課</a:t>
                      </a:r>
                      <a:r>
                        <a:rPr lang="zh-TW" altLang="en-US" sz="1800" b="1" baseline="0" dirty="0" smtClean="0"/>
                        <a:t> 百毒不親</a:t>
                      </a:r>
                      <a:endParaRPr lang="zh-TW" altLang="en-US" sz="1800" b="1" dirty="0"/>
                    </a:p>
                  </a:txBody>
                  <a:tcPr vert="wordArtVert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1.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常見犯罪之案例及判例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【</a:t>
                      </a: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More 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法狀元毒品犯罪</a:t>
                      </a:r>
                      <a:r>
                        <a:rPr 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篇</a:t>
                      </a:r>
                      <a:r>
                        <a:rPr lang="en-US" alt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】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紫錐花宣導單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299085" indent="-300355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2 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參考新聞：躲避監聽</a:t>
                      </a:r>
                      <a:r>
                        <a:rPr lang="zh-TW" sz="1200" kern="1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聊天室臉書販毒走險路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326390" indent="-32766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3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參考新聞：吸毒高校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!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全班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40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人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 30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人吸毒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290830" indent="-29083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4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參考新聞：吸收中輟生</a:t>
                      </a:r>
                      <a:r>
                        <a:rPr lang="zh-TW" sz="1200" kern="1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販毒集團滲透校園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326390" indent="-31877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5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免費遊澳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  1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男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3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女遊澳運毒遭逮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4056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2.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認識毒品危害防治條例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【法規查詢】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latin typeface="Times New Roman"/>
                          <a:ea typeface="標楷體"/>
                          <a:cs typeface="Times New Roman"/>
                        </a:rPr>
                        <a:t>教學</a:t>
                      </a:r>
                      <a:r>
                        <a:rPr lang="en-US" sz="1400" kern="100" dirty="0" err="1">
                          <a:latin typeface="Times New Roman"/>
                          <a:ea typeface="標楷體"/>
                          <a:cs typeface="Times New Roman"/>
                        </a:rPr>
                        <a:t>ppt</a:t>
                      </a:r>
                      <a:endParaRPr lang="zh-TW" sz="1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82766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標楷體"/>
                          <a:cs typeface="Times New Roman"/>
                        </a:rPr>
                        <a:t>3.</a:t>
                      </a:r>
                      <a:r>
                        <a:rPr lang="zh-TW" sz="1600" kern="100" dirty="0">
                          <a:latin typeface="Times New Roman"/>
                          <a:ea typeface="標楷體"/>
                          <a:cs typeface="Times New Roman"/>
                        </a:rPr>
                        <a:t>吸毒後辛苦人生之</a:t>
                      </a:r>
                      <a:r>
                        <a:rPr 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真實案例</a:t>
                      </a:r>
                      <a:r>
                        <a:rPr lang="en-US" altLang="zh-TW" sz="1600" kern="100" dirty="0" smtClean="0">
                          <a:latin typeface="Times New Roman"/>
                          <a:ea typeface="標楷體"/>
                          <a:cs typeface="Times New Roman"/>
                        </a:rPr>
                        <a:t>   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kern="100" dirty="0"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相關新聞影片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326390" indent="-31877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6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從毒窟救出一隻吸毒過量的鸚鵡、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326390" indent="-31877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7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味丹少東販毒案</a:t>
                      </a:r>
                      <a:r>
                        <a:rPr lang="zh-TW" sz="1200" kern="1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最高法院無期徒刑定讞、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326390" indent="-31877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8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長期拉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K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損膀胱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 20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歲傳播妹包尿布、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326390" indent="-318770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網頁影音檔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9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緩刑仍</a:t>
                      </a:r>
                      <a:r>
                        <a:rPr lang="en-US" sz="1200" kern="100" dirty="0">
                          <a:latin typeface="Times New Roman"/>
                          <a:ea typeface="標楷體"/>
                          <a:cs typeface="Times New Roman"/>
                        </a:rPr>
                        <a:t>3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度吸安</a:t>
                      </a:r>
                      <a:r>
                        <a:rPr lang="zh-TW" sz="1200" kern="100" dirty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zh-TW" sz="1200" kern="100" dirty="0">
                          <a:latin typeface="Times New Roman"/>
                          <a:ea typeface="標楷體"/>
                          <a:cs typeface="Times New Roman"/>
                        </a:rPr>
                        <a:t>蕭淑慎將入監－民視新聞</a:t>
                      </a: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7526">
                <a:tc vMerge="1">
                  <a:txBody>
                    <a:bodyPr/>
                    <a:lstStyle/>
                    <a:p>
                      <a:endParaRPr lang="zh-TW" altLang="en-US" sz="1400" b="1" dirty="0"/>
                    </a:p>
                  </a:txBody>
                  <a:tcPr vert="wordArtVert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  <a:cs typeface="Times New Roman"/>
                        </a:rPr>
                        <a:t>4.</a:t>
                      </a:r>
                      <a:r>
                        <a:rPr lang="zh-TW" sz="1600" kern="100" dirty="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  <a:cs typeface="Times New Roman"/>
                        </a:rPr>
                        <a:t>漫遊全國法規資料庫青少年版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  <a:cs typeface="Times New Roman"/>
                        </a:rPr>
                        <a:t>「全國法規資料庫青少年版」版面中的九項功能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26390" indent="-318770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  <a:cs typeface="Times New Roman"/>
                        </a:rPr>
                        <a:t>作業單五《漫遊全國法規資料庫青少年版九宮格》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9" name="圖片 11" descr="GPS.g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288" y="1268413"/>
            <a:ext cx="7777162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dirty="0" smtClean="0"/>
              <a:t>第一課  了解自己有多危險</a:t>
            </a:r>
            <a:r>
              <a:rPr lang="en-US" altLang="zh-TW" sz="4400" dirty="0" smtClean="0"/>
              <a:t/>
            </a:r>
            <a:br>
              <a:rPr lang="en-US" altLang="zh-TW" sz="4400" dirty="0" smtClean="0"/>
            </a:br>
            <a:r>
              <a:rPr lang="en-US" altLang="zh-TW" sz="4400" dirty="0" smtClean="0"/>
              <a:t>                                           </a:t>
            </a:r>
            <a:r>
              <a:rPr lang="zh-TW" altLang="en-US" sz="3600" dirty="0" smtClean="0"/>
              <a:t>─動機引導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endParaRPr lang="zh-TW" altLang="en-US" sz="3600" dirty="0"/>
          </a:p>
        </p:txBody>
      </p:sp>
      <p:sp>
        <p:nvSpPr>
          <p:cNvPr id="11268" name="內容版面配置區 6"/>
          <p:cNvSpPr>
            <a:spLocks noGrp="1"/>
          </p:cNvSpPr>
          <p:nvPr>
            <p:ph idx="1"/>
          </p:nvPr>
        </p:nvSpPr>
        <p:spPr>
          <a:xfrm>
            <a:off x="468313" y="2924175"/>
            <a:ext cx="7467600" cy="315753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TW" altLang="en-US" b="1" smtClean="0"/>
              <a:t>一、</a:t>
            </a:r>
            <a:r>
              <a:rPr lang="zh-TW" altLang="zh-TW" b="1" smtClean="0"/>
              <a:t>請問同學有做錯事的經驗嗎</a:t>
            </a:r>
            <a:r>
              <a:rPr lang="en-US" altLang="zh-TW" b="1" smtClean="0"/>
              <a:t>?</a:t>
            </a:r>
            <a:endParaRPr lang="zh-TW" altLang="zh-TW" smtClean="0"/>
          </a:p>
          <a:p>
            <a:pPr lvl="1">
              <a:buFont typeface="Wingdings 2" pitchFamily="18" charset="2"/>
              <a:buNone/>
            </a:pPr>
            <a:r>
              <a:rPr lang="zh-TW" altLang="en-US" smtClean="0"/>
              <a:t>   配合之影音檔</a:t>
            </a:r>
            <a:r>
              <a:rPr lang="en-US" altLang="zh-TW" smtClean="0"/>
              <a:t>                 </a:t>
            </a:r>
          </a:p>
          <a:p>
            <a:pPr lvl="3">
              <a:buFont typeface="Wingdings 2" pitchFamily="18" charset="2"/>
              <a:buNone/>
            </a:pPr>
            <a:r>
              <a:rPr lang="en-US" altLang="zh-TW" smtClean="0"/>
              <a:t>  </a:t>
            </a:r>
            <a:r>
              <a:rPr lang="zh-TW" altLang="zh-TW" smtClean="0"/>
              <a:t>參考新聞：新聞事件簿</a:t>
            </a:r>
            <a:r>
              <a:rPr lang="en-US" altLang="zh-TW" smtClean="0"/>
              <a:t> 20130101 </a:t>
            </a:r>
            <a:r>
              <a:rPr lang="zh-TW" altLang="zh-TW" smtClean="0"/>
              <a:t>監獄隔離島１</a:t>
            </a:r>
          </a:p>
          <a:p>
            <a:endParaRPr lang="zh-TW" altLang="en-US" smtClean="0"/>
          </a:p>
        </p:txBody>
      </p:sp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9" name="圖片 11" descr="GPS.g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endParaRPr lang="en-US" altLang="zh-TW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dirty="0" smtClean="0"/>
              <a:t>一、</a:t>
            </a:r>
            <a:r>
              <a:rPr lang="zh-TW" altLang="zh-TW" dirty="0" smtClean="0"/>
              <a:t>歷年青少年</a:t>
            </a:r>
            <a:r>
              <a:rPr lang="zh-TW" altLang="zh-TW" dirty="0"/>
              <a:t>常犯之</a:t>
            </a:r>
            <a:r>
              <a:rPr lang="zh-TW" altLang="zh-TW" dirty="0" smtClean="0"/>
              <a:t>罪行</a:t>
            </a:r>
            <a:r>
              <a:rPr lang="zh-TW" altLang="en-US" dirty="0" smtClean="0"/>
              <a:t>之分析</a:t>
            </a:r>
            <a:r>
              <a:rPr lang="en-US" altLang="zh-TW" dirty="0" smtClean="0"/>
              <a:t>   </a:t>
            </a:r>
            <a:endParaRPr lang="en-US" altLang="zh-TW" dirty="0"/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800" dirty="0" smtClean="0"/>
              <a:t>                </a:t>
            </a:r>
            <a:r>
              <a:rPr lang="zh-TW" altLang="en-US" sz="2800" dirty="0" smtClean="0">
                <a:hlinkClick r:id="rId2" action="ppaction://hlinkfile"/>
              </a:rPr>
              <a:t>作業單一  </a:t>
            </a:r>
            <a:r>
              <a:rPr lang="en-US" altLang="zh-TW" sz="2800" dirty="0" smtClean="0">
                <a:hlinkClick r:id="rId2" action="ppaction://hlinkfile"/>
              </a:rPr>
              <a:t>《</a:t>
            </a:r>
            <a:r>
              <a:rPr lang="zh-TW" altLang="en-US" sz="2800" dirty="0" smtClean="0">
                <a:hlinkClick r:id="rId2" action="ppaction://hlinkfile"/>
              </a:rPr>
              <a:t> 罪</a:t>
            </a:r>
            <a:r>
              <a:rPr lang="en-US" altLang="zh-TW" sz="2800" dirty="0" smtClean="0">
                <a:hlinkClick r:id="rId2" action="ppaction://hlinkfile"/>
              </a:rPr>
              <a:t>DNA》</a:t>
            </a:r>
            <a:endParaRPr lang="en-US" altLang="zh-TW" sz="2800" dirty="0" smtClean="0"/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zh-TW" sz="2800" dirty="0" smtClean="0"/>
              <a:t>                </a:t>
            </a:r>
            <a:r>
              <a:rPr lang="en-US" altLang="zh-TW" sz="2800" dirty="0" smtClean="0">
                <a:hlinkClick r:id="rId3" action="ppaction://hlinksldjump"/>
              </a:rPr>
              <a:t>101年少年兒童犯罪概況及其分析</a:t>
            </a:r>
            <a:endParaRPr lang="en-US" altLang="zh-TW" sz="2800" dirty="0" smtClean="0"/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800" dirty="0" smtClean="0"/>
              <a:t>                圖表範例</a:t>
            </a:r>
            <a:endParaRPr lang="en-US" altLang="zh-TW" sz="28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en-US" altLang="zh-TW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zh-TW" altLang="zh-TW" dirty="0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323850" y="1412875"/>
            <a:ext cx="8435975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dirty="0" smtClean="0"/>
              <a:t>第一課  了解自己有多危險</a:t>
            </a:r>
            <a:r>
              <a:rPr lang="en-US" altLang="zh-TW" sz="4400" dirty="0" smtClean="0"/>
              <a:t/>
            </a:r>
            <a:br>
              <a:rPr lang="en-US" altLang="zh-TW" sz="4400" dirty="0" smtClean="0"/>
            </a:br>
            <a:r>
              <a:rPr lang="en-US" altLang="zh-TW" sz="4400" dirty="0" smtClean="0"/>
              <a:t>                                           </a:t>
            </a:r>
            <a:r>
              <a:rPr lang="zh-TW" altLang="en-US" sz="3600" dirty="0" smtClean="0"/>
              <a:t>─發展活動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endParaRPr lang="zh-TW" altLang="en-US" sz="3600" dirty="0"/>
          </a:p>
        </p:txBody>
      </p:sp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9" name="圖片 11" descr="GPS.gif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7467600" cy="1143000"/>
          </a:xfrm>
        </p:spPr>
        <p:txBody>
          <a:bodyPr/>
          <a:lstStyle/>
          <a:p>
            <a:r>
              <a:rPr lang="zh-TW" altLang="zh-TW" sz="3600" smtClean="0"/>
              <a:t>歷年青少年常犯之罪行</a:t>
            </a:r>
            <a:r>
              <a:rPr lang="zh-TW" altLang="en-US" sz="3600" smtClean="0"/>
              <a:t>之分析</a:t>
            </a:r>
          </a:p>
        </p:txBody>
      </p:sp>
      <p:pic>
        <p:nvPicPr>
          <p:cNvPr id="1331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35375" y="1844675"/>
            <a:ext cx="4824413" cy="3594100"/>
          </a:xfrm>
        </p:spPr>
      </p:pic>
      <p:grpSp>
        <p:nvGrpSpPr>
          <p:cNvPr id="13316" name="群組 6"/>
          <p:cNvGrpSpPr>
            <a:grpSpLocks/>
          </p:cNvGrpSpPr>
          <p:nvPr/>
        </p:nvGrpSpPr>
        <p:grpSpPr bwMode="auto">
          <a:xfrm>
            <a:off x="539750" y="1412875"/>
            <a:ext cx="2924175" cy="5067300"/>
            <a:chOff x="539552" y="1412776"/>
            <a:chExt cx="2924175" cy="5067250"/>
          </a:xfrm>
        </p:grpSpPr>
        <p:pic>
          <p:nvPicPr>
            <p:cNvPr id="1332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4672" t="6136" r="56075" b="2924"/>
            <a:stretch>
              <a:fillRect/>
            </a:stretch>
          </p:blipFill>
          <p:spPr bwMode="auto">
            <a:xfrm>
              <a:off x="611560" y="1412776"/>
              <a:ext cx="2808312" cy="3677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9552" y="5013176"/>
              <a:ext cx="2924175" cy="1466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9" name="圖片 11" descr="GPS.gif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71438"/>
            <a:ext cx="7523162" cy="6786562"/>
          </a:xfrm>
          <a:ln w="57150">
            <a:solidFill>
              <a:schemeClr val="tx1"/>
            </a:solidFill>
          </a:ln>
        </p:spPr>
      </p:pic>
      <p:sp>
        <p:nvSpPr>
          <p:cNvPr id="3" name="向右箭號圖說文字 2"/>
          <p:cNvSpPr/>
          <p:nvPr/>
        </p:nvSpPr>
        <p:spPr>
          <a:xfrm>
            <a:off x="611188" y="1628775"/>
            <a:ext cx="5184775" cy="2160588"/>
          </a:xfrm>
          <a:prstGeom prst="righ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latin typeface="微軟正黑體" pitchFamily="34" charset="-120"/>
              </a:rPr>
              <a:t>哪一種個性的人容易犯法 </a:t>
            </a:r>
            <a:r>
              <a:rPr kumimoji="0" lang="en-US" altLang="zh-TW" sz="2000" b="1" dirty="0">
                <a:latin typeface="微軟正黑體" pitchFamily="34" charset="-120"/>
              </a:rPr>
              <a:t>?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latin typeface="微軟正黑體" pitchFamily="34" charset="-120"/>
              </a:rPr>
              <a:t>智能障礙者會犯法嗎</a:t>
            </a:r>
            <a:r>
              <a:rPr kumimoji="0" lang="en-US" altLang="zh-TW" sz="2000" b="1" dirty="0">
                <a:latin typeface="微軟正黑體" pitchFamily="34" charset="-120"/>
              </a:rPr>
              <a:t>?</a:t>
            </a:r>
            <a:r>
              <a:rPr kumimoji="0" lang="zh-TW" altLang="en-US" sz="2000" b="1" dirty="0">
                <a:latin typeface="微軟正黑體" pitchFamily="34" charset="-120"/>
              </a:rPr>
              <a:t>要被罰嗎</a:t>
            </a:r>
            <a:r>
              <a:rPr kumimoji="0" lang="en-US" altLang="zh-TW" sz="2000" b="1" dirty="0">
                <a:latin typeface="微軟正黑體" pitchFamily="34" charset="-120"/>
              </a:rPr>
              <a:t>?</a:t>
            </a:r>
          </a:p>
        </p:txBody>
      </p:sp>
      <p:sp>
        <p:nvSpPr>
          <p:cNvPr id="4" name="矩形 3"/>
          <p:cNvSpPr/>
          <p:nvPr/>
        </p:nvSpPr>
        <p:spPr>
          <a:xfrm>
            <a:off x="4140200" y="692150"/>
            <a:ext cx="1079500" cy="504825"/>
          </a:xfrm>
          <a:prstGeom prst="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995738" y="5373688"/>
            <a:ext cx="1296987" cy="503237"/>
          </a:xfrm>
          <a:prstGeom prst="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6084888" y="692150"/>
            <a:ext cx="1079500" cy="504825"/>
          </a:xfrm>
          <a:prstGeom prst="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156325" y="5373688"/>
            <a:ext cx="1008063" cy="503237"/>
          </a:xfrm>
          <a:prstGeom prst="rect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611560" y="260648"/>
            <a:ext cx="151216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atin typeface="微軟正黑體" pitchFamily="34" charset="-120"/>
              </a:rPr>
              <a:t>表  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1388" y="188913"/>
            <a:ext cx="7248525" cy="634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5795963" y="836613"/>
            <a:ext cx="936625" cy="504825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n w="15875">
                <a:solidFill>
                  <a:schemeClr val="tx1"/>
                </a:solidFill>
              </a:ln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95963" y="5229225"/>
            <a:ext cx="936625" cy="503238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向右箭號圖說文字 6"/>
          <p:cNvSpPr/>
          <p:nvPr/>
        </p:nvSpPr>
        <p:spPr>
          <a:xfrm>
            <a:off x="827088" y="1773238"/>
            <a:ext cx="4681537" cy="1871662"/>
          </a:xfrm>
          <a:prstGeom prst="righ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latin typeface="微軟正黑體" pitchFamily="34" charset="-120"/>
              </a:rPr>
              <a:t>還有什麼因素，會讓人誤入歧途</a:t>
            </a:r>
            <a:r>
              <a:rPr kumimoji="0" lang="en-US" altLang="zh-TW" sz="2000" b="1" dirty="0">
                <a:latin typeface="微軟正黑體" pitchFamily="34" charset="-120"/>
              </a:rPr>
              <a:t>?</a:t>
            </a:r>
          </a:p>
        </p:txBody>
      </p:sp>
      <p:sp>
        <p:nvSpPr>
          <p:cNvPr id="8" name="矩形 7"/>
          <p:cNvSpPr/>
          <p:nvPr/>
        </p:nvSpPr>
        <p:spPr>
          <a:xfrm>
            <a:off x="395536" y="332656"/>
            <a:ext cx="151216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atin typeface="微軟正黑體" pitchFamily="34" charset="-120"/>
              </a:rPr>
              <a:t>表  六</a:t>
            </a:r>
          </a:p>
        </p:txBody>
      </p:sp>
      <p:sp>
        <p:nvSpPr>
          <p:cNvPr id="9" name="爆炸 1 8"/>
          <p:cNvSpPr/>
          <p:nvPr/>
        </p:nvSpPr>
        <p:spPr>
          <a:xfrm>
            <a:off x="4788024" y="1484784"/>
            <a:ext cx="2952328" cy="2160240"/>
          </a:xfrm>
          <a:prstGeom prst="irregularSeal1">
            <a:avLst/>
          </a:prstGeom>
          <a:solidFill>
            <a:srgbClr val="FF0000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</a:rPr>
              <a:t>不知道並不會沒罪，犯法就要罰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384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1692275" y="1576388"/>
            <a:ext cx="5543550" cy="254000"/>
          </a:xfrm>
          <a:prstGeom prst="rect">
            <a:avLst/>
          </a:prstGeom>
          <a:noFill/>
          <a:ln w="28575" cmpd="sng">
            <a:solidFill>
              <a:srgbClr val="1912AE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692275" y="1863725"/>
            <a:ext cx="5543550" cy="234950"/>
          </a:xfrm>
          <a:prstGeom prst="rect">
            <a:avLst/>
          </a:prstGeom>
          <a:noFill/>
          <a:ln w="28575" cmpd="sng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692275" y="3213100"/>
            <a:ext cx="5543550" cy="206375"/>
          </a:xfrm>
          <a:prstGeom prst="rect">
            <a:avLst/>
          </a:prstGeom>
          <a:noFill/>
          <a:ln w="28575" cmpd="sng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FF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01800" y="3459163"/>
            <a:ext cx="5534025" cy="236537"/>
          </a:xfrm>
          <a:prstGeom prst="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FF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5576" y="188640"/>
            <a:ext cx="151216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atin typeface="微軟正黑體" pitchFamily="34" charset="-120"/>
              </a:rPr>
              <a:t>表  七</a:t>
            </a:r>
          </a:p>
        </p:txBody>
      </p:sp>
      <p:sp>
        <p:nvSpPr>
          <p:cNvPr id="12" name="爆炸 1 11"/>
          <p:cNvSpPr/>
          <p:nvPr/>
        </p:nvSpPr>
        <p:spPr>
          <a:xfrm>
            <a:off x="2411760" y="1340768"/>
            <a:ext cx="864096" cy="504056"/>
          </a:xfrm>
          <a:prstGeom prst="irregularSeal1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dirty="0"/>
              <a:t>1</a:t>
            </a:r>
            <a:endParaRPr kumimoji="0" lang="zh-TW" altLang="en-US" sz="2800" dirty="0"/>
          </a:p>
        </p:txBody>
      </p:sp>
      <p:sp>
        <p:nvSpPr>
          <p:cNvPr id="13" name="爆炸 1 12"/>
          <p:cNvSpPr/>
          <p:nvPr/>
        </p:nvSpPr>
        <p:spPr>
          <a:xfrm>
            <a:off x="2411760" y="1772816"/>
            <a:ext cx="864096" cy="504056"/>
          </a:xfrm>
          <a:prstGeom prst="irregularSeal1">
            <a:avLst/>
          </a:prstGeom>
          <a:solidFill>
            <a:srgbClr val="00B05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dirty="0"/>
              <a:t>2</a:t>
            </a:r>
            <a:endParaRPr kumimoji="0" lang="zh-TW" altLang="en-US" sz="2800" dirty="0"/>
          </a:p>
        </p:txBody>
      </p:sp>
      <p:sp>
        <p:nvSpPr>
          <p:cNvPr id="14" name="爆炸 1 13"/>
          <p:cNvSpPr/>
          <p:nvPr/>
        </p:nvSpPr>
        <p:spPr>
          <a:xfrm>
            <a:off x="2555776" y="3573016"/>
            <a:ext cx="864096" cy="504056"/>
          </a:xfrm>
          <a:prstGeom prst="irregularSeal1">
            <a:avLst/>
          </a:prstGeom>
          <a:solidFill>
            <a:srgbClr val="00206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dirty="0"/>
              <a:t>3</a:t>
            </a:r>
            <a:endParaRPr kumimoji="0" lang="zh-TW" altLang="en-US" sz="2800" dirty="0"/>
          </a:p>
        </p:txBody>
      </p:sp>
      <p:sp>
        <p:nvSpPr>
          <p:cNvPr id="15" name="爆炸 1 14"/>
          <p:cNvSpPr/>
          <p:nvPr/>
        </p:nvSpPr>
        <p:spPr>
          <a:xfrm>
            <a:off x="2627784" y="2852936"/>
            <a:ext cx="864096" cy="504056"/>
          </a:xfrm>
          <a:prstGeom prst="irregularSeal1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dirty="0"/>
              <a:t>4</a:t>
            </a:r>
            <a:endParaRPr kumimoji="0"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853237" cy="70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443663" y="260350"/>
            <a:ext cx="576262" cy="3024188"/>
          </a:xfrm>
          <a:prstGeom prst="rect">
            <a:avLst/>
          </a:prstGeom>
          <a:noFill/>
          <a:ln w="28575" cmpd="sng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dirty="0"/>
              <a:t> </a:t>
            </a:r>
            <a:endParaRPr kumimoji="0" lang="zh-TW" altLang="en-US" dirty="0"/>
          </a:p>
        </p:txBody>
      </p:sp>
      <p:sp>
        <p:nvSpPr>
          <p:cNvPr id="6" name="爆炸 1 5"/>
          <p:cNvSpPr/>
          <p:nvPr/>
        </p:nvSpPr>
        <p:spPr>
          <a:xfrm>
            <a:off x="5508104" y="2996952"/>
            <a:ext cx="2736304" cy="1800200"/>
          </a:xfrm>
          <a:prstGeom prst="irregularSeal1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/>
              <a:t>吸毒學生每年增加</a:t>
            </a:r>
          </a:p>
        </p:txBody>
      </p:sp>
      <p:sp>
        <p:nvSpPr>
          <p:cNvPr id="7" name="矩形 6"/>
          <p:cNvSpPr/>
          <p:nvPr/>
        </p:nvSpPr>
        <p:spPr>
          <a:xfrm>
            <a:off x="467544" y="44624"/>
            <a:ext cx="1512168" cy="5040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dirty="0">
                <a:latin typeface="微軟正黑體" pitchFamily="34" charset="-120"/>
              </a:rPr>
              <a:t>表  八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1052513"/>
            <a:ext cx="8218487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dirty="0" smtClean="0"/>
              <a:t>第一課 了解自己有多危險</a:t>
            </a:r>
            <a:r>
              <a:rPr lang="en-US" altLang="zh-TW" sz="4400" dirty="0" smtClean="0"/>
              <a:t> </a:t>
            </a:r>
            <a:br>
              <a:rPr lang="en-US" altLang="zh-TW" sz="4400" dirty="0" smtClean="0"/>
            </a:br>
            <a:r>
              <a:rPr lang="en-US" altLang="zh-TW" sz="4400" dirty="0" smtClean="0"/>
              <a:t>                                           </a:t>
            </a:r>
            <a:r>
              <a:rPr lang="zh-TW" altLang="en-US" sz="3600" dirty="0" smtClean="0"/>
              <a:t>─發展活動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dirty="0" smtClean="0"/>
              <a:t>二、</a:t>
            </a:r>
            <a:r>
              <a:rPr lang="zh-TW" altLang="zh-TW" dirty="0" smtClean="0"/>
              <a:t>哪幾</a:t>
            </a:r>
            <a:r>
              <a:rPr lang="zh-TW" altLang="zh-TW" dirty="0"/>
              <a:t>種情境下容易誤觸</a:t>
            </a:r>
            <a:r>
              <a:rPr lang="zh-TW" altLang="zh-TW" dirty="0" smtClean="0"/>
              <a:t>法網</a:t>
            </a:r>
            <a:endParaRPr lang="en-US" altLang="zh-TW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dirty="0" smtClean="0"/>
              <a:t>   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dirty="0" smtClean="0"/>
              <a:t>     1.</a:t>
            </a:r>
            <a:r>
              <a:rPr lang="zh-TW" altLang="zh-TW" dirty="0" smtClean="0"/>
              <a:t>法律從生活開始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800" dirty="0" smtClean="0"/>
              <a:t>                 </a:t>
            </a:r>
            <a:r>
              <a:rPr lang="zh-TW" altLang="en-US" sz="2800" dirty="0" smtClean="0">
                <a:hlinkClick r:id="rId2" action="ppaction://hlinkfile"/>
              </a:rPr>
              <a:t>作業單二</a:t>
            </a:r>
            <a:r>
              <a:rPr lang="en-US" altLang="zh-TW" sz="2800" dirty="0" smtClean="0">
                <a:hlinkClick r:id="rId2" action="ppaction://hlinkfile"/>
              </a:rPr>
              <a:t>《</a:t>
            </a:r>
            <a:r>
              <a:rPr lang="zh-TW" altLang="en-US" sz="2800" dirty="0" smtClean="0">
                <a:hlinkClick r:id="rId2" action="ppaction://hlinkfile"/>
              </a:rPr>
              <a:t>生活法律</a:t>
            </a:r>
            <a:r>
              <a:rPr lang="en-US" altLang="zh-TW" sz="2800" dirty="0" smtClean="0">
                <a:hlinkClick r:id="rId2" action="ppaction://hlinkfile"/>
              </a:rPr>
              <a:t>》</a:t>
            </a:r>
            <a:endParaRPr lang="zh-TW" altLang="zh-TW" sz="2800" dirty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dirty="0" smtClean="0"/>
              <a:t>    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dirty="0" smtClean="0"/>
              <a:t>     2.</a:t>
            </a:r>
            <a:r>
              <a:rPr lang="zh-TW" altLang="zh-TW" dirty="0" smtClean="0"/>
              <a:t>從</a:t>
            </a:r>
            <a:r>
              <a:rPr lang="zh-TW" altLang="zh-TW" dirty="0"/>
              <a:t>校規看法律</a:t>
            </a:r>
            <a:endParaRPr lang="en-US" altLang="zh-TW" dirty="0" smtClean="0"/>
          </a:p>
          <a:p>
            <a:pPr marL="514350" indent="-514350" fontAlgn="auto">
              <a:lnSpc>
                <a:spcPct val="11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zh-TW" dirty="0" smtClean="0"/>
              <a:t>               </a:t>
            </a:r>
            <a:r>
              <a:rPr lang="zh-TW" altLang="en-US" sz="2800" dirty="0" smtClean="0"/>
              <a:t>校規</a:t>
            </a:r>
            <a:endParaRPr lang="en-US" altLang="zh-TW" sz="2800" dirty="0" smtClean="0"/>
          </a:p>
          <a:p>
            <a:pPr marL="514350" indent="-514350" fontAlgn="auto">
              <a:lnSpc>
                <a:spcPct val="11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zh-TW" sz="2800" dirty="0" smtClean="0"/>
              <a:t>                 </a:t>
            </a:r>
            <a:r>
              <a:rPr lang="zh-TW" altLang="en-US" sz="2800" dirty="0" smtClean="0">
                <a:hlinkClick r:id="rId3" action="ppaction://hlinkfile"/>
              </a:rPr>
              <a:t>作業單三</a:t>
            </a:r>
            <a:r>
              <a:rPr lang="en-US" altLang="zh-TW" sz="2800" dirty="0" smtClean="0">
                <a:hlinkClick r:id="rId3" action="ppaction://hlinkfile"/>
              </a:rPr>
              <a:t>《</a:t>
            </a:r>
            <a:r>
              <a:rPr lang="zh-TW" altLang="en-US" sz="2800" dirty="0" smtClean="0">
                <a:hlinkClick r:id="rId3" action="ppaction://hlinkfile"/>
              </a:rPr>
              <a:t>從校規看法律</a:t>
            </a:r>
            <a:r>
              <a:rPr lang="en-US" altLang="zh-TW" sz="2800" dirty="0" smtClean="0">
                <a:hlinkClick r:id="rId3" action="ppaction://hlinkfile"/>
              </a:rPr>
              <a:t>》</a:t>
            </a:r>
            <a:endParaRPr lang="en-US" altLang="zh-TW" sz="2800" dirty="0" smtClean="0"/>
          </a:p>
          <a:p>
            <a:pPr marL="514350" indent="-514350" fontAlgn="auto">
              <a:lnSpc>
                <a:spcPct val="11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zh-TW" sz="2800" dirty="0"/>
              <a:t> </a:t>
            </a:r>
            <a:r>
              <a:rPr lang="en-US" altLang="zh-TW" sz="2800" dirty="0" smtClean="0"/>
              <a:t>                </a:t>
            </a:r>
            <a:r>
              <a:rPr lang="zh-TW" altLang="en-US" sz="2800" dirty="0" smtClean="0"/>
              <a:t>範例搜尋步驟</a:t>
            </a:r>
            <a:endParaRPr lang="zh-TW" altLang="en-US" sz="2800" dirty="0"/>
          </a:p>
        </p:txBody>
      </p:sp>
      <p:grpSp>
        <p:nvGrpSpPr>
          <p:cNvPr id="10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11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12" name="圖片 11" descr="GPS.gif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範例搜尋步驟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-27384"/>
            <a:ext cx="3492500" cy="438150"/>
            <a:chOff x="4788024" y="188640"/>
            <a:chExt cx="3024337" cy="438165"/>
          </a:xfrm>
        </p:grpSpPr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9" name="圖片 11" descr="GPS.gif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288" y="1412875"/>
            <a:ext cx="793115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400" dirty="0" smtClean="0"/>
              <a:t>第一課   了解自己有多危險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en-US" altLang="zh-TW" sz="4000" dirty="0" smtClean="0"/>
              <a:t>                                               </a:t>
            </a:r>
            <a:r>
              <a:rPr lang="zh-TW" altLang="en-US" sz="3600" dirty="0" smtClean="0"/>
              <a:t>─總結活動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750" y="3213100"/>
            <a:ext cx="7920038" cy="2725738"/>
          </a:xfrm>
        </p:spPr>
        <p:txBody>
          <a:bodyPr>
            <a:normAutofit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dirty="0" smtClean="0"/>
              <a:t>一、</a:t>
            </a:r>
            <a:r>
              <a:rPr lang="en-US" altLang="zh-TW" dirty="0" smtClean="0"/>
              <a:t>GPS</a:t>
            </a:r>
            <a:r>
              <a:rPr lang="zh-TW" altLang="zh-TW" dirty="0"/>
              <a:t>全國法規資料庫青少年</a:t>
            </a:r>
            <a:r>
              <a:rPr lang="zh-TW" altLang="zh-TW" dirty="0" smtClean="0"/>
              <a:t>版</a:t>
            </a:r>
            <a:endParaRPr lang="en-US" altLang="zh-TW" dirty="0" smtClean="0"/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dirty="0" smtClean="0"/>
              <a:t>          </a:t>
            </a:r>
            <a:r>
              <a:rPr lang="zh-TW" altLang="en-US" sz="2600" dirty="0" smtClean="0"/>
              <a:t>介紹九項功能</a:t>
            </a:r>
            <a:endParaRPr lang="zh-TW" altLang="zh-TW" sz="2600" dirty="0"/>
          </a:p>
          <a:p>
            <a:pPr marL="816102" lvl="1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        </a:t>
            </a:r>
            <a:r>
              <a:rPr lang="zh-TW" altLang="en-US" sz="2400" dirty="0" smtClean="0">
                <a:hlinkClick r:id="rId2" action="ppaction://hlinkfile"/>
              </a:rPr>
              <a:t>作業單四 </a:t>
            </a:r>
            <a:r>
              <a:rPr lang="zh-TW" altLang="zh-TW" sz="2400" dirty="0" smtClean="0">
                <a:hlinkClick r:id="rId2" action="ppaction://hlinkfile"/>
              </a:rPr>
              <a:t>《</a:t>
            </a:r>
            <a:r>
              <a:rPr lang="en-US" altLang="zh-TW" sz="2400" dirty="0" smtClean="0">
                <a:hlinkClick r:id="rId2" action="ppaction://hlinkfile"/>
              </a:rPr>
              <a:t>GPS</a:t>
            </a:r>
            <a:r>
              <a:rPr lang="zh-TW" altLang="zh-TW" sz="2400" dirty="0" smtClean="0">
                <a:hlinkClick r:id="rId2" action="ppaction://hlinkfile"/>
              </a:rPr>
              <a:t>全國法規資料庫青少年版賓果》</a:t>
            </a:r>
            <a:endParaRPr lang="zh-TW" altLang="zh-TW" sz="2400" dirty="0"/>
          </a:p>
        </p:txBody>
      </p:sp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38522"/>
            <a:ext cx="3492500" cy="438150"/>
            <a:chOff x="4788024" y="188640"/>
            <a:chExt cx="3024337" cy="438165"/>
          </a:xfrm>
        </p:grpSpPr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9" name="圖片 11" descr="GPS.gif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7467600" cy="1143000"/>
          </a:xfrm>
        </p:spPr>
        <p:txBody>
          <a:bodyPr/>
          <a:lstStyle/>
          <a:p>
            <a:r>
              <a:rPr lang="zh-TW" altLang="en-US" smtClean="0"/>
              <a:t>九項功能之擇選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</p:nvPr>
        </p:nvGraphicFramePr>
        <p:xfrm>
          <a:off x="395288" y="2060575"/>
          <a:ext cx="8229600" cy="4415790"/>
        </p:xfrm>
        <a:graphic>
          <a:graphicData uri="http://schemas.openxmlformats.org/drawingml/2006/table">
            <a:tbl>
              <a:tblPr/>
              <a:tblGrid>
                <a:gridCol w="1235075"/>
                <a:gridCol w="2379662"/>
                <a:gridCol w="2306638"/>
                <a:gridCol w="2308225"/>
              </a:tblGrid>
              <a:tr h="66040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A.</a:t>
                      </a:r>
                      <a:r>
                        <a:rPr kumimoji="0" lang="zh-TW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法規檢索區</a:t>
                      </a:r>
                      <a:endParaRPr kumimoji="0" lang="zh-TW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628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版面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綜合查詢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法規查詢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通俗用語查詢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擇選理由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眾多相關法令資訊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1.</a:t>
                      </a:r>
                      <a:r>
                        <a:rPr kumimoji="0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直接查詢及閱讀法規是學習的終點，透過閱讀全文，能完整知道該法各項規定。</a:t>
                      </a:r>
                      <a:endParaRPr kumimoji="0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2.</a:t>
                      </a:r>
                      <a:r>
                        <a:rPr kumimoji="0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學生不易瞭解條文文意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1.</a:t>
                      </a:r>
                      <a:r>
                        <a:rPr kumimoji="0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本項目是生活通往法規的第一步，必學</a:t>
                      </a: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!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2.</a:t>
                      </a:r>
                      <a:r>
                        <a:rPr kumimoji="0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使用通俗用語找到的法規有時不符原意，或出現很多法規讓人眼花瞭亂。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GPS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功能課程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【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認識毒品危害防治條例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】(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第二課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)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【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從校規看法律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】(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第一課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)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微軟正黑體" pitchFamily="34" charset="-120"/>
                        </a:rPr>
                        <a:t>學生漫遊表現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微軟正黑體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</a:tr>
            </a:tbl>
          </a:graphicData>
        </a:graphic>
      </p:graphicFrame>
      <p:pic>
        <p:nvPicPr>
          <p:cNvPr id="21536" name="圖片 9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5733256"/>
            <a:ext cx="615950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7" name="圖片 10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733256"/>
            <a:ext cx="615950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8" name="圖片 11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5733256"/>
            <a:ext cx="614362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11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12" name="圖片 11" descr="GPS.gif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5"/>
          <p:cNvGraphicFramePr>
            <a:graphicFrameLocks/>
          </p:cNvGraphicFramePr>
          <p:nvPr/>
        </p:nvGraphicFramePr>
        <p:xfrm>
          <a:off x="323850" y="981075"/>
          <a:ext cx="8352927" cy="53880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83421"/>
                <a:gridCol w="1290907"/>
                <a:gridCol w="1290907"/>
                <a:gridCol w="1328875"/>
                <a:gridCol w="1252939"/>
                <a:gridCol w="1252939"/>
                <a:gridCol w="1252939"/>
              </a:tblGrid>
              <a:tr h="659113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2400" kern="1200" dirty="0" smtClean="0"/>
                        <a:t>B.</a:t>
                      </a:r>
                      <a:r>
                        <a:rPr lang="zh-TW" altLang="zh-TW" sz="2400" kern="1200" dirty="0" smtClean="0"/>
                        <a:t>法</a:t>
                      </a:r>
                      <a:r>
                        <a:rPr lang="zh-TW" altLang="en-US" sz="2400" kern="1200" dirty="0" smtClean="0"/>
                        <a:t>治教育區</a:t>
                      </a:r>
                      <a:endParaRPr lang="zh-TW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語音多媒體區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20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20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2000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530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/>
                        <a:t>版面</a:t>
                      </a:r>
                      <a:endParaRPr lang="zh-TW" altLang="en-US" sz="18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智慧查找</a:t>
                      </a:r>
                      <a:endParaRPr lang="zh-TW" altLang="en-US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法律扶助</a:t>
                      </a:r>
                      <a:endParaRPr lang="zh-TW" altLang="en-US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</a:t>
                      </a:r>
                      <a:r>
                        <a:rPr lang="zh-TW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法狀元</a:t>
                      </a:r>
                    </a:p>
                  </a:txBody>
                  <a:tcPr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法律時事漫談</a:t>
                      </a:r>
                      <a:endParaRPr lang="zh-TW" altLang="en-US" sz="1800" b="0" dirty="0" smtClean="0"/>
                    </a:p>
                  </a:txBody>
                  <a:tcPr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生活法律</a:t>
                      </a:r>
                      <a:endParaRPr lang="zh-TW" altLang="en-US" sz="1800" b="0" dirty="0" smtClean="0"/>
                    </a:p>
                    <a:p>
                      <a:pPr algn="ctr"/>
                      <a:endParaRPr lang="zh-TW" altLang="en-US" sz="1800" b="0" dirty="0"/>
                    </a:p>
                  </a:txBody>
                  <a:tcPr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生活全都</a:t>
                      </a:r>
                      <a:r>
                        <a:rPr lang="en-US" altLang="zh-TW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Law</a:t>
                      </a:r>
                      <a:endParaRPr lang="zh-TW" altLang="en-US" sz="1800" b="0" dirty="0" smtClean="0"/>
                    </a:p>
                  </a:txBody>
                  <a:tcPr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51216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/>
                        <a:t>擇選理由</a:t>
                      </a:r>
                      <a:endParaRPr lang="zh-TW" alt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主題性強，以單元的方式介紹相關法規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種類多元，有宣導資料、法治文宣等等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en-US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宣導主題結合簡化法規，迅速切入重點。</a:t>
                      </a:r>
                      <a:endParaRPr lang="en-US" altLang="zh-TW" sz="12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此為踏入法規全文的墊腳石，必看</a:t>
                      </a:r>
                      <a:r>
                        <a:rPr lang="en-US" altLang="zh-TW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  <a:endParaRPr lang="zh-TW" altLang="en-US" sz="12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分析時事，適合閱讀能力佳者自我提升。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en-US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結合生活常識及法規，實用</a:t>
                      </a:r>
                      <a:r>
                        <a:rPr lang="en-US" altLang="zh-TW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內容豐富，但學生閱讀時不易抓到重點。</a:t>
                      </a:r>
                      <a:endParaRPr lang="zh-TW" altLang="en-US" sz="12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影音、容易懂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/>
                        <a:t>GPS</a:t>
                      </a:r>
                      <a:r>
                        <a:rPr lang="zh-TW" altLang="en-US" sz="1800" b="1" dirty="0" smtClean="0"/>
                        <a:t>功能課程</a:t>
                      </a:r>
                      <a:endParaRPr lang="zh-TW" alt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3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3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【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常見犯罪之案例及判例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】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第二課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3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3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【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法律從生活開始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】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第一課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3157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/>
                        <a:t>學生漫遊表現</a:t>
                      </a:r>
                      <a:endParaRPr lang="zh-TW" alt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2575" name="圖片 12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2225" y="5516563"/>
            <a:ext cx="6159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6" name="圖片 15" descr="question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7163" y="5516563"/>
            <a:ext cx="6143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7" name="圖片 17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5516563"/>
            <a:ext cx="6159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8" name="圖片 18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650" y="5516563"/>
            <a:ext cx="614363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9" name="圖片 19" descr="smi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5516563"/>
            <a:ext cx="6143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80" name="圖片 20" descr="question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5516563"/>
            <a:ext cx="6159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585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22586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22587" name="圖片 11" descr="GPS.gif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GPS</a:t>
            </a:r>
            <a:r>
              <a:rPr lang="zh-TW" altLang="en-US" smtClean="0"/>
              <a:t>功能課程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3560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23561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23562" name="圖片 11" descr="GPS.gif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765175"/>
            <a:ext cx="7467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900" dirty="0" smtClean="0"/>
              <a:t>第二課 百毒不親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                              </a:t>
            </a:r>
            <a:r>
              <a:rPr lang="zh-TW" altLang="en-US" sz="4000" dirty="0" smtClean="0"/>
              <a:t>─動機引導</a:t>
            </a:r>
            <a:endParaRPr lang="zh-TW" altLang="en-US" sz="4000" dirty="0"/>
          </a:p>
        </p:txBody>
      </p:sp>
      <p:sp>
        <p:nvSpPr>
          <p:cNvPr id="24579" name="內容版面配置區 2"/>
          <p:cNvSpPr>
            <a:spLocks noGrp="1"/>
          </p:cNvSpPr>
          <p:nvPr>
            <p:ph idx="1"/>
          </p:nvPr>
        </p:nvSpPr>
        <p:spPr>
          <a:xfrm>
            <a:off x="468313" y="2332038"/>
            <a:ext cx="7467600" cy="4525962"/>
          </a:xfrm>
        </p:spPr>
        <p:txBody>
          <a:bodyPr/>
          <a:lstStyle/>
          <a:p>
            <a:r>
              <a:rPr lang="zh-TW" altLang="en-US" sz="3600" smtClean="0">
                <a:ea typeface="華康儷粗圓" pitchFamily="49" charset="-120"/>
              </a:rPr>
              <a:t>毒的誘惑</a:t>
            </a:r>
            <a:endParaRPr lang="en-US" altLang="zh-TW" sz="3600" smtClean="0">
              <a:ea typeface="華康儷粗圓" pitchFamily="49" charset="-120"/>
            </a:endParaRPr>
          </a:p>
          <a:p>
            <a:pPr>
              <a:buFont typeface="Wingdings 2" pitchFamily="18" charset="2"/>
              <a:buNone/>
            </a:pPr>
            <a:endParaRPr lang="en-US" altLang="zh-TW" smtClean="0"/>
          </a:p>
          <a:p>
            <a:endParaRPr lang="zh-TW" altLang="zh-TW" smtClean="0"/>
          </a:p>
        </p:txBody>
      </p:sp>
      <p:pic>
        <p:nvPicPr>
          <p:cNvPr id="24581" name="Picture 2" descr="G:\DCIM\121___10\IMG_55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3860800"/>
            <a:ext cx="2927350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2" descr="G:\DCIM\121___10\IMG_56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4295775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10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11" name="圖片 11" descr="GPS.gif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1125538"/>
            <a:ext cx="7467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dirty="0" smtClean="0"/>
              <a:t>第二課 百毒不親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                             </a:t>
            </a:r>
            <a:r>
              <a:rPr lang="zh-TW" altLang="en-US" sz="4000" dirty="0" smtClean="0"/>
              <a:t>─發展活動</a:t>
            </a:r>
            <a:endParaRPr lang="zh-TW" altLang="en-US" sz="4000" dirty="0"/>
          </a:p>
        </p:txBody>
      </p:sp>
      <p:sp>
        <p:nvSpPr>
          <p:cNvPr id="25603" name="內容版面配置區 2"/>
          <p:cNvSpPr>
            <a:spLocks noGrp="1"/>
          </p:cNvSpPr>
          <p:nvPr>
            <p:ph idx="1"/>
          </p:nvPr>
        </p:nvSpPr>
        <p:spPr>
          <a:xfrm>
            <a:off x="323850" y="2781300"/>
            <a:ext cx="7931150" cy="35179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TW" altLang="en-US" smtClean="0"/>
              <a:t>一、</a:t>
            </a:r>
            <a:r>
              <a:rPr lang="zh-TW" altLang="zh-TW" smtClean="0"/>
              <a:t>常見犯罪之案例及判例</a:t>
            </a:r>
          </a:p>
          <a:p>
            <a:pPr>
              <a:buFont typeface="Wingdings 2" pitchFamily="18" charset="2"/>
              <a:buNone/>
            </a:pPr>
            <a:r>
              <a:rPr lang="en-US" altLang="zh-TW" smtClean="0"/>
              <a:t>         </a:t>
            </a:r>
            <a:r>
              <a:rPr lang="zh-TW" altLang="en-US" sz="2600" smtClean="0"/>
              <a:t>導讀</a:t>
            </a:r>
            <a:r>
              <a:rPr lang="zh-TW" altLang="zh-TW" sz="2600" smtClean="0"/>
              <a:t>【</a:t>
            </a:r>
            <a:r>
              <a:rPr lang="en-US" altLang="zh-TW" sz="2600" smtClean="0"/>
              <a:t>More </a:t>
            </a:r>
            <a:r>
              <a:rPr lang="zh-TW" altLang="zh-TW" sz="2600" smtClean="0"/>
              <a:t>法狀元毒品犯罪篇</a:t>
            </a:r>
            <a:r>
              <a:rPr lang="en-US" altLang="zh-TW" sz="2600" smtClean="0"/>
              <a:t>】</a:t>
            </a:r>
          </a:p>
          <a:p>
            <a:pPr>
              <a:buFont typeface="Wingdings 2" pitchFamily="18" charset="2"/>
              <a:buNone/>
            </a:pPr>
            <a:r>
              <a:rPr lang="zh-TW" altLang="en-US" sz="2600" smtClean="0"/>
              <a:t>           配合之影音檔</a:t>
            </a:r>
            <a:r>
              <a:rPr lang="en-US" altLang="zh-TW" sz="2600" smtClean="0"/>
              <a:t>                 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2 </a:t>
            </a:r>
            <a:r>
              <a:rPr lang="zh-TW" altLang="zh-TW" smtClean="0"/>
              <a:t>參考新聞：躲避監聽 聊天室臉書販毒走險路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3</a:t>
            </a:r>
            <a:r>
              <a:rPr lang="zh-TW" altLang="zh-TW" smtClean="0"/>
              <a:t>參考新聞：吸毒高校</a:t>
            </a:r>
            <a:r>
              <a:rPr lang="en-US" altLang="zh-TW" smtClean="0"/>
              <a:t>!</a:t>
            </a:r>
            <a:r>
              <a:rPr lang="zh-TW" altLang="zh-TW" smtClean="0"/>
              <a:t>全班</a:t>
            </a:r>
            <a:r>
              <a:rPr lang="en-US" altLang="zh-TW" smtClean="0"/>
              <a:t>40</a:t>
            </a:r>
            <a:r>
              <a:rPr lang="zh-TW" altLang="zh-TW" smtClean="0"/>
              <a:t>人</a:t>
            </a:r>
            <a:r>
              <a:rPr lang="en-US" altLang="zh-TW" smtClean="0"/>
              <a:t> 30</a:t>
            </a:r>
            <a:r>
              <a:rPr lang="zh-TW" altLang="zh-TW" smtClean="0"/>
              <a:t>人吸毒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4</a:t>
            </a:r>
            <a:r>
              <a:rPr lang="zh-TW" altLang="zh-TW" smtClean="0"/>
              <a:t>參考新聞：吸收中輟生 販毒集團滲透校園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5</a:t>
            </a:r>
            <a:r>
              <a:rPr lang="zh-TW" altLang="zh-TW" smtClean="0"/>
              <a:t>免費遊澳</a:t>
            </a:r>
            <a:r>
              <a:rPr lang="en-US" altLang="zh-TW" smtClean="0"/>
              <a:t>  1</a:t>
            </a:r>
            <a:r>
              <a:rPr lang="zh-TW" altLang="zh-TW" smtClean="0"/>
              <a:t>男</a:t>
            </a:r>
            <a:r>
              <a:rPr lang="en-US" altLang="zh-TW" smtClean="0"/>
              <a:t>3</a:t>
            </a:r>
            <a:r>
              <a:rPr lang="zh-TW" altLang="zh-TW" smtClean="0"/>
              <a:t>女遊澳運毒遭逮</a:t>
            </a:r>
          </a:p>
        </p:txBody>
      </p:sp>
      <p:grpSp>
        <p:nvGrpSpPr>
          <p:cNvPr id="25608" name="群組 12"/>
          <p:cNvGrpSpPr>
            <a:grpSpLocks/>
          </p:cNvGrpSpPr>
          <p:nvPr/>
        </p:nvGrpSpPr>
        <p:grpSpPr bwMode="auto">
          <a:xfrm>
            <a:off x="5724128" y="0"/>
            <a:ext cx="3476499" cy="438150"/>
            <a:chOff x="4801880" y="188640"/>
            <a:chExt cx="3010481" cy="438165"/>
          </a:xfrm>
        </p:grpSpPr>
        <p:sp>
          <p:nvSpPr>
            <p:cNvPr id="25609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 dirty="0">
                  <a:ea typeface="微軟正黑體" pitchFamily="34" charset="-120"/>
                </a:rPr>
                <a:t>全國法規資料庫</a:t>
              </a:r>
              <a:r>
                <a:rPr kumimoji="0" lang="en-US" altLang="zh-TW" dirty="0"/>
                <a:t>【</a:t>
              </a:r>
              <a:r>
                <a:rPr kumimoji="0" lang="zh-TW" altLang="en-US" dirty="0">
                  <a:ea typeface="微軟正黑體" pitchFamily="34" charset="-120"/>
                </a:rPr>
                <a:t>百毒不親</a:t>
              </a:r>
              <a:r>
                <a:rPr kumimoji="0" lang="en-US" altLang="zh-TW" dirty="0"/>
                <a:t>】</a:t>
              </a:r>
              <a:endParaRPr kumimoji="0" lang="zh-TW" altLang="en-US" dirty="0"/>
            </a:p>
          </p:txBody>
        </p:sp>
        <p:pic>
          <p:nvPicPr>
            <p:cNvPr id="25610" name="圖片 11" descr="GPS.g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801880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內容版面配置區 2"/>
          <p:cNvSpPr>
            <a:spLocks noGrp="1"/>
          </p:cNvSpPr>
          <p:nvPr>
            <p:ph idx="1"/>
          </p:nvPr>
        </p:nvSpPr>
        <p:spPr>
          <a:xfrm>
            <a:off x="395288" y="2636838"/>
            <a:ext cx="7467600" cy="380523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TW" altLang="en-US" smtClean="0"/>
              <a:t>二、</a:t>
            </a:r>
            <a:r>
              <a:rPr lang="zh-TW" altLang="zh-TW" smtClean="0"/>
              <a:t>認識毒品危害防治條例</a:t>
            </a:r>
            <a:endParaRPr lang="en-US" altLang="zh-TW" smtClean="0"/>
          </a:p>
          <a:p>
            <a:pPr>
              <a:buFont typeface="Wingdings 2" pitchFamily="18" charset="2"/>
              <a:buNone/>
            </a:pPr>
            <a:endParaRPr lang="en-US" altLang="zh-TW" smtClean="0"/>
          </a:p>
          <a:p>
            <a:pPr>
              <a:buFont typeface="Wingdings 2" pitchFamily="18" charset="2"/>
              <a:buNone/>
            </a:pPr>
            <a:r>
              <a:rPr lang="zh-TW" altLang="en-US" smtClean="0"/>
              <a:t>三、</a:t>
            </a:r>
            <a:r>
              <a:rPr lang="zh-TW" altLang="zh-TW" smtClean="0"/>
              <a:t>吸毒後辛苦人生之真實案例</a:t>
            </a:r>
          </a:p>
          <a:p>
            <a:pPr lvl="1">
              <a:buFont typeface="Wingdings 2" pitchFamily="18" charset="2"/>
              <a:buNone/>
            </a:pPr>
            <a:r>
              <a:rPr lang="en-US" altLang="zh-TW" smtClean="0"/>
              <a:t>     </a:t>
            </a:r>
            <a:r>
              <a:rPr lang="zh-TW" altLang="en-US" smtClean="0"/>
              <a:t> 配合之影音檔</a:t>
            </a:r>
            <a:endParaRPr lang="en-US" altLang="zh-TW" smtClean="0"/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6</a:t>
            </a:r>
            <a:r>
              <a:rPr lang="zh-TW" altLang="zh-TW" smtClean="0"/>
              <a:t>從毒窟救出一隻吸毒過量的鸚鵡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7</a:t>
            </a:r>
            <a:r>
              <a:rPr lang="zh-TW" altLang="zh-TW" smtClean="0"/>
              <a:t>味丹少東販毒案 最高法院無期徒刑定讞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8</a:t>
            </a:r>
            <a:r>
              <a:rPr lang="zh-TW" altLang="zh-TW" smtClean="0"/>
              <a:t>長期拉</a:t>
            </a:r>
            <a:r>
              <a:rPr lang="en-US" altLang="zh-TW" smtClean="0"/>
              <a:t>K</a:t>
            </a:r>
            <a:r>
              <a:rPr lang="zh-TW" altLang="zh-TW" smtClean="0"/>
              <a:t>損膀胱</a:t>
            </a:r>
            <a:r>
              <a:rPr lang="en-US" altLang="zh-TW" smtClean="0"/>
              <a:t> 20</a:t>
            </a:r>
            <a:r>
              <a:rPr lang="zh-TW" altLang="zh-TW" smtClean="0"/>
              <a:t>歲傳播妹包尿布</a:t>
            </a:r>
          </a:p>
          <a:p>
            <a:pPr lvl="3"/>
            <a:r>
              <a:rPr lang="zh-TW" altLang="zh-TW" smtClean="0"/>
              <a:t>網頁影音檔</a:t>
            </a:r>
            <a:r>
              <a:rPr lang="en-US" altLang="zh-TW" smtClean="0"/>
              <a:t>9</a:t>
            </a:r>
            <a:r>
              <a:rPr lang="zh-TW" altLang="zh-TW" smtClean="0"/>
              <a:t>緩刑仍</a:t>
            </a:r>
            <a:r>
              <a:rPr lang="en-US" altLang="zh-TW" smtClean="0"/>
              <a:t>3</a:t>
            </a:r>
            <a:r>
              <a:rPr lang="zh-TW" altLang="zh-TW" smtClean="0"/>
              <a:t>度吸安 蕭淑慎將入監－民視新聞</a:t>
            </a:r>
            <a:endParaRPr lang="en-US" altLang="zh-TW" smtClean="0"/>
          </a:p>
          <a:p>
            <a:endParaRPr lang="zh-TW" altLang="zh-TW" smtClean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539750" y="981075"/>
            <a:ext cx="7467600" cy="1143000"/>
          </a:xfrm>
          <a:prstGeom prst="rect">
            <a:avLst/>
          </a:prstGeom>
        </p:spPr>
        <p:txBody>
          <a:bodyPr lIns="45720" rIns="45720" anchor="ctr">
            <a:normAutofit fontScale="9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kumimoji="0" lang="zh-TW" altLang="en-US" sz="4900" dirty="0">
                <a:latin typeface="+mj-lt"/>
                <a:ea typeface="+mj-ea"/>
                <a:cs typeface="+mj-cs"/>
              </a:rPr>
              <a:t>第二課 百毒不親</a:t>
            </a:r>
            <a:r>
              <a:rPr kumimoji="0" lang="en-US" altLang="zh-TW" sz="4900" dirty="0">
                <a:latin typeface="+mj-lt"/>
                <a:ea typeface="+mj-ea"/>
                <a:cs typeface="+mj-cs"/>
              </a:rPr>
              <a:t/>
            </a:r>
            <a:br>
              <a:rPr kumimoji="0" lang="en-US" altLang="zh-TW" sz="4900" dirty="0">
                <a:latin typeface="+mj-lt"/>
                <a:ea typeface="+mj-ea"/>
                <a:cs typeface="+mj-cs"/>
              </a:rPr>
            </a:br>
            <a:r>
              <a:rPr kumimoji="0" lang="en-US" altLang="zh-TW" sz="4600" dirty="0">
                <a:latin typeface="+mj-lt"/>
                <a:ea typeface="+mj-ea"/>
                <a:cs typeface="+mj-cs"/>
              </a:rPr>
              <a:t>                                 </a:t>
            </a:r>
            <a:r>
              <a:rPr kumimoji="0" lang="zh-TW" altLang="en-US" sz="4000" dirty="0">
                <a:latin typeface="+mj-lt"/>
                <a:ea typeface="+mj-ea"/>
                <a:cs typeface="+mj-cs"/>
              </a:rPr>
              <a:t>─發展活動</a:t>
            </a:r>
          </a:p>
        </p:txBody>
      </p:sp>
      <p:grpSp>
        <p:nvGrpSpPr>
          <p:cNvPr id="26632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26633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26634" name="圖片 11" descr="GPS.g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內容版面配置區 2"/>
          <p:cNvSpPr>
            <a:spLocks noGrp="1"/>
          </p:cNvSpPr>
          <p:nvPr>
            <p:ph idx="1"/>
          </p:nvPr>
        </p:nvSpPr>
        <p:spPr>
          <a:xfrm>
            <a:off x="395288" y="3357563"/>
            <a:ext cx="8424862" cy="21494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TW" altLang="en-US" dirty="0" smtClean="0"/>
              <a:t>一、</a:t>
            </a:r>
            <a:r>
              <a:rPr lang="zh-TW" altLang="zh-TW" dirty="0" smtClean="0"/>
              <a:t>漫遊全國法規資料庫青少年版</a:t>
            </a:r>
            <a:endParaRPr lang="en-US" altLang="zh-TW" dirty="0" smtClean="0"/>
          </a:p>
          <a:p>
            <a:pPr lvl="1" algn="ctr">
              <a:buFont typeface="Wingdings 2" pitchFamily="18" charset="2"/>
              <a:buNone/>
            </a:pPr>
            <a:r>
              <a:rPr lang="zh-TW" altLang="en-US" dirty="0" smtClean="0"/>
              <a:t>     </a:t>
            </a:r>
            <a:r>
              <a:rPr lang="zh-TW" altLang="en-US" dirty="0" smtClean="0">
                <a:hlinkClick r:id="rId2" action="ppaction://hlinkfile"/>
              </a:rPr>
              <a:t>作業單五</a:t>
            </a:r>
            <a:r>
              <a:rPr lang="zh-TW" altLang="zh-TW" dirty="0" smtClean="0">
                <a:hlinkClick r:id="rId2" action="ppaction://hlinkfile"/>
              </a:rPr>
              <a:t>《漫遊全國法規資料庫青少年版九宮格》</a:t>
            </a:r>
            <a:endParaRPr lang="zh-TW" altLang="zh-TW" dirty="0" smtClean="0"/>
          </a:p>
        </p:txBody>
      </p:sp>
      <p:sp>
        <p:nvSpPr>
          <p:cNvPr id="8" name="標題 1"/>
          <p:cNvSpPr txBox="1">
            <a:spLocks noGrp="1"/>
          </p:cNvSpPr>
          <p:nvPr>
            <p:ph type="title"/>
          </p:nvPr>
        </p:nvSpPr>
        <p:spPr>
          <a:xfrm>
            <a:off x="395288" y="1484313"/>
            <a:ext cx="7467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900" dirty="0" smtClean="0"/>
              <a:t>第二課 百毒不親</a:t>
            </a:r>
            <a:r>
              <a:rPr lang="en-US" altLang="zh-TW" sz="4900" dirty="0" smtClean="0"/>
              <a:t/>
            </a:r>
            <a:br>
              <a:rPr lang="en-US" altLang="zh-TW" sz="4900" dirty="0" smtClean="0"/>
            </a:br>
            <a:r>
              <a:rPr lang="en-US" altLang="zh-TW" dirty="0" smtClean="0"/>
              <a:t>                                 </a:t>
            </a:r>
            <a:r>
              <a:rPr lang="zh-TW" altLang="en-US" sz="4000" dirty="0" smtClean="0"/>
              <a:t>─總結活動</a:t>
            </a:r>
            <a:endParaRPr lang="zh-TW" altLang="en-US" sz="4000" dirty="0"/>
          </a:p>
        </p:txBody>
      </p:sp>
      <p:grpSp>
        <p:nvGrpSpPr>
          <p:cNvPr id="7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9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10" name="圖片 11" descr="GPS.gif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>
          <a:xfrm>
            <a:off x="323850" y="0"/>
            <a:ext cx="7467600" cy="1143000"/>
          </a:xfrm>
        </p:spPr>
        <p:txBody>
          <a:bodyPr/>
          <a:lstStyle/>
          <a:p>
            <a:r>
              <a:rPr lang="zh-TW" altLang="en-US" smtClean="0"/>
              <a:t>後 記</a:t>
            </a:r>
          </a:p>
        </p:txBody>
      </p:sp>
      <p:sp>
        <p:nvSpPr>
          <p:cNvPr id="2867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教學檢討與省思</a:t>
            </a:r>
            <a:r>
              <a:rPr lang="en-US" altLang="zh-TW" sz="2400" dirty="0" smtClean="0"/>
              <a:t>  ----</a:t>
            </a:r>
            <a:r>
              <a:rPr lang="zh-TW" altLang="en-US" sz="2400" dirty="0" smtClean="0">
                <a:hlinkClick r:id="rId2" action="ppaction://hlinkfile"/>
              </a:rPr>
              <a:t>學生回饋單</a:t>
            </a:r>
            <a:endParaRPr lang="zh-TW" altLang="en-US" sz="2400" dirty="0" smtClean="0"/>
          </a:p>
          <a:p>
            <a:pPr>
              <a:buFont typeface="Wingdings 2" pitchFamily="18" charset="2"/>
              <a:buNone/>
            </a:pPr>
            <a:endParaRPr lang="zh-TW" altLang="en-US" dirty="0" smtClean="0"/>
          </a:p>
          <a:p>
            <a:r>
              <a:rPr lang="zh-TW" altLang="en-US" dirty="0" smtClean="0"/>
              <a:t>未來推廣規劃</a:t>
            </a:r>
          </a:p>
          <a:p>
            <a:pPr>
              <a:buFont typeface="Wingdings 2" pitchFamily="18" charset="2"/>
              <a:buNone/>
            </a:pPr>
            <a:r>
              <a:rPr lang="en-US" altLang="zh-TW" sz="2000" dirty="0" smtClean="0"/>
              <a:t>               </a:t>
            </a:r>
            <a:r>
              <a:rPr lang="en-US" altLang="zh-TW" sz="2400" dirty="0" smtClean="0"/>
              <a:t> </a:t>
            </a:r>
            <a:endParaRPr lang="zh-TW" altLang="en-US" sz="2400" dirty="0" smtClean="0"/>
          </a:p>
          <a:p>
            <a:endParaRPr lang="en-US" altLang="zh-TW" sz="2000" dirty="0" smtClean="0"/>
          </a:p>
          <a:p>
            <a:pPr>
              <a:buFont typeface="Wingdings 2" pitchFamily="18" charset="2"/>
              <a:buNone/>
            </a:pPr>
            <a:endParaRPr lang="zh-TW" altLang="zh-TW" dirty="0" smtClean="0"/>
          </a:p>
        </p:txBody>
      </p:sp>
      <p:pic>
        <p:nvPicPr>
          <p:cNvPr id="28676" name="Picture 3" descr="G:\DCIM\121___10\IMG_55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789363"/>
            <a:ext cx="2928937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G:\DCIM\121___10\IMG_55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3789363"/>
            <a:ext cx="31448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群組 12"/>
          <p:cNvGrpSpPr>
            <a:grpSpLocks/>
          </p:cNvGrpSpPr>
          <p:nvPr/>
        </p:nvGrpSpPr>
        <p:grpSpPr bwMode="auto">
          <a:xfrm>
            <a:off x="5724128" y="0"/>
            <a:ext cx="3492500" cy="438150"/>
            <a:chOff x="4788024" y="188640"/>
            <a:chExt cx="3024337" cy="438165"/>
          </a:xfrm>
        </p:grpSpPr>
        <p:sp>
          <p:nvSpPr>
            <p:cNvPr id="10" name="文字方塊 6"/>
            <p:cNvSpPr txBox="1">
              <a:spLocks noChangeArrowheads="1"/>
            </p:cNvSpPr>
            <p:nvPr/>
          </p:nvSpPr>
          <p:spPr bwMode="auto">
            <a:xfrm>
              <a:off x="5075336" y="260080"/>
              <a:ext cx="2737025" cy="3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>
                  <a:ea typeface="微軟正黑體" pitchFamily="34" charset="-120"/>
                </a:rPr>
                <a:t>全國法規資料庫</a:t>
              </a:r>
              <a:r>
                <a:rPr kumimoji="0" lang="en-US" altLang="zh-TW"/>
                <a:t>【</a:t>
              </a:r>
              <a:r>
                <a:rPr kumimoji="0" lang="zh-TW" altLang="en-US">
                  <a:ea typeface="微軟正黑體" pitchFamily="34" charset="-120"/>
                </a:rPr>
                <a:t>百毒不親</a:t>
              </a:r>
              <a:r>
                <a:rPr kumimoji="0" lang="en-US" altLang="zh-TW"/>
                <a:t>】</a:t>
              </a:r>
              <a:endParaRPr kumimoji="0" lang="zh-TW" altLang="en-US"/>
            </a:p>
          </p:txBody>
        </p:sp>
        <p:pic>
          <p:nvPicPr>
            <p:cNvPr id="11" name="圖片 11" descr="GPS.gif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6633"/>
                </a:clrFrom>
                <a:clrTo>
                  <a:srgbClr val="FF6633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8024" y="188640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科技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科技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783</TotalTime>
  <Words>1418</Words>
  <Application>Microsoft Office PowerPoint</Application>
  <PresentationFormat>如螢幕大小 (4:3)</PresentationFormat>
  <Paragraphs>191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科技</vt:lpstr>
      <vt:lpstr>GPS全國法規資料庫 百毒不親</vt:lpstr>
      <vt:lpstr>緣  起    </vt:lpstr>
      <vt:lpstr>課程大綱    第一課 了解自己有多危險</vt:lpstr>
      <vt:lpstr>課程大綱   第二課 百毒不親</vt:lpstr>
      <vt:lpstr>第一課  了解自己有多危險                                            ─動機引導 </vt:lpstr>
      <vt:lpstr>第一課  了解自己有多危險                                            ─發展活動 </vt:lpstr>
      <vt:lpstr>歷年青少年常犯之罪行之分析</vt:lpstr>
      <vt:lpstr>投影片 8</vt:lpstr>
      <vt:lpstr>投影片 9</vt:lpstr>
      <vt:lpstr>投影片 10</vt:lpstr>
      <vt:lpstr>投影片 11</vt:lpstr>
      <vt:lpstr>第一課 了解自己有多危險                                             ─發展活動 </vt:lpstr>
      <vt:lpstr>範例搜尋步驟</vt:lpstr>
      <vt:lpstr>第一課   了解自己有多危險                                                ─總結活動</vt:lpstr>
      <vt:lpstr>九項功能之擇選</vt:lpstr>
      <vt:lpstr>投影片 16</vt:lpstr>
      <vt:lpstr>GPS功能課程</vt:lpstr>
      <vt:lpstr>第二課 百毒不親                                   ─動機引導</vt:lpstr>
      <vt:lpstr>第二課 百毒不親                                  ─發展活動</vt:lpstr>
      <vt:lpstr>投影片 20</vt:lpstr>
      <vt:lpstr>第二課 百毒不親                                  ─總結活動</vt:lpstr>
      <vt:lpstr>後 記</vt:lpstr>
    </vt:vector>
  </TitlesOfParts>
  <Company>C.M.T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peigx</dc:creator>
  <cp:lastModifiedBy>peigx</cp:lastModifiedBy>
  <cp:revision>30</cp:revision>
  <dcterms:created xsi:type="dcterms:W3CDTF">2013-10-20T05:25:15Z</dcterms:created>
  <dcterms:modified xsi:type="dcterms:W3CDTF">2013-10-23T21:55:27Z</dcterms:modified>
</cp:coreProperties>
</file>