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76"/>
  </p:notesMasterIdLst>
  <p:handoutMasterIdLst>
    <p:handoutMasterId r:id="rId77"/>
  </p:handoutMasterIdLst>
  <p:sldIdLst>
    <p:sldId id="260" r:id="rId3"/>
    <p:sldId id="256" r:id="rId4"/>
    <p:sldId id="272" r:id="rId5"/>
    <p:sldId id="270" r:id="rId6"/>
    <p:sldId id="273" r:id="rId7"/>
    <p:sldId id="276" r:id="rId8"/>
    <p:sldId id="277" r:id="rId9"/>
    <p:sldId id="278" r:id="rId10"/>
    <p:sldId id="261" r:id="rId11"/>
    <p:sldId id="332" r:id="rId12"/>
    <p:sldId id="333" r:id="rId13"/>
    <p:sldId id="334" r:id="rId14"/>
    <p:sldId id="262" r:id="rId15"/>
    <p:sldId id="280" r:id="rId16"/>
    <p:sldId id="281" r:id="rId17"/>
    <p:sldId id="291" r:id="rId18"/>
    <p:sldId id="293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2" r:id="rId28"/>
    <p:sldId id="294" r:id="rId29"/>
    <p:sldId id="295" r:id="rId30"/>
    <p:sldId id="299" r:id="rId31"/>
    <p:sldId id="263" r:id="rId32"/>
    <p:sldId id="296" r:id="rId33"/>
    <p:sldId id="297" r:id="rId34"/>
    <p:sldId id="298" r:id="rId35"/>
    <p:sldId id="300" r:id="rId36"/>
    <p:sldId id="324" r:id="rId37"/>
    <p:sldId id="301" r:id="rId38"/>
    <p:sldId id="302" r:id="rId39"/>
    <p:sldId id="303" r:id="rId40"/>
    <p:sldId id="326" r:id="rId41"/>
    <p:sldId id="325" r:id="rId42"/>
    <p:sldId id="304" r:id="rId43"/>
    <p:sldId id="305" r:id="rId44"/>
    <p:sldId id="306" r:id="rId45"/>
    <p:sldId id="339" r:id="rId46"/>
    <p:sldId id="307" r:id="rId47"/>
    <p:sldId id="308" r:id="rId48"/>
    <p:sldId id="309" r:id="rId49"/>
    <p:sldId id="327" r:id="rId50"/>
    <p:sldId id="310" r:id="rId51"/>
    <p:sldId id="340" r:id="rId52"/>
    <p:sldId id="328" r:id="rId53"/>
    <p:sldId id="311" r:id="rId54"/>
    <p:sldId id="312" r:id="rId55"/>
    <p:sldId id="314" r:id="rId56"/>
    <p:sldId id="313" r:id="rId57"/>
    <p:sldId id="344" r:id="rId58"/>
    <p:sldId id="341" r:id="rId59"/>
    <p:sldId id="342" r:id="rId60"/>
    <p:sldId id="343" r:id="rId61"/>
    <p:sldId id="345" r:id="rId62"/>
    <p:sldId id="346" r:id="rId63"/>
    <p:sldId id="347" r:id="rId64"/>
    <p:sldId id="348" r:id="rId65"/>
    <p:sldId id="349" r:id="rId66"/>
    <p:sldId id="352" r:id="rId67"/>
    <p:sldId id="353" r:id="rId68"/>
    <p:sldId id="351" r:id="rId69"/>
    <p:sldId id="350" r:id="rId70"/>
    <p:sldId id="315" r:id="rId71"/>
    <p:sldId id="335" r:id="rId72"/>
    <p:sldId id="318" r:id="rId73"/>
    <p:sldId id="319" r:id="rId74"/>
    <p:sldId id="323" r:id="rId7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FF"/>
    <a:srgbClr val="FFFF00"/>
    <a:srgbClr val="F9DDD4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41" autoAdjust="0"/>
    <p:restoredTop sz="90573" autoAdjust="0"/>
  </p:normalViewPr>
  <p:slideViewPr>
    <p:cSldViewPr snapToGrid="0">
      <p:cViewPr varScale="1">
        <p:scale>
          <a:sx n="93" d="100"/>
          <a:sy n="93" d="100"/>
        </p:scale>
        <p:origin x="-582" y="-108"/>
      </p:cViewPr>
      <p:guideLst>
        <p:guide orient="horz" pos="215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1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8C573D-E8DA-40D0-81BC-D7D0E99C7D77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12601186-091A-40AF-9CA8-1908C90A14D3}">
      <dgm:prSet phldrT="[文字]" custT="1"/>
      <dgm:spPr/>
      <dgm:t>
        <a:bodyPr/>
        <a:lstStyle/>
        <a:p>
          <a:r>
            <a:rPr lang="zh-TW" altLang="en-US" sz="4800" dirty="0">
              <a:solidFill>
                <a:schemeClr val="bg1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常見毒品犯罪行為樣態</a:t>
          </a:r>
        </a:p>
      </dgm:t>
    </dgm:pt>
    <dgm:pt modelId="{D8D22299-52FB-4480-B0EC-578FB690EE4B}" type="parTrans" cxnId="{E0BE180E-21BE-4F24-91A9-4B0C389A2B75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59CBD0DF-3D0D-443C-B928-392397F6DCE3}" type="sibTrans" cxnId="{E0BE180E-21BE-4F24-91A9-4B0C389A2B75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BDB9EBA9-63F8-4B69-8430-17FE3E6A61D6}">
      <dgm:prSet phldrT="[文字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製造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739E91CD-E618-4990-90AD-EEAAC597762B}" type="parTrans" cxnId="{D7E9C4BD-E4C9-46F8-9864-4B024ED2DD55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90E59DAA-C1BF-4ECB-980A-D96F7EB8C9AA}" type="sibTrans" cxnId="{D7E9C4BD-E4C9-46F8-9864-4B024ED2DD55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E3E92825-EBBD-4DB1-AD37-794FA826F1FC}">
      <dgm:prSet phldrT="[文字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運輸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B2ED3FCC-0CEC-403C-9ABF-35478BE7033D}" type="parTrans" cxnId="{CF0ECA1F-088E-4E8B-A97E-6E66E4530F3A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40C3E374-4F73-4891-ABBD-6B4FC0FD2F7C}" type="sibTrans" cxnId="{CF0ECA1F-088E-4E8B-A97E-6E66E4530F3A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8CF64EFA-C8C3-40B3-AB19-168466563196}">
      <dgm:prSet phldrT="[文字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販賣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D482016F-5A9E-4C0C-9FDD-2BEC3D76F556}" type="parTrans" cxnId="{503B4D3F-3B47-485C-87A3-78AC25E38199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D8C2C2AE-87A4-44CB-97D8-59ACBCA5C69B}" type="sibTrans" cxnId="{503B4D3F-3B47-485C-87A3-78AC25E38199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38D01005-1225-4EBB-8C1A-E8E8AFC4BEC1}">
      <dgm:prSet phldrT="[文字]" custT="1"/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持有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§11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13AFF5B3-EBC9-471B-91C2-45A477583852}" type="parTrans" cxnId="{2AEFACA7-F5A2-4840-99E4-3E4A1E33B5CC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1C42B7A8-4008-4BED-9B9B-1FEED3C035A5}" type="sibTrans" cxnId="{2AEFACA7-F5A2-4840-99E4-3E4A1E33B5CC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EFDE2567-95E8-401F-BD78-C741E73ABE94}">
      <dgm:prSet phldrT="[文字]" custT="1"/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施用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§10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808D17AA-BEFE-477F-B047-C06963A229F4}" type="parTrans" cxnId="{1B13E5F0-E0CD-4A13-922C-B4B0246043B4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65562324-7768-4BAF-ADAD-E8FB35F8A333}" type="sibTrans" cxnId="{1B13E5F0-E0CD-4A13-922C-B4B0246043B4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551D2F7A-C18E-40EC-B8A2-933883828AEA}">
      <dgm:prSet phldrT="[文字]" custT="1"/>
      <dgm:spPr/>
      <dgm:t>
        <a:bodyPr/>
        <a:lstStyle/>
        <a:p>
          <a:pPr>
            <a:spcAft>
              <a:spcPts val="600"/>
            </a:spcAft>
          </a:pPr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轉讓</a:t>
          </a:r>
          <a:endParaRPr lang="en-US" altLang="zh-TW" sz="54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>
            <a:spcAft>
              <a:spcPts val="600"/>
            </a:spcAft>
          </a:pPr>
          <a:r>
            <a:rPr lang="en-US" altLang="zh-TW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§8</a:t>
          </a:r>
          <a:endParaRPr lang="zh-TW" altLang="en-US" sz="20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68C3B711-AF09-4E68-BA6E-4903C2D110F2}" type="parTrans" cxnId="{5D35D9A0-ACA0-42C6-8EBD-9ED4889C5B5E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BB042DD0-2010-4A8A-AAA5-92B1C05011E4}" type="sibTrans" cxnId="{5D35D9A0-ACA0-42C6-8EBD-9ED4889C5B5E}">
      <dgm:prSet/>
      <dgm:spPr/>
      <dgm:t>
        <a:bodyPr/>
        <a:lstStyle/>
        <a:p>
          <a:endParaRPr lang="zh-TW" altLang="en-US" sz="24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1FEFCB2A-02D5-4B69-9DDA-5E9B28096090}" type="pres">
      <dgm:prSet presAssocID="{008C573D-E8DA-40D0-81BC-D7D0E99C7D7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D6B2159-5D80-462F-96A5-D1450A558EED}" type="pres">
      <dgm:prSet presAssocID="{12601186-091A-40AF-9CA8-1908C90A14D3}" presName="vertOne" presStyleCnt="0"/>
      <dgm:spPr/>
    </dgm:pt>
    <dgm:pt modelId="{BACC5615-B633-48A7-86C9-A85B3C6D225A}" type="pres">
      <dgm:prSet presAssocID="{12601186-091A-40AF-9CA8-1908C90A14D3}" presName="txOne" presStyleLbl="node0" presStyleIdx="0" presStyleCnt="1" custScaleY="62869" custLinFactNeighborX="-9263" custLinFactNeighborY="-5440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190779-7893-4B39-8D65-A3A03983E019}" type="pres">
      <dgm:prSet presAssocID="{12601186-091A-40AF-9CA8-1908C90A14D3}" presName="parTransOne" presStyleCnt="0"/>
      <dgm:spPr/>
    </dgm:pt>
    <dgm:pt modelId="{7A3F466A-1961-4F1C-AD12-1DF4BDAC3EA8}" type="pres">
      <dgm:prSet presAssocID="{12601186-091A-40AF-9CA8-1908C90A14D3}" presName="horzOne" presStyleCnt="0"/>
      <dgm:spPr/>
    </dgm:pt>
    <dgm:pt modelId="{D76584A2-5260-4386-BAEF-F28E5387C8E6}" type="pres">
      <dgm:prSet presAssocID="{BDB9EBA9-63F8-4B69-8430-17FE3E6A61D6}" presName="vertTwo" presStyleCnt="0"/>
      <dgm:spPr/>
    </dgm:pt>
    <dgm:pt modelId="{FCDACDE8-963F-49B7-A9CC-AEE4959F729D}" type="pres">
      <dgm:prSet presAssocID="{BDB9EBA9-63F8-4B69-8430-17FE3E6A61D6}" presName="txTwo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6C57EF-C63E-4147-ADF0-A6C5BD18782B}" type="pres">
      <dgm:prSet presAssocID="{BDB9EBA9-63F8-4B69-8430-17FE3E6A61D6}" presName="horzTwo" presStyleCnt="0"/>
      <dgm:spPr/>
    </dgm:pt>
    <dgm:pt modelId="{3D74EE21-344F-4B9B-8606-99FC76016D28}" type="pres">
      <dgm:prSet presAssocID="{90E59DAA-C1BF-4ECB-980A-D96F7EB8C9AA}" presName="sibSpaceTwo" presStyleCnt="0"/>
      <dgm:spPr/>
    </dgm:pt>
    <dgm:pt modelId="{AE3B7AD7-713D-45C6-BA04-C9B0500998B9}" type="pres">
      <dgm:prSet presAssocID="{E3E92825-EBBD-4DB1-AD37-794FA826F1FC}" presName="vertTwo" presStyleCnt="0"/>
      <dgm:spPr/>
    </dgm:pt>
    <dgm:pt modelId="{6F4AC34E-D011-4BFD-B6DA-99E0FF523347}" type="pres">
      <dgm:prSet presAssocID="{E3E92825-EBBD-4DB1-AD37-794FA826F1FC}" presName="txTwo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6D48593-C4FC-4FB6-B24A-56513E4B7002}" type="pres">
      <dgm:prSet presAssocID="{E3E92825-EBBD-4DB1-AD37-794FA826F1FC}" presName="horzTwo" presStyleCnt="0"/>
      <dgm:spPr/>
    </dgm:pt>
    <dgm:pt modelId="{AA640835-42AA-4A4A-981B-D3FFB252FF1A}" type="pres">
      <dgm:prSet presAssocID="{40C3E374-4F73-4891-ABBD-6B4FC0FD2F7C}" presName="sibSpaceTwo" presStyleCnt="0"/>
      <dgm:spPr/>
    </dgm:pt>
    <dgm:pt modelId="{B9D69220-EA46-4600-9ED1-F012330727FC}" type="pres">
      <dgm:prSet presAssocID="{8CF64EFA-C8C3-40B3-AB19-168466563196}" presName="vertTwo" presStyleCnt="0"/>
      <dgm:spPr/>
    </dgm:pt>
    <dgm:pt modelId="{3B6DD47E-B9CA-4614-93E9-F2FE1444213B}" type="pres">
      <dgm:prSet presAssocID="{8CF64EFA-C8C3-40B3-AB19-168466563196}" presName="txTwo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3E6843B-A841-4D86-A6C0-C1EEF9F27756}" type="pres">
      <dgm:prSet presAssocID="{8CF64EFA-C8C3-40B3-AB19-168466563196}" presName="horzTwo" presStyleCnt="0"/>
      <dgm:spPr/>
    </dgm:pt>
    <dgm:pt modelId="{99656B44-39DB-47A1-99E4-76808089F93E}" type="pres">
      <dgm:prSet presAssocID="{D8C2C2AE-87A4-44CB-97D8-59ACBCA5C69B}" presName="sibSpaceTwo" presStyleCnt="0"/>
      <dgm:spPr/>
    </dgm:pt>
    <dgm:pt modelId="{A93D2B48-6C72-4A46-88C0-A57989CD51F1}" type="pres">
      <dgm:prSet presAssocID="{38D01005-1225-4EBB-8C1A-E8E8AFC4BEC1}" presName="vertTwo" presStyleCnt="0"/>
      <dgm:spPr/>
    </dgm:pt>
    <dgm:pt modelId="{0ED5242F-335F-42FE-BCA7-1952B7AD7FA3}" type="pres">
      <dgm:prSet presAssocID="{38D01005-1225-4EBB-8C1A-E8E8AFC4BEC1}" presName="txTwo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023E09-13E3-4F3B-B105-3A5B83EB6F1E}" type="pres">
      <dgm:prSet presAssocID="{38D01005-1225-4EBB-8C1A-E8E8AFC4BEC1}" presName="horzTwo" presStyleCnt="0"/>
      <dgm:spPr/>
    </dgm:pt>
    <dgm:pt modelId="{115BAE7B-6A87-4BFC-A127-FA81ACAA0914}" type="pres">
      <dgm:prSet presAssocID="{1C42B7A8-4008-4BED-9B9B-1FEED3C035A5}" presName="sibSpaceTwo" presStyleCnt="0"/>
      <dgm:spPr/>
    </dgm:pt>
    <dgm:pt modelId="{872320F9-CCF1-44A7-B04E-FF60BC8E3705}" type="pres">
      <dgm:prSet presAssocID="{EFDE2567-95E8-401F-BD78-C741E73ABE94}" presName="vertTwo" presStyleCnt="0"/>
      <dgm:spPr/>
    </dgm:pt>
    <dgm:pt modelId="{762639F8-99EC-4CFA-9365-2DF1593FF810}" type="pres">
      <dgm:prSet presAssocID="{EFDE2567-95E8-401F-BD78-C741E73ABE94}" presName="txTwo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EF0A3F2-3AF3-44AD-ADF5-A83C8712374E}" type="pres">
      <dgm:prSet presAssocID="{EFDE2567-95E8-401F-BD78-C741E73ABE94}" presName="horzTwo" presStyleCnt="0"/>
      <dgm:spPr/>
    </dgm:pt>
    <dgm:pt modelId="{1E8BEA46-30D6-49E6-AD62-078C68A03C1F}" type="pres">
      <dgm:prSet presAssocID="{65562324-7768-4BAF-ADAD-E8FB35F8A333}" presName="sibSpaceTwo" presStyleCnt="0"/>
      <dgm:spPr/>
    </dgm:pt>
    <dgm:pt modelId="{D0C92209-9B65-4616-A6FA-6B6D611FD3F6}" type="pres">
      <dgm:prSet presAssocID="{551D2F7A-C18E-40EC-B8A2-933883828AEA}" presName="vertTwo" presStyleCnt="0"/>
      <dgm:spPr/>
    </dgm:pt>
    <dgm:pt modelId="{5F763753-BF36-4254-940E-A44CDEC54890}" type="pres">
      <dgm:prSet presAssocID="{551D2F7A-C18E-40EC-B8A2-933883828AEA}" presName="txTwo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0422A8E-942F-4D09-96E9-BCFE52667BD3}" type="pres">
      <dgm:prSet presAssocID="{551D2F7A-C18E-40EC-B8A2-933883828AEA}" presName="horzTwo" presStyleCnt="0"/>
      <dgm:spPr/>
    </dgm:pt>
  </dgm:ptLst>
  <dgm:cxnLst>
    <dgm:cxn modelId="{D83FF528-1169-458F-A8BB-7D3BBD2242EA}" type="presOf" srcId="{EFDE2567-95E8-401F-BD78-C741E73ABE94}" destId="{762639F8-99EC-4CFA-9365-2DF1593FF810}" srcOrd="0" destOrd="0" presId="urn:microsoft.com/office/officeart/2005/8/layout/hierarchy4"/>
    <dgm:cxn modelId="{6DAE86F1-C576-4926-B488-63082B49379B}" type="presOf" srcId="{551D2F7A-C18E-40EC-B8A2-933883828AEA}" destId="{5F763753-BF36-4254-940E-A44CDEC54890}" srcOrd="0" destOrd="0" presId="urn:microsoft.com/office/officeart/2005/8/layout/hierarchy4"/>
    <dgm:cxn modelId="{D7E9C4BD-E4C9-46F8-9864-4B024ED2DD55}" srcId="{12601186-091A-40AF-9CA8-1908C90A14D3}" destId="{BDB9EBA9-63F8-4B69-8430-17FE3E6A61D6}" srcOrd="0" destOrd="0" parTransId="{739E91CD-E618-4990-90AD-EEAAC597762B}" sibTransId="{90E59DAA-C1BF-4ECB-980A-D96F7EB8C9AA}"/>
    <dgm:cxn modelId="{1B13E5F0-E0CD-4A13-922C-B4B0246043B4}" srcId="{12601186-091A-40AF-9CA8-1908C90A14D3}" destId="{EFDE2567-95E8-401F-BD78-C741E73ABE94}" srcOrd="4" destOrd="0" parTransId="{808D17AA-BEFE-477F-B047-C06963A229F4}" sibTransId="{65562324-7768-4BAF-ADAD-E8FB35F8A333}"/>
    <dgm:cxn modelId="{2AEFACA7-F5A2-4840-99E4-3E4A1E33B5CC}" srcId="{12601186-091A-40AF-9CA8-1908C90A14D3}" destId="{38D01005-1225-4EBB-8C1A-E8E8AFC4BEC1}" srcOrd="3" destOrd="0" parTransId="{13AFF5B3-EBC9-471B-91C2-45A477583852}" sibTransId="{1C42B7A8-4008-4BED-9B9B-1FEED3C035A5}"/>
    <dgm:cxn modelId="{73B0C0AB-ED53-4287-AE18-DA67EA2956CA}" type="presOf" srcId="{E3E92825-EBBD-4DB1-AD37-794FA826F1FC}" destId="{6F4AC34E-D011-4BFD-B6DA-99E0FF523347}" srcOrd="0" destOrd="0" presId="urn:microsoft.com/office/officeart/2005/8/layout/hierarchy4"/>
    <dgm:cxn modelId="{07309A08-DC59-46E6-A606-52E152904CA2}" type="presOf" srcId="{BDB9EBA9-63F8-4B69-8430-17FE3E6A61D6}" destId="{FCDACDE8-963F-49B7-A9CC-AEE4959F729D}" srcOrd="0" destOrd="0" presId="urn:microsoft.com/office/officeart/2005/8/layout/hierarchy4"/>
    <dgm:cxn modelId="{CF0ECA1F-088E-4E8B-A97E-6E66E4530F3A}" srcId="{12601186-091A-40AF-9CA8-1908C90A14D3}" destId="{E3E92825-EBBD-4DB1-AD37-794FA826F1FC}" srcOrd="1" destOrd="0" parTransId="{B2ED3FCC-0CEC-403C-9ABF-35478BE7033D}" sibTransId="{40C3E374-4F73-4891-ABBD-6B4FC0FD2F7C}"/>
    <dgm:cxn modelId="{27F20341-B394-4322-9CCE-3FECA86F390E}" type="presOf" srcId="{008C573D-E8DA-40D0-81BC-D7D0E99C7D77}" destId="{1FEFCB2A-02D5-4B69-9DDA-5E9B28096090}" srcOrd="0" destOrd="0" presId="urn:microsoft.com/office/officeart/2005/8/layout/hierarchy4"/>
    <dgm:cxn modelId="{E0BE180E-21BE-4F24-91A9-4B0C389A2B75}" srcId="{008C573D-E8DA-40D0-81BC-D7D0E99C7D77}" destId="{12601186-091A-40AF-9CA8-1908C90A14D3}" srcOrd="0" destOrd="0" parTransId="{D8D22299-52FB-4480-B0EC-578FB690EE4B}" sibTransId="{59CBD0DF-3D0D-443C-B928-392397F6DCE3}"/>
    <dgm:cxn modelId="{981AB6E7-E4CD-49DE-842F-49568D33580A}" type="presOf" srcId="{38D01005-1225-4EBB-8C1A-E8E8AFC4BEC1}" destId="{0ED5242F-335F-42FE-BCA7-1952B7AD7FA3}" srcOrd="0" destOrd="0" presId="urn:microsoft.com/office/officeart/2005/8/layout/hierarchy4"/>
    <dgm:cxn modelId="{57FA76B6-D8BA-47C9-8BFA-C76339C170EE}" type="presOf" srcId="{12601186-091A-40AF-9CA8-1908C90A14D3}" destId="{BACC5615-B633-48A7-86C9-A85B3C6D225A}" srcOrd="0" destOrd="0" presId="urn:microsoft.com/office/officeart/2005/8/layout/hierarchy4"/>
    <dgm:cxn modelId="{FE3530EF-B7D1-4FD7-BBBD-590EBBD768E6}" type="presOf" srcId="{8CF64EFA-C8C3-40B3-AB19-168466563196}" destId="{3B6DD47E-B9CA-4614-93E9-F2FE1444213B}" srcOrd="0" destOrd="0" presId="urn:microsoft.com/office/officeart/2005/8/layout/hierarchy4"/>
    <dgm:cxn modelId="{503B4D3F-3B47-485C-87A3-78AC25E38199}" srcId="{12601186-091A-40AF-9CA8-1908C90A14D3}" destId="{8CF64EFA-C8C3-40B3-AB19-168466563196}" srcOrd="2" destOrd="0" parTransId="{D482016F-5A9E-4C0C-9FDD-2BEC3D76F556}" sibTransId="{D8C2C2AE-87A4-44CB-97D8-59ACBCA5C69B}"/>
    <dgm:cxn modelId="{5D35D9A0-ACA0-42C6-8EBD-9ED4889C5B5E}" srcId="{12601186-091A-40AF-9CA8-1908C90A14D3}" destId="{551D2F7A-C18E-40EC-B8A2-933883828AEA}" srcOrd="5" destOrd="0" parTransId="{68C3B711-AF09-4E68-BA6E-4903C2D110F2}" sibTransId="{BB042DD0-2010-4A8A-AAA5-92B1C05011E4}"/>
    <dgm:cxn modelId="{45A5DB9D-C4E3-46C2-8039-43BC29C77C26}" type="presParOf" srcId="{1FEFCB2A-02D5-4B69-9DDA-5E9B28096090}" destId="{5D6B2159-5D80-462F-96A5-D1450A558EED}" srcOrd="0" destOrd="0" presId="urn:microsoft.com/office/officeart/2005/8/layout/hierarchy4"/>
    <dgm:cxn modelId="{1785AE9B-3369-497B-BD20-16779E790FBE}" type="presParOf" srcId="{5D6B2159-5D80-462F-96A5-D1450A558EED}" destId="{BACC5615-B633-48A7-86C9-A85B3C6D225A}" srcOrd="0" destOrd="0" presId="urn:microsoft.com/office/officeart/2005/8/layout/hierarchy4"/>
    <dgm:cxn modelId="{BA1C53DC-596C-4451-9015-707BE04AF120}" type="presParOf" srcId="{5D6B2159-5D80-462F-96A5-D1450A558EED}" destId="{D7190779-7893-4B39-8D65-A3A03983E019}" srcOrd="1" destOrd="0" presId="urn:microsoft.com/office/officeart/2005/8/layout/hierarchy4"/>
    <dgm:cxn modelId="{917180FD-BAAC-411C-B963-556D1BCB38F7}" type="presParOf" srcId="{5D6B2159-5D80-462F-96A5-D1450A558EED}" destId="{7A3F466A-1961-4F1C-AD12-1DF4BDAC3EA8}" srcOrd="2" destOrd="0" presId="urn:microsoft.com/office/officeart/2005/8/layout/hierarchy4"/>
    <dgm:cxn modelId="{D3BF3FCD-0A29-415B-896E-D98EFC51FB0E}" type="presParOf" srcId="{7A3F466A-1961-4F1C-AD12-1DF4BDAC3EA8}" destId="{D76584A2-5260-4386-BAEF-F28E5387C8E6}" srcOrd="0" destOrd="0" presId="urn:microsoft.com/office/officeart/2005/8/layout/hierarchy4"/>
    <dgm:cxn modelId="{B62F6CCD-0827-4F55-B349-B1F1C3A0C557}" type="presParOf" srcId="{D76584A2-5260-4386-BAEF-F28E5387C8E6}" destId="{FCDACDE8-963F-49B7-A9CC-AEE4959F729D}" srcOrd="0" destOrd="0" presId="urn:microsoft.com/office/officeart/2005/8/layout/hierarchy4"/>
    <dgm:cxn modelId="{8A705D59-C22F-4E59-A6D3-D266B4D92BFC}" type="presParOf" srcId="{D76584A2-5260-4386-BAEF-F28E5387C8E6}" destId="{E46C57EF-C63E-4147-ADF0-A6C5BD18782B}" srcOrd="1" destOrd="0" presId="urn:microsoft.com/office/officeart/2005/8/layout/hierarchy4"/>
    <dgm:cxn modelId="{5613A647-4E11-49ED-A8B6-251BD5B9E6BE}" type="presParOf" srcId="{7A3F466A-1961-4F1C-AD12-1DF4BDAC3EA8}" destId="{3D74EE21-344F-4B9B-8606-99FC76016D28}" srcOrd="1" destOrd="0" presId="urn:microsoft.com/office/officeart/2005/8/layout/hierarchy4"/>
    <dgm:cxn modelId="{6543CB67-3E19-453A-AFC2-31CAF21831CA}" type="presParOf" srcId="{7A3F466A-1961-4F1C-AD12-1DF4BDAC3EA8}" destId="{AE3B7AD7-713D-45C6-BA04-C9B0500998B9}" srcOrd="2" destOrd="0" presId="urn:microsoft.com/office/officeart/2005/8/layout/hierarchy4"/>
    <dgm:cxn modelId="{5EF78A0C-94F5-4A11-9767-F66593F154FC}" type="presParOf" srcId="{AE3B7AD7-713D-45C6-BA04-C9B0500998B9}" destId="{6F4AC34E-D011-4BFD-B6DA-99E0FF523347}" srcOrd="0" destOrd="0" presId="urn:microsoft.com/office/officeart/2005/8/layout/hierarchy4"/>
    <dgm:cxn modelId="{7ABE3599-8A48-4C89-A722-9B728F6E26EB}" type="presParOf" srcId="{AE3B7AD7-713D-45C6-BA04-C9B0500998B9}" destId="{56D48593-C4FC-4FB6-B24A-56513E4B7002}" srcOrd="1" destOrd="0" presId="urn:microsoft.com/office/officeart/2005/8/layout/hierarchy4"/>
    <dgm:cxn modelId="{8365B298-65BF-4CBD-98B5-755902BB18E3}" type="presParOf" srcId="{7A3F466A-1961-4F1C-AD12-1DF4BDAC3EA8}" destId="{AA640835-42AA-4A4A-981B-D3FFB252FF1A}" srcOrd="3" destOrd="0" presId="urn:microsoft.com/office/officeart/2005/8/layout/hierarchy4"/>
    <dgm:cxn modelId="{08C9E7F0-D1BF-46F8-9E5B-0624E88FD4BF}" type="presParOf" srcId="{7A3F466A-1961-4F1C-AD12-1DF4BDAC3EA8}" destId="{B9D69220-EA46-4600-9ED1-F012330727FC}" srcOrd="4" destOrd="0" presId="urn:microsoft.com/office/officeart/2005/8/layout/hierarchy4"/>
    <dgm:cxn modelId="{4BDD26D9-A18E-4EB3-94EF-2D570258D7DB}" type="presParOf" srcId="{B9D69220-EA46-4600-9ED1-F012330727FC}" destId="{3B6DD47E-B9CA-4614-93E9-F2FE1444213B}" srcOrd="0" destOrd="0" presId="urn:microsoft.com/office/officeart/2005/8/layout/hierarchy4"/>
    <dgm:cxn modelId="{63F8690A-267F-46B6-898E-C483637DD020}" type="presParOf" srcId="{B9D69220-EA46-4600-9ED1-F012330727FC}" destId="{B3E6843B-A841-4D86-A6C0-C1EEF9F27756}" srcOrd="1" destOrd="0" presId="urn:microsoft.com/office/officeart/2005/8/layout/hierarchy4"/>
    <dgm:cxn modelId="{1E1D0146-ED65-4467-A345-C469152BF676}" type="presParOf" srcId="{7A3F466A-1961-4F1C-AD12-1DF4BDAC3EA8}" destId="{99656B44-39DB-47A1-99E4-76808089F93E}" srcOrd="5" destOrd="0" presId="urn:microsoft.com/office/officeart/2005/8/layout/hierarchy4"/>
    <dgm:cxn modelId="{1EB78108-D449-4B75-9BE8-73F35C5A44F4}" type="presParOf" srcId="{7A3F466A-1961-4F1C-AD12-1DF4BDAC3EA8}" destId="{A93D2B48-6C72-4A46-88C0-A57989CD51F1}" srcOrd="6" destOrd="0" presId="urn:microsoft.com/office/officeart/2005/8/layout/hierarchy4"/>
    <dgm:cxn modelId="{DFB1E3DB-AE3A-4812-8BEE-6C2C22DBE74B}" type="presParOf" srcId="{A93D2B48-6C72-4A46-88C0-A57989CD51F1}" destId="{0ED5242F-335F-42FE-BCA7-1952B7AD7FA3}" srcOrd="0" destOrd="0" presId="urn:microsoft.com/office/officeart/2005/8/layout/hierarchy4"/>
    <dgm:cxn modelId="{61D2F035-D620-4369-ADC5-59DA10DDA5F5}" type="presParOf" srcId="{A93D2B48-6C72-4A46-88C0-A57989CD51F1}" destId="{22023E09-13E3-4F3B-B105-3A5B83EB6F1E}" srcOrd="1" destOrd="0" presId="urn:microsoft.com/office/officeart/2005/8/layout/hierarchy4"/>
    <dgm:cxn modelId="{C92E2292-1EAD-464C-99BF-7D4CFF84850B}" type="presParOf" srcId="{7A3F466A-1961-4F1C-AD12-1DF4BDAC3EA8}" destId="{115BAE7B-6A87-4BFC-A127-FA81ACAA0914}" srcOrd="7" destOrd="0" presId="urn:microsoft.com/office/officeart/2005/8/layout/hierarchy4"/>
    <dgm:cxn modelId="{5594FB56-9E1D-4472-A0FA-8B8766B5FE87}" type="presParOf" srcId="{7A3F466A-1961-4F1C-AD12-1DF4BDAC3EA8}" destId="{872320F9-CCF1-44A7-B04E-FF60BC8E3705}" srcOrd="8" destOrd="0" presId="urn:microsoft.com/office/officeart/2005/8/layout/hierarchy4"/>
    <dgm:cxn modelId="{113C119F-65B5-46FC-BCE4-AC1AB9AD1E25}" type="presParOf" srcId="{872320F9-CCF1-44A7-B04E-FF60BC8E3705}" destId="{762639F8-99EC-4CFA-9365-2DF1593FF810}" srcOrd="0" destOrd="0" presId="urn:microsoft.com/office/officeart/2005/8/layout/hierarchy4"/>
    <dgm:cxn modelId="{D1A55D7C-D6FF-4420-A1FA-2AB3648FB42E}" type="presParOf" srcId="{872320F9-CCF1-44A7-B04E-FF60BC8E3705}" destId="{0EF0A3F2-3AF3-44AD-ADF5-A83C8712374E}" srcOrd="1" destOrd="0" presId="urn:microsoft.com/office/officeart/2005/8/layout/hierarchy4"/>
    <dgm:cxn modelId="{8F02F76E-927C-4CBF-8651-A41B3F759726}" type="presParOf" srcId="{7A3F466A-1961-4F1C-AD12-1DF4BDAC3EA8}" destId="{1E8BEA46-30D6-49E6-AD62-078C68A03C1F}" srcOrd="9" destOrd="0" presId="urn:microsoft.com/office/officeart/2005/8/layout/hierarchy4"/>
    <dgm:cxn modelId="{9C5ED2DA-2C3D-49AE-8FD6-2A0EBE0657A2}" type="presParOf" srcId="{7A3F466A-1961-4F1C-AD12-1DF4BDAC3EA8}" destId="{D0C92209-9B65-4616-A6FA-6B6D611FD3F6}" srcOrd="10" destOrd="0" presId="urn:microsoft.com/office/officeart/2005/8/layout/hierarchy4"/>
    <dgm:cxn modelId="{A6315AA7-8261-4E8B-AB29-E9E2B38167BE}" type="presParOf" srcId="{D0C92209-9B65-4616-A6FA-6B6D611FD3F6}" destId="{5F763753-BF36-4254-940E-A44CDEC54890}" srcOrd="0" destOrd="0" presId="urn:microsoft.com/office/officeart/2005/8/layout/hierarchy4"/>
    <dgm:cxn modelId="{F6B311D2-A222-4205-833C-D4DD0F0AEF73}" type="presParOf" srcId="{D0C92209-9B65-4616-A6FA-6B6D611FD3F6}" destId="{A0422A8E-942F-4D09-96E9-BCFE52667BD3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CC5615-B633-48A7-86C9-A85B3C6D225A}">
      <dsp:nvSpPr>
        <dsp:cNvPr id="0" name=""/>
        <dsp:cNvSpPr/>
      </dsp:nvSpPr>
      <dsp:spPr>
        <a:xfrm>
          <a:off x="0" y="0"/>
          <a:ext cx="7273853" cy="16428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>
              <a:solidFill>
                <a:schemeClr val="bg1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常見毒品犯罪行為樣態</a:t>
          </a:r>
        </a:p>
      </dsp:txBody>
      <dsp:txXfrm>
        <a:off x="48117" y="48117"/>
        <a:ext cx="7177619" cy="1546610"/>
      </dsp:txXfrm>
    </dsp:sp>
    <dsp:sp modelId="{FCDACDE8-963F-49B7-A9CC-AEE4959F729D}">
      <dsp:nvSpPr>
        <dsp:cNvPr id="0" name=""/>
        <dsp:cNvSpPr/>
      </dsp:nvSpPr>
      <dsp:spPr>
        <a:xfrm>
          <a:off x="35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製造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33219" y="1914991"/>
        <a:ext cx="1066631" cy="2546754"/>
      </dsp:txXfrm>
    </dsp:sp>
    <dsp:sp modelId="{6F4AC34E-D011-4BFD-B6DA-99E0FF523347}">
      <dsp:nvSpPr>
        <dsp:cNvPr id="0" name=""/>
        <dsp:cNvSpPr/>
      </dsp:nvSpPr>
      <dsp:spPr>
        <a:xfrm>
          <a:off x="1228206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運輸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1261390" y="1914991"/>
        <a:ext cx="1066631" cy="2546754"/>
      </dsp:txXfrm>
    </dsp:sp>
    <dsp:sp modelId="{3B6DD47E-B9CA-4614-93E9-F2FE1444213B}">
      <dsp:nvSpPr>
        <dsp:cNvPr id="0" name=""/>
        <dsp:cNvSpPr/>
      </dsp:nvSpPr>
      <dsp:spPr>
        <a:xfrm>
          <a:off x="2456377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販賣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§4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2489561" y="1914991"/>
        <a:ext cx="1066631" cy="2546754"/>
      </dsp:txXfrm>
    </dsp:sp>
    <dsp:sp modelId="{0ED5242F-335F-42FE-BCA7-1952B7AD7FA3}">
      <dsp:nvSpPr>
        <dsp:cNvPr id="0" name=""/>
        <dsp:cNvSpPr/>
      </dsp:nvSpPr>
      <dsp:spPr>
        <a:xfrm>
          <a:off x="3684548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持有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§11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3717732" y="1914991"/>
        <a:ext cx="1066631" cy="2546754"/>
      </dsp:txXfrm>
    </dsp:sp>
    <dsp:sp modelId="{762639F8-99EC-4CFA-9365-2DF1593FF810}">
      <dsp:nvSpPr>
        <dsp:cNvPr id="0" name=""/>
        <dsp:cNvSpPr/>
      </dsp:nvSpPr>
      <dsp:spPr>
        <a:xfrm>
          <a:off x="4912719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施用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§10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4945903" y="1914991"/>
        <a:ext cx="1066631" cy="2546754"/>
      </dsp:txXfrm>
    </dsp:sp>
    <dsp:sp modelId="{5F763753-BF36-4254-940E-A44CDEC54890}">
      <dsp:nvSpPr>
        <dsp:cNvPr id="0" name=""/>
        <dsp:cNvSpPr/>
      </dsp:nvSpPr>
      <dsp:spPr>
        <a:xfrm>
          <a:off x="6140890" y="1881807"/>
          <a:ext cx="1132999" cy="261312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轉讓</a:t>
          </a:r>
          <a:endParaRPr lang="en-US" altLang="zh-TW" sz="54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en-US" altLang="zh-TW" sz="20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§8</a:t>
          </a:r>
          <a:endParaRPr lang="zh-TW" altLang="en-US" sz="2000" kern="1200" dirty="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sp:txBody>
      <dsp:txXfrm>
        <a:off x="6174074" y="1914991"/>
        <a:ext cx="1066631" cy="25467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EB33BB8-6C7A-4BE0-9B55-9EAC48D52EC6}" type="datetimeFigureOut">
              <a:rPr lang="en-US" altLang="zh-TW"/>
              <a:t>10/3/2016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3F7AA83-DE31-4E93-AB07-EF7FB05F6670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C611EF64-F73B-4314-BB6F-BC0937BBDF19}" type="datetimeFigureOut">
              <a:t>2016/10/3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935E2820-AFE1-45FA-949E-17BDB534E1D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2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3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892677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4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4499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5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12871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6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03091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7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271745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8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98758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9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013630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新興毒品</a:t>
            </a:r>
            <a:endParaRPr lang="en-US" altLang="zh-TW" dirty="0"/>
          </a:p>
          <a:p>
            <a:r>
              <a:rPr lang="en-US" altLang="zh-TW" dirty="0"/>
              <a:t>1.</a:t>
            </a:r>
            <a:r>
              <a:rPr lang="zh-TW" altLang="en-US" dirty="0"/>
              <a:t>喵喵 </a:t>
            </a:r>
            <a:r>
              <a:rPr lang="en-US" altLang="zh-TW" dirty="0"/>
              <a:t>http://www.nodrugs.tychb.gov.tw/03_about/abo_01_info.asp?bull_id=967&amp;cate_id=2&amp;cate=%B1%60%A8%A3%C0%DD%A5%CE%C3%C4%AA%AB%BA%D8%C3%FE%A4%CE%A6M%AE%60</a:t>
            </a:r>
          </a:p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13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47579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27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13996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28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0854154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30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98598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61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2771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62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91329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841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3994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59556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68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45897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98912" y="304800"/>
            <a:ext cx="5318521" cy="2793906"/>
          </a:xfrm>
        </p:spPr>
        <p:txBody>
          <a:bodyPr anchor="b">
            <a:normAutofit/>
          </a:bodyPr>
          <a:lstStyle>
            <a:lvl1pPr algn="l" latinLnBrk="0">
              <a:lnSpc>
                <a:spcPct val="80000"/>
              </a:lnSpc>
              <a:defRPr lang="zh-TW" sz="3713" b="1"/>
            </a:lvl1pPr>
          </a:lstStyle>
          <a:p>
            <a:r>
              <a:rPr lang="zh-TW" altLang="en-US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98912" y="3108804"/>
            <a:ext cx="5318521" cy="8382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1350">
                <a:solidFill>
                  <a:schemeClr val="accent2"/>
                </a:solidFill>
              </a:defRPr>
            </a:lvl1pPr>
            <a:lvl2pPr marL="257175" indent="0" algn="ctr" latinLnBrk="0">
              <a:buNone/>
              <a:defRPr lang="zh-TW" sz="1125"/>
            </a:lvl2pPr>
            <a:lvl3pPr marL="514350" indent="0" algn="ctr" latinLnBrk="0">
              <a:buNone/>
              <a:defRPr lang="zh-TW" sz="1013"/>
            </a:lvl3pPr>
            <a:lvl4pPr marL="771525" indent="0" algn="ctr" latinLnBrk="0">
              <a:buNone/>
              <a:defRPr lang="zh-TW" sz="900"/>
            </a:lvl4pPr>
            <a:lvl5pPr marL="1028700" indent="0" algn="ctr" latinLnBrk="0">
              <a:buNone/>
              <a:defRPr lang="zh-TW" sz="900"/>
            </a:lvl5pPr>
            <a:lvl6pPr marL="1285875" indent="0" algn="ctr" latinLnBrk="0">
              <a:buNone/>
              <a:defRPr lang="zh-TW" sz="900"/>
            </a:lvl6pPr>
            <a:lvl7pPr marL="1543050" indent="0" algn="ctr" latinLnBrk="0">
              <a:buNone/>
              <a:defRPr lang="zh-TW" sz="900"/>
            </a:lvl7pPr>
            <a:lvl8pPr marL="1800225" indent="0" algn="ctr" latinLnBrk="0">
              <a:buNone/>
              <a:defRPr lang="zh-TW" sz="900"/>
            </a:lvl8pPr>
            <a:lvl9pPr marL="2057400" indent="0" algn="ctr" latinLnBrk="0">
              <a:buNone/>
              <a:defRPr lang="zh-TW" sz="900"/>
            </a:lvl9pPr>
          </a:lstStyle>
          <a:p>
            <a:r>
              <a:rPr lang="zh-TW" altLang="en-US"/>
              <a:t>按一下以編輯母片副標題樣式</a:t>
            </a:r>
            <a:endParaRPr lang="zh-TW"/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671D-70B7-4C02-B4CB-14AE2AF0DB39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E0AAA-CB2B-4C09-9CB8-CB9EB5933CD8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85012" y="1600205"/>
            <a:ext cx="4800601" cy="2486025"/>
          </a:xfrm>
        </p:spPr>
        <p:txBody>
          <a:bodyPr anchor="b">
            <a:normAutofit/>
          </a:bodyPr>
          <a:lstStyle>
            <a:lvl1pPr latinLnBrk="0">
              <a:defRPr lang="zh-TW" sz="2925"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85011" y="4105029"/>
            <a:ext cx="4800601" cy="914400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125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 latinLnBrk="0">
              <a:buNone/>
              <a:defRPr lang="zh-TW"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32C5-036B-41B0-AF39-7B3F7AB143B9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656160" y="1600200"/>
            <a:ext cx="3429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56610" y="1600200"/>
            <a:ext cx="3429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B1FAC-BE48-48AD-82C6-440438FE7B41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3429000" cy="823912"/>
          </a:xfrm>
        </p:spPr>
        <p:txBody>
          <a:bodyPr anchor="ctr">
            <a:noAutofit/>
          </a:bodyPr>
          <a:lstStyle>
            <a:lvl1pPr marL="0" indent="0" latinLnBrk="0">
              <a:spcBef>
                <a:spcPts val="0"/>
              </a:spcBef>
              <a:buNone/>
              <a:defRPr lang="zh-TW" sz="1181" b="0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656160" y="2505075"/>
            <a:ext cx="3429000" cy="33375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256610" y="1600200"/>
            <a:ext cx="3429000" cy="823912"/>
          </a:xfrm>
        </p:spPr>
        <p:txBody>
          <a:bodyPr anchor="ctr">
            <a:noAutofit/>
          </a:bodyPr>
          <a:lstStyle>
            <a:lvl1pPr marL="0" indent="0" latinLnBrk="0">
              <a:spcBef>
                <a:spcPts val="0"/>
              </a:spcBef>
              <a:buNone/>
              <a:defRPr lang="zh-TW" sz="1181" b="0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256610" y="2505075"/>
            <a:ext cx="3429000" cy="33375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0F404-0994-4C06-85EC-CBDDE65988F4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AB007-1C45-40E0-9CBE-7A3F37172F9A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0B81-3BE5-4696-B9AA-8BD9CBA3D061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8211" y="2277477"/>
            <a:ext cx="2057401" cy="2322178"/>
          </a:xfrm>
        </p:spPr>
        <p:txBody>
          <a:bodyPr anchor="b">
            <a:normAutofit/>
          </a:bodyPr>
          <a:lstStyle>
            <a:lvl1pPr latinLnBrk="0">
              <a:defRPr lang="zh-TW" sz="1463" b="1">
                <a:solidFill>
                  <a:schemeClr val="accent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0360" y="533400"/>
            <a:ext cx="5143500" cy="4800600"/>
          </a:xfrm>
        </p:spPr>
        <p:txBody>
          <a:bodyPr>
            <a:normAutofit/>
          </a:bodyPr>
          <a:lstStyle>
            <a:lvl1pPr latinLnBrk="0">
              <a:defRPr lang="zh-TW" sz="1350"/>
            </a:lvl1pPr>
            <a:lvl2pPr latinLnBrk="0">
              <a:defRPr lang="zh-TW" sz="1125"/>
            </a:lvl2pPr>
            <a:lvl3pPr latinLnBrk="0">
              <a:defRPr lang="zh-TW" sz="1013"/>
            </a:lvl3pPr>
            <a:lvl4pPr latinLnBrk="0">
              <a:defRPr lang="zh-TW" sz="900"/>
            </a:lvl4pPr>
            <a:lvl5pPr latinLnBrk="0">
              <a:defRPr lang="zh-TW" sz="788"/>
            </a:lvl5pPr>
            <a:lvl6pPr latinLnBrk="0">
              <a:defRPr lang="zh-TW" sz="788"/>
            </a:lvl6pPr>
            <a:lvl7pPr latinLnBrk="0">
              <a:defRPr lang="zh-TW" sz="788"/>
            </a:lvl7pPr>
            <a:lvl8pPr latinLnBrk="0">
              <a:defRPr lang="zh-TW" sz="788"/>
            </a:lvl8pPr>
            <a:lvl9pPr latinLnBrk="0">
              <a:defRPr lang="zh-TW" sz="788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8211" y="4583192"/>
            <a:ext cx="2057400" cy="1131813"/>
          </a:xfrm>
        </p:spPr>
        <p:txBody>
          <a:bodyPr>
            <a:normAutofit/>
          </a:bodyPr>
          <a:lstStyle>
            <a:lvl1pPr marL="0" indent="0" latinLnBrk="0">
              <a:spcBef>
                <a:spcPts val="563"/>
              </a:spcBef>
              <a:buNone/>
              <a:defRPr lang="zh-TW" sz="788"/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3A3A-C16E-4846-8B2E-75475E3092D8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8211" y="2277477"/>
            <a:ext cx="2057401" cy="2322178"/>
          </a:xfrm>
        </p:spPr>
        <p:txBody>
          <a:bodyPr anchor="b">
            <a:normAutofit/>
          </a:bodyPr>
          <a:lstStyle>
            <a:lvl1pPr latinLnBrk="0">
              <a:defRPr lang="zh-TW" sz="1463" b="1">
                <a:solidFill>
                  <a:schemeClr val="accent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8211" y="4583192"/>
            <a:ext cx="2057400" cy="1131813"/>
          </a:xfrm>
        </p:spPr>
        <p:txBody>
          <a:bodyPr>
            <a:normAutofit/>
          </a:bodyPr>
          <a:lstStyle>
            <a:lvl1pPr marL="0" indent="0" latinLnBrk="0">
              <a:spcBef>
                <a:spcPts val="563"/>
              </a:spcBef>
              <a:buNone/>
              <a:defRPr lang="zh-TW" sz="788"/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2015F-248E-4B9C-97C3-BBDAB9B9D97D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  <p:sp>
        <p:nvSpPr>
          <p:cNvPr id="8" name="圓角矩形 7"/>
          <p:cNvSpPr/>
          <p:nvPr/>
        </p:nvSpPr>
        <p:spPr>
          <a:xfrm>
            <a:off x="970361" y="533400"/>
            <a:ext cx="51435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56084" y="647700"/>
            <a:ext cx="497205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 latinLnBrk="0">
              <a:buNone/>
              <a:defRPr lang="zh-TW" sz="1350"/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1D38E-D70B-49CA-8B5B-E155CA5F7845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7398761" y="304801"/>
            <a:ext cx="1286850" cy="5410200"/>
          </a:xfrm>
        </p:spPr>
        <p:txBody>
          <a:bodyPr vert="eaVert"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657352" y="304801"/>
            <a:ext cx="5627111" cy="54102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C264-5145-45C4-A914-8F869AA0023D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656160" y="304800"/>
            <a:ext cx="702945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702945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90184" y="6505078"/>
            <a:ext cx="72302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506">
                <a:solidFill>
                  <a:schemeClr val="bg1"/>
                </a:solidFill>
              </a:defRPr>
            </a:lvl1pPr>
          </a:lstStyle>
          <a:p>
            <a:fld id="{6B6FE2CB-F9E6-4BA2-A9D7-D18937E6C587}" type="datetime1">
              <a:rPr lang="zh-TW" altLang="en-US" smtClean="0"/>
              <a:t>2016/10/3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960122" y="6505078"/>
            <a:ext cx="515731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506">
                <a:solidFill>
                  <a:schemeClr val="bg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85613" y="6280303"/>
            <a:ext cx="40004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TW" sz="591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lang="zh-TW" sz="1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305" indent="-128588" algn="l" defTabSz="514350" rtl="0" eaLnBrk="1" latinLnBrk="0" hangingPunct="1">
        <a:lnSpc>
          <a:spcPct val="90000"/>
        </a:lnSpc>
        <a:spcBef>
          <a:spcPts val="1013"/>
        </a:spcBef>
        <a:buSzPct val="80000"/>
        <a:buFont typeface="Wingdings" panose="05000000000000000000" pitchFamily="2" charset="2"/>
        <a:buChar char="§"/>
        <a:defRPr lang="zh-TW"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334328" indent="-128588" algn="l" defTabSz="514350" rtl="0" eaLnBrk="1" latinLnBrk="0" hangingPunct="1">
        <a:lnSpc>
          <a:spcPct val="90000"/>
        </a:lnSpc>
        <a:spcBef>
          <a:spcPts val="563"/>
        </a:spcBef>
        <a:buSzPct val="80000"/>
        <a:buFont typeface="Wingdings" panose="05000000000000000000" pitchFamily="2" charset="2"/>
        <a:buChar char="§"/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4373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4pPr>
      <a:lvl5pPr marL="874395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5pPr>
      <a:lvl6pPr marL="1054418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7pPr>
      <a:lvl8pPr marL="1414463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8pPr>
      <a:lvl9pPr marL="1594485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&#24433;&#29255;/&#27861;&#21209;&#37096;&#21453;&#27602;&#23459;&#23566;-&#34081;&#38463;&#22030;-&#33258;&#21992;&#19981;&#21560;&#27602;-30&#31186;&#29256;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24433;&#29255;/&#12304;&#26032;&#32862;&#12305;2015-1114&#21488;&#28771;&#22823;&#25506;&#32034;-&#22833;&#25511;&#27602;&#19990;&#20195;-&#23416;&#23376;&#21560;&#27602;10&#24180;&#22686;15&#20493;-&#21098;&#36655;&#29256;.wmv" TargetMode="Externa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kahoot.it/#/?quizId=78fbe298-06ca-498d-8479-c69185b6a01c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kahoot.it/#/?quizId=78fbe298-06ca-498d-8479-c69185b6a01c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kahoot.it/#/?quizId=78fbe298-06ca-498d-8479-c69185b6a01c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hyperlink" Target="https://play.kahoot.it/#/?quizId=78fbe298-06ca-498d-8479-c69185b6a01c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law.moj.gov.tw/Law/LawSearchResult.aspx?p=A&amp;t=A1A2E1F1&amp;k1=%E7%92%B0%E5%A2%83%E5%BD%B1%E9%9F%BF%E8%A9%95%E4%BC%B0%E6%B3%95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0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&#24433;&#29255;/&#21453;&#27602;&#38651;&#30318;&#38498;-VCR2-&#35712;&#26360;&#25552;&#31070;&#31687;.wmv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hyperlink" Target="&#24433;&#29255;/&#12304;&#26032;&#32862;&#12305;2015-0819&#24171;&#22971;&#38914;&#32618;&#35469;&#28023;&#27931;&#22240;&#65292;&#12300;&#25345;&#26377;&#12301;&#35722;&#12300;&#36939;&#36664;&#12301;&#24656;&#21028;&#28961;&#26399;.mp4" TargetMode="Externa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301" y="2813964"/>
            <a:ext cx="1480492" cy="834411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486065" y="2436928"/>
            <a:ext cx="59563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rgbClr val="00206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反毒命可保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780864" y="1582848"/>
            <a:ext cx="576235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950" dirty="0">
                <a:solidFill>
                  <a:srgbClr val="C0000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別讓毒品收服了你，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3393553" y="4412162"/>
            <a:ext cx="5228240" cy="861656"/>
            <a:chOff x="3393553" y="4279427"/>
            <a:chExt cx="5228240" cy="861656"/>
          </a:xfrm>
        </p:grpSpPr>
        <p:sp>
          <p:nvSpPr>
            <p:cNvPr id="5" name="文字方塊 4"/>
            <p:cNvSpPr txBox="1"/>
            <p:nvPr/>
          </p:nvSpPr>
          <p:spPr>
            <a:xfrm>
              <a:off x="3424726" y="4279427"/>
              <a:ext cx="469209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TW" altLang="en-US" sz="3000" b="1" dirty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駱雯羚老師</a:t>
              </a: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3393553" y="4771751"/>
              <a:ext cx="46920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+mn-ea"/>
                </a:rPr>
                <a:t>105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+mn-ea"/>
                </a:rPr>
                <a:t>年度七升八年級暑輔法治教育課程</a:t>
              </a: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6816" y="4459195"/>
              <a:ext cx="504977" cy="504977"/>
            </a:xfrm>
            <a:prstGeom prst="rect">
              <a:avLst/>
            </a:prstGeom>
          </p:spPr>
        </p:pic>
      </p:grp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</a:t>
            </a:fld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6081206" y="3682126"/>
            <a:ext cx="25955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Part</a:t>
            </a:r>
            <a:r>
              <a:rPr lang="zh-TW" altLang="en-US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1</a:t>
            </a:r>
            <a:endParaRPr lang="zh-TW" altLang="en-US" sz="4000" dirty="0">
              <a:solidFill>
                <a:srgbClr val="0070C0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12306" y="672744"/>
            <a:ext cx="6312959" cy="2793906"/>
          </a:xfrm>
        </p:spPr>
        <p:txBody>
          <a:bodyPr>
            <a:noAutofit/>
          </a:bodyPr>
          <a:lstStyle/>
          <a:p>
            <a:r>
              <a:rPr lang="en-US" altLang="zh-TW" sz="8000" b="0" dirty="0">
                <a:solidFill>
                  <a:srgbClr val="002060"/>
                </a:solidFill>
                <a:latin typeface="+mj-ea"/>
              </a:rPr>
              <a:t>HIT OR MISS,</a:t>
            </a:r>
            <a:br>
              <a:rPr lang="en-US" altLang="zh-TW" sz="8000" b="0" dirty="0">
                <a:solidFill>
                  <a:srgbClr val="002060"/>
                </a:solidFill>
                <a:latin typeface="+mj-ea"/>
              </a:rPr>
            </a:br>
            <a:r>
              <a:rPr lang="en-US" altLang="zh-TW" sz="8000" b="0" dirty="0">
                <a:solidFill>
                  <a:srgbClr val="002060"/>
                </a:solidFill>
                <a:latin typeface="+mj-ea"/>
              </a:rPr>
              <a:t>Bingo!</a:t>
            </a:r>
            <a:endParaRPr lang="zh-TW" sz="8000" b="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pPr/>
              <a:t>2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327356" y="3584634"/>
            <a:ext cx="48619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4000" dirty="0">
                <a:solidFill>
                  <a:srgbClr val="C0000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測驗你的觀察力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696" y="3584634"/>
            <a:ext cx="805016" cy="80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1119072" y="147484"/>
            <a:ext cx="7029450" cy="1489586"/>
          </a:xfrm>
        </p:spPr>
        <p:txBody>
          <a:bodyPr>
            <a:normAutofit/>
          </a:bodyPr>
          <a:lstStyle/>
          <a:p>
            <a:r>
              <a:rPr lang="en-US" altLang="zh-TW" sz="3600" dirty="0">
                <a:latin typeface="+mj-ea"/>
              </a:rPr>
              <a:t>HIT OR </a:t>
            </a:r>
            <a:r>
              <a:rPr lang="en-US" altLang="zh-TW" sz="3600" dirty="0" err="1">
                <a:latin typeface="+mj-ea"/>
              </a:rPr>
              <a:t>MISS,Bingo</a:t>
            </a:r>
            <a:r>
              <a:rPr lang="en-US" altLang="zh-TW" sz="3600" dirty="0">
                <a:latin typeface="+mj-ea"/>
              </a:rPr>
              <a:t>!</a:t>
            </a:r>
            <a:br>
              <a:rPr lang="en-US" altLang="zh-TW" sz="3600" dirty="0">
                <a:latin typeface="+mj-ea"/>
              </a:rPr>
            </a:br>
            <a:r>
              <a:rPr lang="zh-TW" altLang="en-US" sz="4800" dirty="0">
                <a:solidFill>
                  <a:srgbClr val="002060"/>
                </a:solidFill>
                <a:latin typeface="+mj-ea"/>
              </a:rPr>
              <a:t>遊戲規則</a:t>
            </a:r>
            <a:endParaRPr lang="zh-TW" altLang="en-US" sz="40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3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56" y="599152"/>
            <a:ext cx="805016" cy="805016"/>
          </a:xfrm>
          <a:prstGeom prst="rect">
            <a:avLst/>
          </a:prstGeom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1656160" y="1755058"/>
            <a:ext cx="7029450" cy="3959942"/>
          </a:xfrm>
        </p:spPr>
        <p:txBody>
          <a:bodyPr>
            <a:normAutofit/>
          </a:bodyPr>
          <a:lstStyle/>
          <a:p>
            <a:pPr marL="25400" indent="0">
              <a:buNone/>
            </a:pPr>
            <a:endParaRPr lang="en-US" altLang="zh-TW" sz="1400" b="1" dirty="0"/>
          </a:p>
          <a:p>
            <a:pPr marL="265113" indent="-239713">
              <a:buFont typeface="Wingdings" panose="05000000000000000000" pitchFamily="2" charset="2"/>
              <a:buChar char="l"/>
            </a:pPr>
            <a:r>
              <a:rPr lang="zh-TW" altLang="en-US" sz="3200" b="1" dirty="0"/>
              <a:t>根據影片內容，找出與</a:t>
            </a:r>
            <a:r>
              <a:rPr lang="en-US" altLang="zh-TW" sz="3200" b="1" dirty="0"/>
              <a:t>『</a:t>
            </a: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</a:rPr>
              <a:t>毒品</a:t>
            </a:r>
            <a:r>
              <a:rPr lang="en-US" altLang="zh-TW" sz="3200" b="1" dirty="0"/>
              <a:t>』</a:t>
            </a:r>
            <a:r>
              <a:rPr lang="zh-TW" altLang="en-US" sz="3200" b="1" dirty="0"/>
              <a:t>相關主題的</a:t>
            </a: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</a:rPr>
              <a:t>關鍵字</a:t>
            </a:r>
            <a:r>
              <a:rPr lang="zh-TW" altLang="en-US" sz="3200" b="1" dirty="0"/>
              <a:t>，填入空格中。</a:t>
            </a:r>
            <a:endParaRPr lang="en-US" altLang="zh-TW" sz="3200" b="1" dirty="0"/>
          </a:p>
          <a:p>
            <a:pPr marL="25400" indent="0">
              <a:buNone/>
            </a:pPr>
            <a:endParaRPr lang="en-US" altLang="zh-TW" sz="1800" b="1" dirty="0"/>
          </a:p>
          <a:p>
            <a:pPr marL="265113" indent="-239713">
              <a:buFont typeface="Wingdings" panose="05000000000000000000" pitchFamily="2" charset="2"/>
              <a:buChar char="l"/>
            </a:pP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</a:rPr>
              <a:t>全部組員</a:t>
            </a:r>
            <a:r>
              <a:rPr lang="zh-TW" altLang="en-US" sz="3200" b="1" dirty="0"/>
              <a:t>只要將</a:t>
            </a: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</a:rPr>
              <a:t>空格全寫完</a:t>
            </a:r>
            <a:r>
              <a:rPr lang="zh-TW" altLang="en-US" sz="3200" b="1" dirty="0"/>
              <a:t>，並經教師確認是影片內容者，該組即得</a:t>
            </a:r>
            <a:r>
              <a:rPr lang="en-US" altLang="zh-TW" sz="3200" b="1" dirty="0"/>
              <a:t>1</a:t>
            </a:r>
            <a:r>
              <a:rPr lang="zh-TW" altLang="en-US" sz="3200" b="1" dirty="0"/>
              <a:t>顆寶貝球。</a:t>
            </a:r>
          </a:p>
          <a:p>
            <a:pPr marL="25400" indent="0">
              <a:buNone/>
            </a:pPr>
            <a:endParaRPr lang="en-US" altLang="zh-TW" sz="3200" b="1" dirty="0"/>
          </a:p>
          <a:p>
            <a:pPr>
              <a:buFont typeface="Wingdings" panose="05000000000000000000" pitchFamily="2" charset="2"/>
              <a:buChar char="l"/>
            </a:pP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02052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1119072" y="147484"/>
            <a:ext cx="7029450" cy="1489586"/>
          </a:xfrm>
        </p:spPr>
        <p:txBody>
          <a:bodyPr>
            <a:normAutofit/>
          </a:bodyPr>
          <a:lstStyle/>
          <a:p>
            <a:r>
              <a:rPr lang="en-US" altLang="zh-TW" sz="3600" dirty="0">
                <a:latin typeface="+mj-ea"/>
              </a:rPr>
              <a:t>HIT OR </a:t>
            </a:r>
            <a:r>
              <a:rPr lang="en-US" altLang="zh-TW" sz="3600" dirty="0" err="1">
                <a:latin typeface="+mj-ea"/>
              </a:rPr>
              <a:t>MISS,Bingo</a:t>
            </a:r>
            <a:r>
              <a:rPr lang="en-US" altLang="zh-TW" sz="3600" dirty="0">
                <a:latin typeface="+mj-ea"/>
              </a:rPr>
              <a:t>!</a:t>
            </a:r>
            <a:br>
              <a:rPr lang="en-US" altLang="zh-TW" sz="3600" dirty="0">
                <a:latin typeface="+mj-ea"/>
              </a:rPr>
            </a:br>
            <a:r>
              <a:rPr lang="zh-TW" altLang="en-US" sz="4800" b="0" dirty="0">
                <a:solidFill>
                  <a:srgbClr val="002060"/>
                </a:solidFill>
                <a:latin typeface="+mj-ea"/>
              </a:rPr>
              <a:t>遊戲計分方式</a:t>
            </a:r>
            <a:endParaRPr lang="zh-TW" altLang="en-US" sz="4000" b="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1533525" y="1784554"/>
            <a:ext cx="7315200" cy="4482896"/>
          </a:xfrm>
        </p:spPr>
        <p:txBody>
          <a:bodyPr>
            <a:normAutofit/>
          </a:bodyPr>
          <a:lstStyle/>
          <a:p>
            <a:pPr marL="25717" indent="0" algn="ctr">
              <a:buNone/>
            </a:pP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★總分第一名者，得</a:t>
            </a:r>
            <a:r>
              <a:rPr lang="en-US" altLang="zh-TW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3</a:t>
            </a: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顆寶貝球★</a:t>
            </a:r>
            <a:endParaRPr lang="en-US" altLang="zh-TW" sz="28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  <a:p>
            <a:pPr marL="25717" indent="0" algn="ctr">
              <a:buNone/>
            </a:pP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★第二名者，得</a:t>
            </a:r>
            <a:r>
              <a:rPr lang="en-US" altLang="zh-TW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2</a:t>
            </a: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顆★第三名者，得</a:t>
            </a:r>
            <a:r>
              <a:rPr lang="en-US" altLang="zh-TW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1</a:t>
            </a:r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顆★</a:t>
            </a:r>
          </a:p>
          <a:p>
            <a:pPr marL="25717" indent="0">
              <a:buNone/>
            </a:pPr>
            <a:endParaRPr lang="en-US" altLang="zh-TW" sz="1000" b="1" dirty="0">
              <a:solidFill>
                <a:srgbClr val="C00000"/>
              </a:solidFill>
            </a:endParaRPr>
          </a:p>
          <a:p>
            <a:pPr marL="540067" indent="-514350">
              <a:buFont typeface="+mj-lt"/>
              <a:buAutoNum type="alphaUcPeriod"/>
            </a:pP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HIT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選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『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有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』</a:t>
            </a:r>
            <a:endParaRPr lang="en-US" altLang="zh-TW" sz="2800" b="1" dirty="0"/>
          </a:p>
          <a:p>
            <a:pPr marL="447675" indent="0">
              <a:buNone/>
            </a:pPr>
            <a:r>
              <a:rPr lang="en-US" altLang="zh-TW" sz="2800" b="1" dirty="0"/>
              <a:t>『</a:t>
            </a:r>
            <a:r>
              <a:rPr lang="zh-TW" altLang="en-US" sz="2800" b="1" dirty="0"/>
              <a:t>有</a:t>
            </a:r>
            <a:r>
              <a:rPr lang="en-US" altLang="zh-TW" sz="2800" b="1" dirty="0"/>
              <a:t>』</a:t>
            </a:r>
            <a:r>
              <a:rPr lang="zh-TW" altLang="en-US" sz="2800" b="1" dirty="0"/>
              <a:t>寫到與該組一樣答案的組別，加</a:t>
            </a:r>
            <a:r>
              <a:rPr lang="en-US" altLang="zh-TW" sz="2800" b="1" dirty="0"/>
              <a:t>2</a:t>
            </a:r>
            <a:r>
              <a:rPr lang="zh-TW" altLang="en-US" sz="2800" b="1" dirty="0"/>
              <a:t>分。</a:t>
            </a:r>
            <a:endParaRPr lang="en-US" altLang="zh-TW" sz="2800" b="1" dirty="0"/>
          </a:p>
          <a:p>
            <a:pPr marL="540067" indent="-514350">
              <a:buFont typeface="+mj-lt"/>
              <a:buAutoNum type="alphaUcPeriod" startAt="2"/>
            </a:pP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MISS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選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『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沒有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』</a:t>
            </a:r>
            <a:endParaRPr lang="en-US" altLang="zh-TW" sz="2800" b="1" dirty="0"/>
          </a:p>
          <a:p>
            <a:pPr marL="447675" indent="0">
              <a:buNone/>
            </a:pPr>
            <a:r>
              <a:rPr lang="zh-TW" altLang="en-US" sz="2800" b="1" dirty="0"/>
              <a:t>至少三組</a:t>
            </a:r>
            <a:r>
              <a:rPr lang="en-US" altLang="zh-TW" sz="2800" b="1" dirty="0"/>
              <a:t>『</a:t>
            </a:r>
            <a:r>
              <a:rPr lang="zh-TW" altLang="en-US" sz="2800" b="1" dirty="0"/>
              <a:t>沒有</a:t>
            </a:r>
            <a:r>
              <a:rPr lang="en-US" altLang="zh-TW" sz="2800" b="1" dirty="0"/>
              <a:t>』</a:t>
            </a:r>
            <a:r>
              <a:rPr lang="zh-TW" altLang="en-US" sz="2800" b="1" dirty="0"/>
              <a:t>寫到與該組一樣答案的組別，加</a:t>
            </a:r>
            <a:r>
              <a:rPr lang="en-US" altLang="zh-TW" sz="2800" b="1" dirty="0"/>
              <a:t>5</a:t>
            </a:r>
            <a:r>
              <a:rPr lang="zh-TW" altLang="en-US" sz="2800" b="1" dirty="0"/>
              <a:t>分；否則為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挑戰失敗，加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1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分</a:t>
            </a:r>
            <a:r>
              <a:rPr lang="zh-TW" altLang="en-US" sz="2800" b="1" dirty="0"/>
              <a:t>。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4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56" y="599152"/>
            <a:ext cx="805016" cy="805016"/>
          </a:xfrm>
          <a:prstGeom prst="rect">
            <a:avLst/>
          </a:prstGeom>
        </p:spPr>
      </p:pic>
      <p:pic>
        <p:nvPicPr>
          <p:cNvPr id="2" name="圖片 1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50"/>
          <a:stretch/>
        </p:blipFill>
        <p:spPr>
          <a:xfrm>
            <a:off x="8153400" y="131683"/>
            <a:ext cx="819150" cy="70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67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5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874443"/>
            <a:ext cx="609741" cy="609741"/>
          </a:xfrm>
          <a:prstGeom prst="rect">
            <a:avLst/>
          </a:prstGeom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62197" y="2181617"/>
            <a:ext cx="4284944" cy="2847738"/>
          </a:xfrm>
        </p:spPr>
        <p:txBody>
          <a:bodyPr>
            <a:noAutofit/>
          </a:bodyPr>
          <a:lstStyle/>
          <a:p>
            <a:pPr marL="25717" indent="0">
              <a:buNone/>
            </a:pPr>
            <a:r>
              <a:rPr lang="zh-TW" altLang="en-US" sz="4400" dirty="0">
                <a:solidFill>
                  <a:srgbClr val="002060"/>
                </a:solidFill>
                <a:latin typeface="+mj-ea"/>
                <a:ea typeface="+mj-ea"/>
              </a:rPr>
              <a:t>注意！</a:t>
            </a:r>
            <a:r>
              <a:rPr lang="en-US" altLang="zh-TW" sz="4400" dirty="0">
                <a:latin typeface="+mj-ea"/>
                <a:ea typeface="+mj-ea"/>
              </a:rPr>
              <a:t/>
            </a:r>
            <a:br>
              <a:rPr lang="en-US" altLang="zh-TW" sz="4400" dirty="0">
                <a:latin typeface="+mj-ea"/>
                <a:ea typeface="+mj-ea"/>
              </a:rPr>
            </a:br>
            <a:r>
              <a:rPr lang="zh-TW" altLang="en-US" sz="4400" dirty="0">
                <a:latin typeface="+mj-ea"/>
                <a:ea typeface="+mj-ea"/>
              </a:rPr>
              <a:t>請專心觀看影片內容，以利小組討論與填空喔</a:t>
            </a:r>
            <a:r>
              <a:rPr lang="en-US" altLang="zh-TW" sz="4400" dirty="0">
                <a:latin typeface="+mj-ea"/>
                <a:ea typeface="+mj-ea"/>
              </a:rPr>
              <a:t>:)</a:t>
            </a:r>
          </a:p>
          <a:p>
            <a:pPr marL="25717" indent="0">
              <a:buNone/>
            </a:pPr>
            <a:endParaRPr lang="zh-TW" altLang="en-US" sz="4400" dirty="0">
              <a:latin typeface="+mj-ea"/>
              <a:ea typeface="+mj-ea"/>
            </a:endParaRPr>
          </a:p>
        </p:txBody>
      </p:sp>
      <p:sp>
        <p:nvSpPr>
          <p:cNvPr id="13" name="標題 4"/>
          <p:cNvSpPr>
            <a:spLocks noGrp="1"/>
          </p:cNvSpPr>
          <p:nvPr>
            <p:ph type="title"/>
          </p:nvPr>
        </p:nvSpPr>
        <p:spPr>
          <a:xfrm>
            <a:off x="5373740" y="725655"/>
            <a:ext cx="3347671" cy="872327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0" dirty="0">
                <a:solidFill>
                  <a:srgbClr val="C00000"/>
                </a:solidFill>
                <a:latin typeface="+mj-ea"/>
              </a:rPr>
              <a:t>試玩版</a:t>
            </a:r>
            <a:endParaRPr lang="zh-TW" altLang="en-US" sz="4000" b="0" dirty="0">
              <a:solidFill>
                <a:srgbClr val="C00000"/>
              </a:solidFill>
              <a:latin typeface="+mj-ea"/>
            </a:endParaRPr>
          </a:p>
        </p:txBody>
      </p:sp>
      <p:pic>
        <p:nvPicPr>
          <p:cNvPr id="4" name="圖片 3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1869931"/>
            <a:ext cx="3347884" cy="3347884"/>
          </a:xfrm>
          <a:prstGeom prst="rect">
            <a:avLst/>
          </a:prstGeom>
        </p:spPr>
      </p:pic>
      <p:sp>
        <p:nvSpPr>
          <p:cNvPr id="14" name="標題 4"/>
          <p:cNvSpPr txBox="1">
            <a:spLocks/>
          </p:cNvSpPr>
          <p:nvPr/>
        </p:nvSpPr>
        <p:spPr>
          <a:xfrm rot="21117546">
            <a:off x="56548" y="278237"/>
            <a:ext cx="4055096" cy="1093547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4800" dirty="0">
                <a:solidFill>
                  <a:srgbClr val="002060"/>
                </a:solidFill>
                <a:latin typeface="+mj-ea"/>
              </a:rPr>
              <a:t>HIT OR MISS</a:t>
            </a:r>
            <a:endParaRPr lang="zh-TW" altLang="en-US" sz="54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15" name="群組 14"/>
          <p:cNvGrpSpPr/>
          <p:nvPr/>
        </p:nvGrpSpPr>
        <p:grpSpPr>
          <a:xfrm rot="240124">
            <a:off x="3786772" y="170150"/>
            <a:ext cx="1533807" cy="847338"/>
            <a:chOff x="320560" y="-90411"/>
            <a:chExt cx="1728192" cy="864096"/>
          </a:xfrm>
        </p:grpSpPr>
        <p:sp>
          <p:nvSpPr>
            <p:cNvPr id="16" name="二十四角星形 2"/>
            <p:cNvSpPr/>
            <p:nvPr/>
          </p:nvSpPr>
          <p:spPr>
            <a:xfrm>
              <a:off x="320560" y="-90411"/>
              <a:ext cx="1728192" cy="864096"/>
            </a:xfrm>
            <a:prstGeom prst="star24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標題 1"/>
            <p:cNvSpPr txBox="1">
              <a:spLocks/>
            </p:cNvSpPr>
            <p:nvPr/>
          </p:nvSpPr>
          <p:spPr>
            <a:xfrm rot="349682">
              <a:off x="347424" y="79423"/>
              <a:ext cx="1587832" cy="461842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2800" dirty="0">
                  <a:latin typeface="華康海報體W9" panose="040B0909000000000000" pitchFamily="81" charset="-120"/>
                  <a:ea typeface="華康海報體W9" panose="040B0909000000000000" pitchFamily="81" charset="-120"/>
                  <a:cs typeface="+mj-cs"/>
                </a:rPr>
                <a:t>BINGO!</a:t>
              </a:r>
              <a:endPara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971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</a:t>
            </a:fld>
            <a:endParaRPr lang="zh-TW" altLang="en-US" dirty="0"/>
          </a:p>
        </p:txBody>
      </p:sp>
      <p:sp>
        <p:nvSpPr>
          <p:cNvPr id="14" name="標題 4"/>
          <p:cNvSpPr txBox="1">
            <a:spLocks/>
          </p:cNvSpPr>
          <p:nvPr/>
        </p:nvSpPr>
        <p:spPr>
          <a:xfrm rot="21117546">
            <a:off x="56548" y="278237"/>
            <a:ext cx="4055096" cy="1093547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4800" dirty="0">
                <a:solidFill>
                  <a:srgbClr val="002060"/>
                </a:solidFill>
                <a:latin typeface="+mj-ea"/>
              </a:rPr>
              <a:t>HIT OR MISS</a:t>
            </a:r>
            <a:endParaRPr lang="zh-TW" altLang="en-US" sz="54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15" name="群組 14"/>
          <p:cNvGrpSpPr/>
          <p:nvPr/>
        </p:nvGrpSpPr>
        <p:grpSpPr>
          <a:xfrm rot="240124">
            <a:off x="3786772" y="170150"/>
            <a:ext cx="1533807" cy="847338"/>
            <a:chOff x="320560" y="-90411"/>
            <a:chExt cx="1728192" cy="864096"/>
          </a:xfrm>
        </p:grpSpPr>
        <p:sp>
          <p:nvSpPr>
            <p:cNvPr id="16" name="二十四角星形 2"/>
            <p:cNvSpPr/>
            <p:nvPr/>
          </p:nvSpPr>
          <p:spPr>
            <a:xfrm>
              <a:off x="320560" y="-90411"/>
              <a:ext cx="1728192" cy="864096"/>
            </a:xfrm>
            <a:prstGeom prst="star24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標題 1"/>
            <p:cNvSpPr txBox="1">
              <a:spLocks/>
            </p:cNvSpPr>
            <p:nvPr/>
          </p:nvSpPr>
          <p:spPr>
            <a:xfrm rot="349682">
              <a:off x="347424" y="79423"/>
              <a:ext cx="1587832" cy="461842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2800" dirty="0">
                  <a:latin typeface="華康海報體W9" panose="040B0909000000000000" pitchFamily="81" charset="-120"/>
                  <a:ea typeface="華康海報體W9" panose="040B0909000000000000" pitchFamily="81" charset="-120"/>
                  <a:cs typeface="+mj-cs"/>
                </a:rPr>
                <a:t>BINGO!</a:t>
              </a:r>
              <a:endPara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endParaRPr>
            </a:p>
          </p:txBody>
        </p:sp>
      </p:grp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416" y="1632972"/>
            <a:ext cx="7029450" cy="4020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標題 1"/>
          <p:cNvSpPr txBox="1">
            <a:spLocks/>
          </p:cNvSpPr>
          <p:nvPr/>
        </p:nvSpPr>
        <p:spPr>
          <a:xfrm>
            <a:off x="0" y="1969615"/>
            <a:ext cx="4606184" cy="733337"/>
          </a:xfrm>
          <a:prstGeom prst="rect">
            <a:avLst/>
          </a:prstGeom>
          <a:solidFill>
            <a:schemeClr val="accent3">
              <a:lumMod val="75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請根據影片內容，完成空格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!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19" name="標題 1"/>
          <p:cNvSpPr txBox="1">
            <a:spLocks/>
          </p:cNvSpPr>
          <p:nvPr/>
        </p:nvSpPr>
        <p:spPr>
          <a:xfrm>
            <a:off x="1588" y="6229114"/>
            <a:ext cx="864096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kumimoji="0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華康中圓體" pitchFamily="49" charset="-120"/>
                <a:ea typeface="華康中圓體" pitchFamily="49" charset="-120"/>
                <a:cs typeface="+mj-cs"/>
              </a:rPr>
              <a:t>資料來源</a:t>
            </a:r>
            <a:r>
              <a:rPr lang="zh-TW" altLang="en-US" sz="1400" noProof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：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法務部名人反毒宣導－蔡阿嘎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自嗨不吸毒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https://www.youtube.com/watch?v=CMyzl3zuHPY</a:t>
            </a: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874443"/>
            <a:ext cx="609741" cy="609741"/>
          </a:xfrm>
          <a:prstGeom prst="rect">
            <a:avLst/>
          </a:prstGeom>
        </p:spPr>
      </p:pic>
      <p:sp>
        <p:nvSpPr>
          <p:cNvPr id="21" name="標題 4"/>
          <p:cNvSpPr>
            <a:spLocks noGrp="1"/>
          </p:cNvSpPr>
          <p:nvPr>
            <p:ph type="title"/>
          </p:nvPr>
        </p:nvSpPr>
        <p:spPr>
          <a:xfrm>
            <a:off x="5373740" y="725655"/>
            <a:ext cx="3347671" cy="872327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0" dirty="0">
                <a:solidFill>
                  <a:srgbClr val="C00000"/>
                </a:solidFill>
                <a:latin typeface="+mj-ea"/>
              </a:rPr>
              <a:t>試玩版</a:t>
            </a:r>
            <a:endParaRPr lang="zh-TW" altLang="en-US" sz="4000" b="0" dirty="0">
              <a:solidFill>
                <a:srgbClr val="C0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25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7</a:t>
            </a:fld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62197" y="2181617"/>
            <a:ext cx="4284944" cy="2847738"/>
          </a:xfrm>
        </p:spPr>
        <p:txBody>
          <a:bodyPr>
            <a:noAutofit/>
          </a:bodyPr>
          <a:lstStyle/>
          <a:p>
            <a:pPr marL="25717" indent="0">
              <a:buNone/>
            </a:pPr>
            <a:r>
              <a:rPr lang="zh-TW" altLang="en-US" sz="4400" dirty="0">
                <a:solidFill>
                  <a:srgbClr val="002060"/>
                </a:solidFill>
                <a:latin typeface="+mj-ea"/>
                <a:ea typeface="+mj-ea"/>
              </a:rPr>
              <a:t>注意！</a:t>
            </a:r>
            <a:r>
              <a:rPr lang="en-US" altLang="zh-TW" sz="4400" dirty="0">
                <a:latin typeface="+mj-ea"/>
                <a:ea typeface="+mj-ea"/>
              </a:rPr>
              <a:t/>
            </a:r>
            <a:br>
              <a:rPr lang="en-US" altLang="zh-TW" sz="4400" dirty="0">
                <a:latin typeface="+mj-ea"/>
                <a:ea typeface="+mj-ea"/>
              </a:rPr>
            </a:br>
            <a:r>
              <a:rPr lang="zh-TW" altLang="en-US" sz="4400" dirty="0">
                <a:latin typeface="+mj-ea"/>
                <a:ea typeface="+mj-ea"/>
              </a:rPr>
              <a:t>請專心觀看影片內容，以利小組討論與填空喔</a:t>
            </a:r>
            <a:r>
              <a:rPr lang="en-US" altLang="zh-TW" sz="4400" dirty="0">
                <a:latin typeface="+mj-ea"/>
                <a:ea typeface="+mj-ea"/>
              </a:rPr>
              <a:t>:)</a:t>
            </a:r>
          </a:p>
          <a:p>
            <a:pPr marL="25717" indent="0">
              <a:buNone/>
            </a:pPr>
            <a:endParaRPr lang="zh-TW" altLang="en-US" sz="4400" dirty="0">
              <a:latin typeface="+mj-ea"/>
              <a:ea typeface="+mj-ea"/>
            </a:endParaRPr>
          </a:p>
        </p:txBody>
      </p:sp>
      <p:pic>
        <p:nvPicPr>
          <p:cNvPr id="4" name="圖片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1869931"/>
            <a:ext cx="3347884" cy="3347884"/>
          </a:xfrm>
          <a:prstGeom prst="rect">
            <a:avLst/>
          </a:prstGeom>
        </p:spPr>
      </p:pic>
      <p:sp>
        <p:nvSpPr>
          <p:cNvPr id="14" name="標題 4"/>
          <p:cNvSpPr txBox="1">
            <a:spLocks/>
          </p:cNvSpPr>
          <p:nvPr/>
        </p:nvSpPr>
        <p:spPr>
          <a:xfrm rot="21117546">
            <a:off x="56548" y="278237"/>
            <a:ext cx="4055096" cy="1093547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4800" dirty="0">
                <a:solidFill>
                  <a:srgbClr val="002060"/>
                </a:solidFill>
                <a:latin typeface="+mj-ea"/>
              </a:rPr>
              <a:t>HIT OR MISS</a:t>
            </a:r>
            <a:endParaRPr lang="zh-TW" altLang="en-US" sz="54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15" name="群組 14"/>
          <p:cNvGrpSpPr/>
          <p:nvPr/>
        </p:nvGrpSpPr>
        <p:grpSpPr>
          <a:xfrm rot="240124">
            <a:off x="3786772" y="170150"/>
            <a:ext cx="1533807" cy="847338"/>
            <a:chOff x="320560" y="-90411"/>
            <a:chExt cx="1728192" cy="864096"/>
          </a:xfrm>
        </p:grpSpPr>
        <p:sp>
          <p:nvSpPr>
            <p:cNvPr id="16" name="二十四角星形 2"/>
            <p:cNvSpPr/>
            <p:nvPr/>
          </p:nvSpPr>
          <p:spPr>
            <a:xfrm>
              <a:off x="320560" y="-90411"/>
              <a:ext cx="1728192" cy="864096"/>
            </a:xfrm>
            <a:prstGeom prst="star24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標題 1"/>
            <p:cNvSpPr txBox="1">
              <a:spLocks/>
            </p:cNvSpPr>
            <p:nvPr/>
          </p:nvSpPr>
          <p:spPr>
            <a:xfrm rot="349682">
              <a:off x="347424" y="79423"/>
              <a:ext cx="1587832" cy="461842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2800" dirty="0">
                  <a:latin typeface="華康海報體W9" panose="040B0909000000000000" pitchFamily="81" charset="-120"/>
                  <a:ea typeface="華康海報體W9" panose="040B0909000000000000" pitchFamily="81" charset="-120"/>
                  <a:cs typeface="+mj-cs"/>
                </a:rPr>
                <a:t>BINGO!</a:t>
              </a:r>
              <a:endPara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endParaRPr>
            </a:p>
          </p:txBody>
        </p:sp>
      </p:grpSp>
      <p:pic>
        <p:nvPicPr>
          <p:cNvPr id="12" name="圖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874443"/>
            <a:ext cx="609741" cy="609741"/>
          </a:xfrm>
          <a:prstGeom prst="rect">
            <a:avLst/>
          </a:prstGeom>
        </p:spPr>
      </p:pic>
      <p:sp>
        <p:nvSpPr>
          <p:cNvPr id="18" name="標題 4"/>
          <p:cNvSpPr>
            <a:spLocks noGrp="1"/>
          </p:cNvSpPr>
          <p:nvPr>
            <p:ph type="title"/>
          </p:nvPr>
        </p:nvSpPr>
        <p:spPr>
          <a:xfrm>
            <a:off x="5373740" y="725655"/>
            <a:ext cx="3347671" cy="872327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0" dirty="0">
                <a:solidFill>
                  <a:srgbClr val="C00000"/>
                </a:solidFill>
                <a:latin typeface="+mj-ea"/>
              </a:rPr>
              <a:t>正式版</a:t>
            </a:r>
            <a:endParaRPr lang="zh-TW" altLang="en-US" sz="4000" b="0" dirty="0">
              <a:solidFill>
                <a:srgbClr val="C00000"/>
              </a:solidFill>
              <a:latin typeface="+mj-ea"/>
            </a:endParaRPr>
          </a:p>
        </p:txBody>
      </p:sp>
      <p:pic>
        <p:nvPicPr>
          <p:cNvPr id="5" name="圖片 4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00"/>
          <a:stretch/>
        </p:blipFill>
        <p:spPr>
          <a:xfrm>
            <a:off x="8258152" y="154308"/>
            <a:ext cx="768996" cy="645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0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18" y="1650022"/>
            <a:ext cx="7197293" cy="4046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8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866089"/>
            <a:ext cx="609741" cy="609741"/>
          </a:xfrm>
          <a:prstGeom prst="rect">
            <a:avLst/>
          </a:prstGeom>
        </p:spPr>
      </p:pic>
      <p:sp>
        <p:nvSpPr>
          <p:cNvPr id="14" name="標題 4"/>
          <p:cNvSpPr txBox="1">
            <a:spLocks/>
          </p:cNvSpPr>
          <p:nvPr/>
        </p:nvSpPr>
        <p:spPr>
          <a:xfrm rot="21117546">
            <a:off x="56548" y="278237"/>
            <a:ext cx="4055096" cy="1093547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4800" dirty="0">
                <a:solidFill>
                  <a:srgbClr val="002060"/>
                </a:solidFill>
                <a:latin typeface="+mj-ea"/>
              </a:rPr>
              <a:t>HIT OR MISS</a:t>
            </a:r>
            <a:endParaRPr lang="zh-TW" altLang="en-US" sz="54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15" name="群組 14"/>
          <p:cNvGrpSpPr/>
          <p:nvPr/>
        </p:nvGrpSpPr>
        <p:grpSpPr>
          <a:xfrm rot="240124">
            <a:off x="3786772" y="170150"/>
            <a:ext cx="1533807" cy="847338"/>
            <a:chOff x="320560" y="-90411"/>
            <a:chExt cx="1728192" cy="864096"/>
          </a:xfrm>
        </p:grpSpPr>
        <p:sp>
          <p:nvSpPr>
            <p:cNvPr id="16" name="二十四角星形 2"/>
            <p:cNvSpPr/>
            <p:nvPr/>
          </p:nvSpPr>
          <p:spPr>
            <a:xfrm>
              <a:off x="320560" y="-90411"/>
              <a:ext cx="1728192" cy="864096"/>
            </a:xfrm>
            <a:prstGeom prst="star24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標題 1"/>
            <p:cNvSpPr txBox="1">
              <a:spLocks/>
            </p:cNvSpPr>
            <p:nvPr/>
          </p:nvSpPr>
          <p:spPr>
            <a:xfrm rot="349682">
              <a:off x="347424" y="79423"/>
              <a:ext cx="1587832" cy="461842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2800" dirty="0">
                  <a:latin typeface="華康海報體W9" panose="040B0909000000000000" pitchFamily="81" charset="-120"/>
                  <a:ea typeface="華康海報體W9" panose="040B0909000000000000" pitchFamily="81" charset="-120"/>
                  <a:cs typeface="+mj-cs"/>
                </a:rPr>
                <a:t>BINGO!</a:t>
              </a:r>
              <a:endPara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endParaRPr>
            </a:p>
          </p:txBody>
        </p:sp>
      </p:grpSp>
      <p:sp>
        <p:nvSpPr>
          <p:cNvPr id="20" name="標題 1"/>
          <p:cNvSpPr txBox="1">
            <a:spLocks/>
          </p:cNvSpPr>
          <p:nvPr/>
        </p:nvSpPr>
        <p:spPr>
          <a:xfrm>
            <a:off x="0" y="6209955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台灣大搜索／失控毒世代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11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14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日。中天新聞台。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https://www.youtube.com/watch?v=oq7LV3nwsJg</a:t>
            </a:r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1026" y="4560415"/>
            <a:ext cx="4028049" cy="733337"/>
          </a:xfrm>
          <a:prstGeom prst="rect">
            <a:avLst/>
          </a:prstGeom>
          <a:solidFill>
            <a:schemeClr val="accent3">
              <a:lumMod val="75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請根據影片內容，完成空格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!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19" name="標題 4"/>
          <p:cNvSpPr>
            <a:spLocks noGrp="1"/>
          </p:cNvSpPr>
          <p:nvPr>
            <p:ph type="title"/>
          </p:nvPr>
        </p:nvSpPr>
        <p:spPr>
          <a:xfrm>
            <a:off x="5373740" y="725655"/>
            <a:ext cx="3347671" cy="872327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0" dirty="0">
                <a:solidFill>
                  <a:srgbClr val="C00000"/>
                </a:solidFill>
                <a:latin typeface="+mj-ea"/>
              </a:rPr>
              <a:t>正式版</a:t>
            </a:r>
            <a:endParaRPr lang="zh-TW" altLang="en-US" sz="4000" b="0" dirty="0">
              <a:solidFill>
                <a:srgbClr val="C0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503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80257" y="1147234"/>
            <a:ext cx="6516288" cy="1681785"/>
          </a:xfrm>
        </p:spPr>
        <p:txBody>
          <a:bodyPr>
            <a:normAutofit/>
          </a:bodyPr>
          <a:lstStyle/>
          <a:p>
            <a:r>
              <a:rPr lang="zh-TW" altLang="en-US" sz="8800" b="0" dirty="0">
                <a:solidFill>
                  <a:srgbClr val="002060"/>
                </a:solidFill>
              </a:rPr>
              <a:t>反毒小學堂</a:t>
            </a:r>
            <a:endParaRPr lang="zh-TW" sz="8800" b="0" dirty="0">
              <a:solidFill>
                <a:srgbClr val="00206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46511" y="2898294"/>
            <a:ext cx="5989815" cy="2433014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請抬頭，根據老師螢幕上的題目，點選</a:t>
            </a:r>
            <a:r>
              <a:rPr lang="en-US" altLang="zh-TW" sz="28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『</a:t>
            </a:r>
            <a:r>
              <a:rPr lang="zh-TW" altLang="en-US" sz="28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反毒神器</a:t>
            </a:r>
            <a:r>
              <a:rPr lang="en-US" altLang="zh-TW" sz="28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』</a:t>
            </a:r>
            <a:r>
              <a:rPr lang="en-US" altLang="zh-TW" sz="2800" dirty="0" err="1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ipad</a:t>
            </a:r>
            <a:r>
              <a:rPr lang="zh-TW" altLang="en-US" sz="28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進行搶答。</a:t>
            </a:r>
            <a:endParaRPr lang="en-US" altLang="zh-TW" sz="2800" dirty="0">
              <a:solidFill>
                <a:schemeClr val="accent2">
                  <a:lumMod val="50000"/>
                </a:schemeClr>
              </a:solidFill>
              <a:latin typeface="+mj-ea"/>
              <a:ea typeface="+mj-ea"/>
            </a:endParaRPr>
          </a:p>
          <a:p>
            <a:endParaRPr lang="en-US" altLang="zh-TW" sz="11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TW" altLang="en-US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兩人共用一台</a:t>
            </a:r>
            <a: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『</a:t>
            </a:r>
            <a:r>
              <a:rPr lang="zh-TW" altLang="en-US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反毒神器</a:t>
            </a:r>
            <a: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』</a:t>
            </a:r>
            <a: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</a:rPr>
              <a:t>!</a:t>
            </a:r>
            <a:endParaRPr lang="en-US" altLang="zh-TW" sz="26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  <a:p>
            <a:endParaRPr lang="en-US" altLang="zh-TW" sz="14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TW" altLang="en-US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搶答速度最快、答對最準者，</a:t>
            </a:r>
            <a: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/>
            </a:r>
            <a:b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</a:br>
            <a:r>
              <a:rPr lang="zh-TW" altLang="en-US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分數越高喔</a:t>
            </a:r>
            <a:r>
              <a:rPr lang="en-US" altLang="zh-TW" sz="2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!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TW" sz="28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pPr/>
              <a:t>9</a:t>
            </a:fld>
            <a:endParaRPr lang="zh-TW" altLang="en-US"/>
          </a:p>
        </p:txBody>
      </p:sp>
      <p:pic>
        <p:nvPicPr>
          <p:cNvPr id="6" name="圖片 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363" y="1679092"/>
            <a:ext cx="1149927" cy="114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87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7718"/>
            <a:ext cx="9144000" cy="6382564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10</a:t>
            </a:fld>
            <a:endParaRPr lang="zh-TW" altLang="en-US"/>
          </a:p>
        </p:txBody>
      </p:sp>
      <p:sp>
        <p:nvSpPr>
          <p:cNvPr id="6" name="標題 4"/>
          <p:cNvSpPr txBox="1">
            <a:spLocks/>
          </p:cNvSpPr>
          <p:nvPr/>
        </p:nvSpPr>
        <p:spPr>
          <a:xfrm rot="21117546">
            <a:off x="49564" y="345404"/>
            <a:ext cx="4055096" cy="993675"/>
          </a:xfrm>
          <a:prstGeom prst="rect">
            <a:avLst/>
          </a:prstGeom>
          <a:solidFill>
            <a:srgbClr val="FFFF00">
              <a:alpha val="80000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>
                <a:solidFill>
                  <a:srgbClr val="002060"/>
                </a:solidFill>
                <a:latin typeface="+mj-ea"/>
              </a:rPr>
              <a:t>反毒小學堂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29673">
            <a:off x="827766" y="75674"/>
            <a:ext cx="1617412" cy="457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0" dirty="0"/>
              <a:t>操作示範</a:t>
            </a:r>
          </a:p>
        </p:txBody>
      </p:sp>
      <p:sp>
        <p:nvSpPr>
          <p:cNvPr id="8" name="橢圓 7"/>
          <p:cNvSpPr/>
          <p:nvPr/>
        </p:nvSpPr>
        <p:spPr>
          <a:xfrm>
            <a:off x="2853796" y="2643187"/>
            <a:ext cx="3185054" cy="82391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334578" y="3919354"/>
            <a:ext cx="3342072" cy="1357496"/>
          </a:xfrm>
          <a:prstGeom prst="wedgeRectCallout">
            <a:avLst>
              <a:gd name="adj1" fmla="val 37289"/>
              <a:gd name="adj2" fmla="val -10410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1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輸入老師螢幕上顯示的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【Game Pin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數字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】</a:t>
            </a:r>
          </a:p>
        </p:txBody>
      </p:sp>
      <p:sp>
        <p:nvSpPr>
          <p:cNvPr id="10" name="矩形圖說文字 9"/>
          <p:cNvSpPr/>
          <p:nvPr/>
        </p:nvSpPr>
        <p:spPr>
          <a:xfrm>
            <a:off x="5506653" y="4157479"/>
            <a:ext cx="3342072" cy="1357496"/>
          </a:xfrm>
          <a:prstGeom prst="wedgeRectCallout">
            <a:avLst>
              <a:gd name="adj1" fmla="val -64172"/>
              <a:gd name="adj2" fmla="val -83051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2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輸入完畢後，點選進入下一個畫面</a:t>
            </a:r>
            <a:endParaRPr lang="en-US" altLang="zh-TW" sz="24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14" name="圖片 13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329" y="159606"/>
            <a:ext cx="898718" cy="89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915"/>
            <a:ext cx="9144000" cy="589597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11</a:t>
            </a:fld>
            <a:endParaRPr lang="zh-TW" altLang="en-US"/>
          </a:p>
        </p:txBody>
      </p:sp>
      <p:sp>
        <p:nvSpPr>
          <p:cNvPr id="6" name="標題 4"/>
          <p:cNvSpPr txBox="1">
            <a:spLocks/>
          </p:cNvSpPr>
          <p:nvPr/>
        </p:nvSpPr>
        <p:spPr>
          <a:xfrm rot="21117546">
            <a:off x="49564" y="345404"/>
            <a:ext cx="4055096" cy="993675"/>
          </a:xfrm>
          <a:prstGeom prst="rect">
            <a:avLst/>
          </a:prstGeom>
          <a:solidFill>
            <a:srgbClr val="FFFF00">
              <a:alpha val="80000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>
                <a:solidFill>
                  <a:srgbClr val="002060"/>
                </a:solidFill>
                <a:latin typeface="+mj-ea"/>
              </a:rPr>
              <a:t>反毒小學堂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29673">
            <a:off x="827766" y="75674"/>
            <a:ext cx="1617412" cy="457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0" dirty="0"/>
              <a:t>操作示範</a:t>
            </a:r>
          </a:p>
        </p:txBody>
      </p:sp>
      <p:sp>
        <p:nvSpPr>
          <p:cNvPr id="8" name="橢圓 7"/>
          <p:cNvSpPr/>
          <p:nvPr/>
        </p:nvSpPr>
        <p:spPr>
          <a:xfrm>
            <a:off x="2979473" y="3017043"/>
            <a:ext cx="3185054" cy="82391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圖說文字 9"/>
          <p:cNvSpPr/>
          <p:nvPr/>
        </p:nvSpPr>
        <p:spPr>
          <a:xfrm>
            <a:off x="406076" y="4567053"/>
            <a:ext cx="3342072" cy="1138421"/>
          </a:xfrm>
          <a:prstGeom prst="wedgeRectCallout">
            <a:avLst>
              <a:gd name="adj1" fmla="val 61799"/>
              <a:gd name="adj2" fmla="val -8974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4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輸入完畢後，點選進入下一個畫面</a:t>
            </a:r>
            <a:endParaRPr lang="en-US" altLang="zh-TW" sz="24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13" name="圖片 12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329" y="159606"/>
            <a:ext cx="898718" cy="898718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3667126" y="3231119"/>
            <a:ext cx="179546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Team  Name</a:t>
            </a:r>
            <a:endParaRPr lang="zh-TW" altLang="en-US" b="1" dirty="0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9" name="矩形圖說文字 8"/>
          <p:cNvSpPr/>
          <p:nvPr/>
        </p:nvSpPr>
        <p:spPr>
          <a:xfrm>
            <a:off x="6010275" y="1028701"/>
            <a:ext cx="2524125" cy="1802354"/>
          </a:xfrm>
          <a:prstGeom prst="wedgeRectCallout">
            <a:avLst>
              <a:gd name="adj1" fmla="val -76137"/>
              <a:gd name="adj2" fmla="val 8172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3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輸入代表小組的神奇寶貝名稱</a:t>
            </a:r>
            <a:endParaRPr lang="en-US" altLang="zh-TW" sz="24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  <a:p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EX: 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皮卡丘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1……</a:t>
            </a:r>
          </a:p>
        </p:txBody>
      </p:sp>
    </p:spTree>
    <p:extLst>
      <p:ext uri="{BB962C8B-B14F-4D97-AF65-F5344CB8AC3E}">
        <p14:creationId xmlns:p14="http://schemas.microsoft.com/office/powerpoint/2010/main" val="246840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65"/>
            <a:ext cx="9144000" cy="5811520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12</a:t>
            </a:fld>
            <a:endParaRPr lang="zh-TW" altLang="en-US"/>
          </a:p>
        </p:txBody>
      </p:sp>
      <p:sp>
        <p:nvSpPr>
          <p:cNvPr id="6" name="標題 4"/>
          <p:cNvSpPr txBox="1">
            <a:spLocks/>
          </p:cNvSpPr>
          <p:nvPr/>
        </p:nvSpPr>
        <p:spPr>
          <a:xfrm rot="21117546">
            <a:off x="49564" y="345404"/>
            <a:ext cx="4055096" cy="993675"/>
          </a:xfrm>
          <a:prstGeom prst="rect">
            <a:avLst/>
          </a:prstGeom>
          <a:solidFill>
            <a:srgbClr val="FFFF00">
              <a:alpha val="80000"/>
            </a:srgb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>
                <a:solidFill>
                  <a:srgbClr val="002060"/>
                </a:solidFill>
                <a:latin typeface="+mj-ea"/>
              </a:rPr>
              <a:t>反毒小學堂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29673">
            <a:off x="827766" y="75674"/>
            <a:ext cx="1617412" cy="457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0" dirty="0"/>
              <a:t>操作示範</a:t>
            </a:r>
          </a:p>
        </p:txBody>
      </p:sp>
      <p:sp>
        <p:nvSpPr>
          <p:cNvPr id="10" name="矩形圖說文字 9"/>
          <p:cNvSpPr/>
          <p:nvPr/>
        </p:nvSpPr>
        <p:spPr>
          <a:xfrm>
            <a:off x="682301" y="4905006"/>
            <a:ext cx="2622874" cy="1238619"/>
          </a:xfrm>
          <a:prstGeom prst="wedgeRectCallout">
            <a:avLst>
              <a:gd name="adj1" fmla="val 66157"/>
              <a:gd name="adj2" fmla="val -7886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6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輸入完畢後，點選進入</a:t>
            </a:r>
            <a:r>
              <a:rPr lang="zh-TW" altLang="en-US" sz="24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預備畫面</a:t>
            </a:r>
            <a:endParaRPr lang="en-US" altLang="zh-TW" sz="2400" dirty="0">
              <a:solidFill>
                <a:srgbClr val="C0000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865173" y="2247900"/>
            <a:ext cx="3185054" cy="11525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5400676" y="358378"/>
            <a:ext cx="3427796" cy="1670447"/>
          </a:xfrm>
          <a:prstGeom prst="wedgeRectCallout">
            <a:avLst>
              <a:gd name="adj1" fmla="val -65718"/>
              <a:gd name="adj2" fmla="val 8300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步驟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華康海報體W9" pitchFamily="81" charset="-120"/>
                <a:ea typeface="華康海報體W9" pitchFamily="81" charset="-120"/>
              </a:rPr>
              <a:t>5</a:t>
            </a: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輸入自己與另一位共用</a:t>
            </a:r>
            <a:r>
              <a:rPr lang="en-US" altLang="zh-TW" sz="2400" dirty="0" err="1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ipad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同學的</a:t>
            </a:r>
            <a:r>
              <a:rPr lang="zh-TW" altLang="en-US" sz="24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班級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、</a:t>
            </a:r>
            <a:r>
              <a:rPr lang="zh-TW" altLang="en-US" sz="24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座號</a:t>
            </a:r>
            <a:endParaRPr lang="en-US" altLang="zh-TW" sz="2400" dirty="0">
              <a:solidFill>
                <a:srgbClr val="C00000"/>
              </a:solidFill>
              <a:latin typeface="華康海報體W9" pitchFamily="81" charset="-120"/>
              <a:ea typeface="華康海報體W9" pitchFamily="81" charset="-120"/>
            </a:endParaRPr>
          </a:p>
          <a:p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EX: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 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82301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、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82302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8" y="4905005"/>
            <a:ext cx="2485618" cy="1676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矩形圖說文字 13"/>
          <p:cNvSpPr/>
          <p:nvPr/>
        </p:nvSpPr>
        <p:spPr>
          <a:xfrm>
            <a:off x="6205598" y="5057406"/>
            <a:ext cx="2786002" cy="1086219"/>
          </a:xfrm>
          <a:prstGeom prst="wedgeRectCallout">
            <a:avLst>
              <a:gd name="adj1" fmla="val -72567"/>
              <a:gd name="adj2" fmla="val 187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出現「</a:t>
            </a:r>
            <a:r>
              <a:rPr lang="en-US" altLang="zh-TW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Heads Up</a:t>
            </a:r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」</a:t>
            </a:r>
            <a:endParaRPr lang="en-US" altLang="zh-TW" sz="24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畫面，即表示</a:t>
            </a:r>
            <a:r>
              <a:rPr lang="zh-TW" altLang="en-US" sz="24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成功</a:t>
            </a:r>
            <a:r>
              <a:rPr lang="en-US" altLang="zh-TW" sz="24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!</a:t>
            </a:r>
          </a:p>
        </p:txBody>
      </p:sp>
      <p:pic>
        <p:nvPicPr>
          <p:cNvPr id="15" name="圖片 14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329" y="159606"/>
            <a:ext cx="898718" cy="89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0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579317"/>
              </p:ext>
            </p:extLst>
          </p:nvPr>
        </p:nvGraphicFramePr>
        <p:xfrm>
          <a:off x="303397" y="2034995"/>
          <a:ext cx="6183128" cy="252984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301450">
                  <a:extLst>
                    <a:ext uri="{9D8B030D-6E8A-4147-A177-3AD203B41FA5}">
                      <a16:colId xmlns:a16="http://schemas.microsoft.com/office/drawing/2014/main" xmlns="" val="3262850895"/>
                    </a:ext>
                  </a:extLst>
                </a:gridCol>
                <a:gridCol w="4881678">
                  <a:extLst>
                    <a:ext uri="{9D8B030D-6E8A-4147-A177-3AD203B41FA5}">
                      <a16:colId xmlns:a16="http://schemas.microsoft.com/office/drawing/2014/main" xmlns="" val="2595878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常見毒品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1166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2"/>
                          </a:solidFill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一級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鴉片、嗎啡、海洛因、古柯鹼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929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2"/>
                          </a:solidFill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二級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安非他命、大麻、搖頭丸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54543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2"/>
                          </a:solidFill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三級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K</a:t>
                      </a:r>
                      <a:r>
                        <a:rPr lang="zh-TW" altLang="en-US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他命、</a:t>
                      </a:r>
                      <a:r>
                        <a:rPr lang="en-US" altLang="zh-TW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FM2</a:t>
                      </a:r>
                      <a:r>
                        <a:rPr lang="zh-TW" altLang="en-US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、喵喵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40694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2"/>
                          </a:solidFill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四級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蝴蝶片、煩寧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50449545"/>
                  </a:ext>
                </a:extLst>
              </a:tr>
            </a:tbl>
          </a:graphicData>
        </a:graphic>
      </p:graphicFrame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460844" y="2562017"/>
            <a:ext cx="2457451" cy="2322178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>
                <a:solidFill>
                  <a:srgbClr val="0070C0"/>
                </a:solidFill>
              </a:rPr>
              <a:t>反毒</a:t>
            </a:r>
            <a:r>
              <a:rPr lang="en-US" altLang="zh-TW" sz="5400" dirty="0">
                <a:solidFill>
                  <a:srgbClr val="0070C0"/>
                </a:solidFill>
              </a:rPr>
              <a:t/>
            </a:r>
            <a:br>
              <a:rPr lang="en-US" altLang="zh-TW" sz="5400" dirty="0">
                <a:solidFill>
                  <a:srgbClr val="0070C0"/>
                </a:solidFill>
              </a:rPr>
            </a:br>
            <a:r>
              <a:rPr lang="zh-TW" altLang="en-US" sz="5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32891" y="596671"/>
            <a:ext cx="6504039" cy="1664110"/>
          </a:xfrm>
        </p:spPr>
        <p:txBody>
          <a:bodyPr>
            <a:normAutofit/>
          </a:bodyPr>
          <a:lstStyle/>
          <a:p>
            <a:pPr marL="25717" indent="0">
              <a:buNone/>
            </a:pPr>
            <a:r>
              <a:rPr lang="zh-TW" altLang="en-US" sz="2800" dirty="0"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依據我國</a:t>
            </a:r>
            <a:r>
              <a:rPr lang="en-US" altLang="zh-TW" sz="28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《</a:t>
            </a:r>
            <a:r>
              <a:rPr lang="zh-TW" altLang="en-US" sz="28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28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》</a:t>
            </a:r>
            <a:r>
              <a:rPr lang="zh-TW" altLang="en-US" sz="2800" dirty="0"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第二條之規定，毒品依其</a:t>
            </a:r>
            <a:r>
              <a:rPr lang="zh-TW" altLang="en-US" sz="2800" u="sng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成癮性</a:t>
            </a:r>
            <a:r>
              <a:rPr lang="zh-TW" altLang="en-US" sz="2800" dirty="0"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、</a:t>
            </a:r>
            <a:r>
              <a:rPr lang="zh-TW" altLang="en-US" sz="2800" u="sng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濫用性</a:t>
            </a:r>
            <a:r>
              <a:rPr lang="zh-TW" altLang="en-US" sz="2800" dirty="0"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以及</a:t>
            </a:r>
            <a:r>
              <a:rPr lang="zh-TW" altLang="en-US" sz="2800" u="sng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對社會危害性</a:t>
            </a:r>
            <a:r>
              <a:rPr lang="zh-TW" altLang="en-US" sz="2800" dirty="0"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分為四級：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57681" y="4702782"/>
            <a:ext cx="2457451" cy="1131813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400" dirty="0">
                <a:solidFill>
                  <a:schemeClr val="accent2"/>
                </a:solidFill>
                <a:latin typeface="+mj-ea"/>
                <a:ea typeface="+mj-ea"/>
              </a:rPr>
              <a:t>毒品種類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612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14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一級毒品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6000" dirty="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鴉片</a:t>
            </a:r>
          </a:p>
        </p:txBody>
      </p:sp>
      <p:pic>
        <p:nvPicPr>
          <p:cNvPr id="11" name="圖片版面配置區 10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6" r="13786"/>
          <a:stretch>
            <a:fillRect/>
          </a:stretch>
        </p:blipFill>
        <p:spPr>
          <a:xfrm>
            <a:off x="1022888" y="646004"/>
            <a:ext cx="5013454" cy="3184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20" y="850143"/>
            <a:ext cx="2545929" cy="2144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字版面配置區 7"/>
          <p:cNvSpPr txBox="1">
            <a:spLocks/>
          </p:cNvSpPr>
          <p:nvPr/>
        </p:nvSpPr>
        <p:spPr>
          <a:xfrm>
            <a:off x="5672380" y="438771"/>
            <a:ext cx="2129462" cy="822744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400" dirty="0">
                <a:solidFill>
                  <a:schemeClr val="accent2"/>
                </a:solidFill>
                <a:latin typeface="+mj-ea"/>
                <a:ea typeface="+mj-ea"/>
              </a:rPr>
              <a:t>罌粟花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022888" y="3720571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噁心嘔吐、眩暈、精神恍惚、焦慮、搔癢、呼吸抑制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370651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版面配置區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0" r="9980"/>
          <a:stretch>
            <a:fillRect/>
          </a:stretch>
        </p:blipFill>
        <p:spPr>
          <a:xfrm>
            <a:off x="1113250" y="684935"/>
            <a:ext cx="4879335" cy="357001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15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一級毒品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60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dirty="0"/>
              <a:t>嗎啡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113251" y="3720571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噁心嘔吐、眩暈、精神恍惚、焦慮、搔癢、呼吸抑制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320776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內容版面配置區 10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" t="4286" r="1833" b="1914"/>
          <a:stretch/>
        </p:blipFill>
        <p:spPr>
          <a:xfrm>
            <a:off x="0" y="605974"/>
            <a:ext cx="9144000" cy="4978401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16</a:t>
            </a:fld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2677885" y="881746"/>
            <a:ext cx="1747157" cy="140425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1588" y="6229114"/>
            <a:ext cx="864096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kumimoji="0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華康中圓體" pitchFamily="49" charset="-120"/>
                <a:ea typeface="華康中圓體" pitchFamily="49" charset="-120"/>
                <a:cs typeface="+mj-cs"/>
              </a:rPr>
              <a:t>資料來源</a:t>
            </a:r>
            <a:r>
              <a:rPr lang="zh-TW" altLang="en-US" sz="1400" noProof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：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嗎啡仍止不住痛 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30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年首見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7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</a:t>
            </a:r>
            <a:r>
              <a:rPr lang="zh-TW" altLang="en-US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日，華視新聞網。</a:t>
            </a:r>
            <a:endParaRPr lang="en-US" altLang="zh-TW" sz="140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4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http://news.cts.com.tw/cts/general/201507/201507011631099.html#.V7AbL1R97IU</a:t>
            </a:r>
          </a:p>
        </p:txBody>
      </p:sp>
    </p:spTree>
    <p:extLst>
      <p:ext uri="{BB962C8B-B14F-4D97-AF65-F5344CB8AC3E}">
        <p14:creationId xmlns:p14="http://schemas.microsoft.com/office/powerpoint/2010/main" val="2380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17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20461" y="2253342"/>
            <a:ext cx="3477985" cy="186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毒品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5263242" y="1188869"/>
            <a:ext cx="3260272" cy="3631763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藥物</a:t>
            </a:r>
            <a:endParaRPr lang="en-US" altLang="zh-TW" sz="115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  <a:p>
            <a:pPr algn="ctr"/>
            <a:r>
              <a:rPr lang="zh-TW" altLang="en-US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濫用</a:t>
            </a:r>
          </a:p>
        </p:txBody>
      </p:sp>
      <p:sp>
        <p:nvSpPr>
          <p:cNvPr id="3" name="箭號: 向左 2"/>
          <p:cNvSpPr/>
          <p:nvPr/>
        </p:nvSpPr>
        <p:spPr>
          <a:xfrm>
            <a:off x="4090987" y="2702673"/>
            <a:ext cx="979714" cy="96338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3803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版面配置區 2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4" b="15985"/>
          <a:stretch/>
        </p:blipFill>
        <p:spPr>
          <a:xfrm>
            <a:off x="1007333" y="611686"/>
            <a:ext cx="5044514" cy="3915396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18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一級毒品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60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sz="5400" dirty="0"/>
              <a:t>海洛因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113251" y="4024075"/>
            <a:ext cx="5013454" cy="136435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 algn="r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endParaRPr lang="en-US" altLang="zh-TW" sz="2800" dirty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噁心嘔吐、眩暈、精神恍惚、焦慮、搔癢、呼吸抑制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235638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19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一級毒品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54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dirty="0"/>
              <a:t>古柯鹼</a:t>
            </a:r>
          </a:p>
        </p:txBody>
      </p:sp>
      <p:pic>
        <p:nvPicPr>
          <p:cNvPr id="3" name="圖片版面配置區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3" r="16283"/>
          <a:stretch>
            <a:fillRect/>
          </a:stretch>
        </p:blipFill>
        <p:spPr>
          <a:xfrm>
            <a:off x="1069534" y="647700"/>
            <a:ext cx="4958599" cy="3744686"/>
          </a:xfrm>
        </p:spPr>
      </p:pic>
      <p:sp>
        <p:nvSpPr>
          <p:cNvPr id="9" name="文字版面配置區 7"/>
          <p:cNvSpPr txBox="1">
            <a:spLocks/>
          </p:cNvSpPr>
          <p:nvPr/>
        </p:nvSpPr>
        <p:spPr>
          <a:xfrm>
            <a:off x="1069534" y="3540955"/>
            <a:ext cx="5013454" cy="204341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endParaRPr lang="en-US" altLang="zh-TW" sz="100" dirty="0">
              <a:solidFill>
                <a:schemeClr val="tx2"/>
              </a:solidFill>
              <a:latin typeface="+mj-ea"/>
              <a:ea typeface="+mj-ea"/>
            </a:endParaRP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各類幻覺、胡言亂語、呼吸衰竭、心臟麻痺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917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版面配置區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0" r="19550"/>
          <a:stretch>
            <a:fillRect/>
          </a:stretch>
        </p:blipFill>
        <p:spPr>
          <a:xfrm>
            <a:off x="1114693" y="664029"/>
            <a:ext cx="4923062" cy="3856486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20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二級毒品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328171" y="4143830"/>
            <a:ext cx="2657477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54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sz="4800" dirty="0"/>
              <a:t>安非他命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114692" y="3965498"/>
            <a:ext cx="5013454" cy="143926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各類幻覺、猜忌、妄想、情緒不穩、易怒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344985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版面配置區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20" r="25220"/>
          <a:stretch>
            <a:fillRect/>
          </a:stretch>
        </p:blipFill>
        <p:spPr>
          <a:xfrm>
            <a:off x="1022888" y="640482"/>
            <a:ext cx="5013454" cy="337401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21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二級毒品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60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dirty="0"/>
              <a:t>大麻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022888" y="3932846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2500"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記憶學習及認知能力減退、體重增加、免疫力降低、不孕症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17524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22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261515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182474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二級毒品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173300"/>
            <a:ext cx="2457451" cy="1704986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54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dirty="0"/>
              <a:t>搖頭丸</a:t>
            </a:r>
            <a:endParaRPr lang="en-US" altLang="zh-TW" dirty="0"/>
          </a:p>
          <a:p>
            <a:r>
              <a:rPr lang="en-US" altLang="zh-TW" dirty="0"/>
              <a:t>(MDMA)</a:t>
            </a:r>
            <a:endParaRPr lang="zh-TW" altLang="en-US" dirty="0"/>
          </a:p>
        </p:txBody>
      </p:sp>
      <p:pic>
        <p:nvPicPr>
          <p:cNvPr id="3" name="圖片版面配置區 2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7" r="13807" b="14524"/>
          <a:stretch/>
        </p:blipFill>
        <p:spPr>
          <a:xfrm>
            <a:off x="1059919" y="609233"/>
            <a:ext cx="4972050" cy="3907971"/>
          </a:xfrm>
        </p:spPr>
      </p:pic>
      <p:sp>
        <p:nvSpPr>
          <p:cNvPr id="9" name="文字版面配置區 7"/>
          <p:cNvSpPr txBox="1">
            <a:spLocks/>
          </p:cNvSpPr>
          <p:nvPr/>
        </p:nvSpPr>
        <p:spPr>
          <a:xfrm>
            <a:off x="1022888" y="3932846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混淆不清、抑鬱、食慾不振、心跳加快、寒顫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150041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版面配置區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5" r="19515"/>
          <a:stretch>
            <a:fillRect/>
          </a:stretch>
        </p:blipFill>
        <p:spPr>
          <a:xfrm>
            <a:off x="1031096" y="582386"/>
            <a:ext cx="5005246" cy="3907971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23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767702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688661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三級毒品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679487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54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en-US" altLang="zh-TW" dirty="0"/>
              <a:t>K</a:t>
            </a:r>
            <a:r>
              <a:rPr lang="zh-TW" altLang="en-US" dirty="0"/>
              <a:t>他命</a:t>
            </a:r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022888" y="3932846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噁心嘔吐、視覺模糊、心搏過速、血壓上升、膀胱炎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975" y="393833"/>
            <a:ext cx="2711446" cy="1940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494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版面配置區 5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r="13750" b="13294"/>
          <a:stretch/>
        </p:blipFill>
        <p:spPr>
          <a:xfrm>
            <a:off x="1043590" y="615043"/>
            <a:ext cx="4972050" cy="381000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24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28186" y="1767702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28185" y="3688661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三級毒品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28185" y="4679487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60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en-US" altLang="zh-TW" dirty="0"/>
              <a:t>FM2</a:t>
            </a:r>
            <a:endParaRPr lang="zh-TW" altLang="en-US" dirty="0"/>
          </a:p>
        </p:txBody>
      </p:sp>
      <p:sp>
        <p:nvSpPr>
          <p:cNvPr id="9" name="文字版面配置區 7"/>
          <p:cNvSpPr txBox="1">
            <a:spLocks/>
          </p:cNvSpPr>
          <p:nvPr/>
        </p:nvSpPr>
        <p:spPr>
          <a:xfrm>
            <a:off x="1022888" y="3900189"/>
            <a:ext cx="5013454" cy="148686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chemeClr val="bg1"/>
                </a:solidFill>
                <a:latin typeface="+mj-ea"/>
                <a:ea typeface="+mj-ea"/>
              </a:rPr>
              <a:t>症狀</a:t>
            </a:r>
            <a:r>
              <a:rPr lang="en-US" altLang="zh-TW" sz="2800" dirty="0">
                <a:solidFill>
                  <a:schemeClr val="bg1"/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嗜睡、注意力無法集中、焦慮、失眠、妄想、發抖痙攣</a:t>
            </a:r>
            <a:r>
              <a:rPr lang="en-US" altLang="zh-TW" sz="2800" dirty="0">
                <a:solidFill>
                  <a:schemeClr val="tx2"/>
                </a:solidFill>
                <a:latin typeface="+mj-ea"/>
                <a:ea typeface="+mj-ea"/>
              </a:rPr>
              <a:t>…</a:t>
            </a:r>
            <a:r>
              <a:rPr lang="zh-TW" altLang="en-US" sz="2800" dirty="0">
                <a:solidFill>
                  <a:schemeClr val="tx2"/>
                </a:solidFill>
                <a:latin typeface="+mj-ea"/>
                <a:ea typeface="+mj-ea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2005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25</a:t>
            </a:fld>
            <a:endParaRPr lang="zh-TW" altLang="en-US"/>
          </a:p>
        </p:txBody>
      </p:sp>
      <p:sp>
        <p:nvSpPr>
          <p:cNvPr id="12" name="標題 4"/>
          <p:cNvSpPr>
            <a:spLocks noGrp="1"/>
          </p:cNvSpPr>
          <p:nvPr>
            <p:ph type="title"/>
          </p:nvPr>
        </p:nvSpPr>
        <p:spPr>
          <a:xfrm>
            <a:off x="6460844" y="1751373"/>
            <a:ext cx="2457451" cy="1894252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>
                <a:solidFill>
                  <a:srgbClr val="0070C0"/>
                </a:solidFill>
              </a:rPr>
              <a:t>反毒</a:t>
            </a:r>
            <a:r>
              <a:rPr lang="en-US" altLang="zh-TW" sz="4400" dirty="0">
                <a:solidFill>
                  <a:srgbClr val="0070C0"/>
                </a:solidFill>
              </a:rPr>
              <a:t/>
            </a:r>
            <a:br>
              <a:rPr lang="en-US" altLang="zh-TW" sz="4400" dirty="0">
                <a:solidFill>
                  <a:srgbClr val="0070C0"/>
                </a:solidFill>
              </a:rPr>
            </a:br>
            <a:r>
              <a:rPr lang="zh-TW" altLang="en-US" sz="4400" dirty="0">
                <a:solidFill>
                  <a:srgbClr val="0070C0"/>
                </a:solidFill>
              </a:rPr>
              <a:t>小學堂</a:t>
            </a:r>
          </a:p>
        </p:txBody>
      </p:sp>
      <p:sp>
        <p:nvSpPr>
          <p:cNvPr id="13" name="文字版面配置區 7"/>
          <p:cNvSpPr>
            <a:spLocks noGrp="1"/>
          </p:cNvSpPr>
          <p:nvPr>
            <p:ph type="body" sz="half" idx="2"/>
          </p:nvPr>
        </p:nvSpPr>
        <p:spPr>
          <a:xfrm>
            <a:off x="6460843" y="3672332"/>
            <a:ext cx="2457451" cy="923245"/>
          </a:xfrm>
        </p:spPr>
        <p:txBody>
          <a:bodyPr anchor="ctr" anchorCtr="0">
            <a:normAutofit/>
          </a:bodyPr>
          <a:lstStyle/>
          <a:p>
            <a:pPr algn="ctr"/>
            <a:r>
              <a:rPr lang="zh-TW" altLang="en-US" sz="40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三級毒品</a:t>
            </a:r>
          </a:p>
        </p:txBody>
      </p:sp>
      <p:sp>
        <p:nvSpPr>
          <p:cNvPr id="14" name="文字版面配置區 7"/>
          <p:cNvSpPr txBox="1">
            <a:spLocks/>
          </p:cNvSpPr>
          <p:nvPr/>
        </p:nvSpPr>
        <p:spPr>
          <a:xfrm>
            <a:off x="6460843" y="4663158"/>
            <a:ext cx="2457451" cy="10341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indent="0" algn="ctr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6000">
                <a:solidFill>
                  <a:schemeClr val="accent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defRPr>
            </a:lvl1pPr>
            <a:lvl2pPr marL="257175" indent="0" defTabSz="514350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sz="788"/>
            </a:lvl2pPr>
            <a:lvl3pPr marL="5143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675"/>
            </a:lvl3pPr>
            <a:lvl4pPr marL="7715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4pPr>
            <a:lvl5pPr marL="10287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5pPr>
            <a:lvl6pPr marL="128587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6pPr>
            <a:lvl7pPr marL="154305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7pPr>
            <a:lvl8pPr marL="1800225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8pPr>
            <a:lvl9pPr marL="2057400" indent="0" defTabSz="514350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sz="563"/>
            </a:lvl9pPr>
          </a:lstStyle>
          <a:p>
            <a:r>
              <a:rPr lang="zh-TW" altLang="en-US" dirty="0"/>
              <a:t>喵喵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" t="1780" r="2143" b="10126"/>
          <a:stretch/>
        </p:blipFill>
        <p:spPr>
          <a:xfrm>
            <a:off x="506185" y="781300"/>
            <a:ext cx="5954658" cy="4130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群組 14"/>
          <p:cNvGrpSpPr/>
          <p:nvPr/>
        </p:nvGrpSpPr>
        <p:grpSpPr>
          <a:xfrm rot="240124">
            <a:off x="5283061" y="4998361"/>
            <a:ext cx="1533807" cy="847338"/>
            <a:chOff x="320560" y="-90411"/>
            <a:chExt cx="1728192" cy="864096"/>
          </a:xfrm>
        </p:grpSpPr>
        <p:sp>
          <p:nvSpPr>
            <p:cNvPr id="16" name="二十四角星形 2"/>
            <p:cNvSpPr/>
            <p:nvPr/>
          </p:nvSpPr>
          <p:spPr>
            <a:xfrm>
              <a:off x="320560" y="-90411"/>
              <a:ext cx="1728192" cy="864096"/>
            </a:xfrm>
            <a:prstGeom prst="star24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標題 1"/>
            <p:cNvSpPr txBox="1">
              <a:spLocks/>
            </p:cNvSpPr>
            <p:nvPr/>
          </p:nvSpPr>
          <p:spPr>
            <a:xfrm rot="349682">
              <a:off x="347424" y="79423"/>
              <a:ext cx="1587832" cy="461842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2400" noProof="0" dirty="0">
                  <a:latin typeface="華康海報體W9" panose="040B0909000000000000" pitchFamily="81" charset="-120"/>
                  <a:ea typeface="華康海報體W9" panose="040B0909000000000000" pitchFamily="81" charset="-120"/>
                  <a:cs typeface="+mj-cs"/>
                </a:rPr>
                <a:t>新興毒品</a:t>
              </a:r>
              <a:endPara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04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26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 idx="4294967295"/>
          </p:nvPr>
        </p:nvSpPr>
        <p:spPr>
          <a:xfrm>
            <a:off x="1509205" y="396417"/>
            <a:ext cx="7029450" cy="3400425"/>
          </a:xfrm>
        </p:spPr>
        <p:txBody>
          <a:bodyPr>
            <a:noAutofit/>
          </a:bodyPr>
          <a:lstStyle/>
          <a:p>
            <a:pPr algn="ctr"/>
            <a:r>
              <a:rPr lang="zh-TW" altLang="en-US" sz="6600" b="0" dirty="0">
                <a:solidFill>
                  <a:srgbClr val="002060"/>
                </a:solidFill>
              </a:rPr>
              <a:t>上述</a:t>
            </a:r>
            <a:r>
              <a:rPr lang="zh-TW" altLang="en-US" sz="6600" dirty="0">
                <a:solidFill>
                  <a:srgbClr val="002060"/>
                </a:solidFill>
              </a:rPr>
              <a:t>所有的</a:t>
            </a:r>
            <a:r>
              <a:rPr lang="zh-TW" altLang="en-US" sz="6600" dirty="0">
                <a:solidFill>
                  <a:srgbClr val="C00000"/>
                </a:solidFill>
              </a:rPr>
              <a:t>毒品</a:t>
            </a:r>
            <a:r>
              <a:rPr lang="zh-TW" altLang="en-US" sz="6600" b="0" dirty="0">
                <a:solidFill>
                  <a:srgbClr val="002060"/>
                </a:solidFill>
              </a:rPr>
              <a:t>，最嚴重有可能會</a:t>
            </a:r>
            <a:r>
              <a:rPr lang="en-US" altLang="zh-TW" sz="6600" b="0" dirty="0">
                <a:solidFill>
                  <a:srgbClr val="002060"/>
                </a:solidFill>
              </a:rPr>
              <a:t/>
            </a:r>
            <a:br>
              <a:rPr lang="en-US" altLang="zh-TW" sz="6600" b="0" dirty="0">
                <a:solidFill>
                  <a:srgbClr val="002060"/>
                </a:solidFill>
              </a:rPr>
            </a:br>
            <a:r>
              <a:rPr lang="zh-TW" altLang="en-US" sz="6600" b="0" dirty="0">
                <a:solidFill>
                  <a:srgbClr val="C00000"/>
                </a:solidFill>
              </a:rPr>
              <a:t>使人致死</a:t>
            </a:r>
            <a:r>
              <a:rPr lang="zh-TW" altLang="en-US" sz="6600" b="0" dirty="0">
                <a:solidFill>
                  <a:srgbClr val="002060"/>
                </a:solidFill>
              </a:rPr>
              <a:t>喔！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33" y="1982227"/>
            <a:ext cx="1600423" cy="1686160"/>
          </a:xfrm>
          <a:prstGeom prst="rect">
            <a:avLst/>
          </a:prstGeom>
        </p:spPr>
      </p:pic>
      <p:pic>
        <p:nvPicPr>
          <p:cNvPr id="6" name="圖片版面配置區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5" r="19515"/>
          <a:stretch>
            <a:fillRect/>
          </a:stretch>
        </p:blipFill>
        <p:spPr>
          <a:xfrm>
            <a:off x="3680907" y="3927474"/>
            <a:ext cx="2133813" cy="1666028"/>
          </a:xfrm>
          <a:prstGeom prst="roundRect">
            <a:avLst>
              <a:gd name="adj" fmla="val 3725"/>
            </a:avLst>
          </a:prstGeom>
        </p:spPr>
      </p:pic>
      <p:pic>
        <p:nvPicPr>
          <p:cNvPr id="7" name="圖片版面配置區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0" r="19550"/>
          <a:stretch>
            <a:fillRect/>
          </a:stretch>
        </p:blipFill>
        <p:spPr>
          <a:xfrm>
            <a:off x="962306" y="3927474"/>
            <a:ext cx="2106386" cy="1650040"/>
          </a:xfrm>
          <a:prstGeom prst="roundRect">
            <a:avLst>
              <a:gd name="adj" fmla="val 3725"/>
            </a:avLst>
          </a:prstGeom>
        </p:spPr>
      </p:pic>
      <p:pic>
        <p:nvPicPr>
          <p:cNvPr id="9" name="圖片版面配置區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7" r="13807" b="14524"/>
          <a:stretch/>
        </p:blipFill>
        <p:spPr>
          <a:xfrm>
            <a:off x="6247904" y="3927474"/>
            <a:ext cx="2226626" cy="1666028"/>
          </a:xfrm>
          <a:prstGeom prst="roundRect">
            <a:avLst>
              <a:gd name="adj" fmla="val 3725"/>
            </a:avLst>
          </a:prstGeom>
        </p:spPr>
      </p:pic>
      <p:sp>
        <p:nvSpPr>
          <p:cNvPr id="10" name="文字版面配置區 7"/>
          <p:cNvSpPr txBox="1">
            <a:spLocks/>
          </p:cNvSpPr>
          <p:nvPr/>
        </p:nvSpPr>
        <p:spPr>
          <a:xfrm>
            <a:off x="824054" y="5392123"/>
            <a:ext cx="2382890" cy="702789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000" dirty="0">
                <a:solidFill>
                  <a:srgbClr val="002060"/>
                </a:solidFill>
                <a:latin typeface="+mj-ea"/>
                <a:ea typeface="+mj-ea"/>
              </a:rPr>
              <a:t>安非他命</a:t>
            </a:r>
          </a:p>
        </p:txBody>
      </p:sp>
      <p:sp>
        <p:nvSpPr>
          <p:cNvPr id="11" name="文字版面配置區 7"/>
          <p:cNvSpPr txBox="1">
            <a:spLocks/>
          </p:cNvSpPr>
          <p:nvPr/>
        </p:nvSpPr>
        <p:spPr>
          <a:xfrm>
            <a:off x="3589635" y="5372739"/>
            <a:ext cx="2316356" cy="702789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4000" dirty="0">
                <a:solidFill>
                  <a:srgbClr val="002060"/>
                </a:solidFill>
                <a:latin typeface="+mj-ea"/>
                <a:ea typeface="+mj-ea"/>
              </a:rPr>
              <a:t>K</a:t>
            </a:r>
            <a:r>
              <a:rPr lang="zh-TW" altLang="en-US" sz="4000" dirty="0">
                <a:solidFill>
                  <a:srgbClr val="002060"/>
                </a:solidFill>
                <a:latin typeface="+mj-ea"/>
                <a:ea typeface="+mj-ea"/>
              </a:rPr>
              <a:t>他命</a:t>
            </a:r>
          </a:p>
        </p:txBody>
      </p:sp>
      <p:sp>
        <p:nvSpPr>
          <p:cNvPr id="12" name="文字版面配置區 7"/>
          <p:cNvSpPr txBox="1">
            <a:spLocks/>
          </p:cNvSpPr>
          <p:nvPr/>
        </p:nvSpPr>
        <p:spPr>
          <a:xfrm>
            <a:off x="6209101" y="5372739"/>
            <a:ext cx="2304231" cy="702789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6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5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000" dirty="0">
                <a:solidFill>
                  <a:srgbClr val="002060"/>
                </a:solidFill>
                <a:latin typeface="+mj-ea"/>
                <a:ea typeface="+mj-ea"/>
              </a:rPr>
              <a:t>搖頭丸</a:t>
            </a:r>
          </a:p>
        </p:txBody>
      </p:sp>
    </p:spTree>
    <p:extLst>
      <p:ext uri="{BB962C8B-B14F-4D97-AF65-F5344CB8AC3E}">
        <p14:creationId xmlns:p14="http://schemas.microsoft.com/office/powerpoint/2010/main" val="23658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9925" y="582390"/>
            <a:ext cx="5318521" cy="2793906"/>
          </a:xfrm>
        </p:spPr>
        <p:txBody>
          <a:bodyPr>
            <a:norm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</a:rPr>
              <a:t>反毒</a:t>
            </a:r>
            <a:r>
              <a:rPr lang="en-US" altLang="zh-TW" sz="9600" b="0" dirty="0">
                <a:solidFill>
                  <a:srgbClr val="002060"/>
                </a:solidFill>
              </a:rPr>
              <a:t/>
            </a:r>
            <a:br>
              <a:rPr lang="en-US" altLang="zh-TW" sz="9600" b="0" dirty="0">
                <a:solidFill>
                  <a:srgbClr val="002060"/>
                </a:solidFill>
              </a:rPr>
            </a:br>
            <a:r>
              <a:rPr lang="zh-TW" altLang="en-US" sz="9600" b="0" dirty="0">
                <a:solidFill>
                  <a:srgbClr val="002060"/>
                </a:solidFill>
              </a:rPr>
              <a:t>　練功館</a:t>
            </a:r>
            <a:endParaRPr lang="zh-TW" sz="9600" b="0" dirty="0">
              <a:solidFill>
                <a:srgbClr val="00206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11585" y="4145538"/>
            <a:ext cx="4556861" cy="8382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+mj-ea"/>
                <a:ea typeface="+mj-ea"/>
              </a:rPr>
              <a:t>認識反毒網路資源</a:t>
            </a:r>
            <a:endParaRPr lang="en-US" altLang="zh-TW" sz="4000" dirty="0"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pPr/>
              <a:t>27</a:t>
            </a:fld>
            <a:endParaRPr lang="zh-TW" altLang="en-US"/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3630328" y="3347219"/>
            <a:ext cx="2221531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0"/>
              </a:spcBef>
              <a:buSzPct val="80000"/>
              <a:buFont typeface="Wingdings" panose="05000000000000000000" pitchFamily="2" charset="2"/>
              <a:buNone/>
              <a:defRPr lang="zh-TW"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257175" indent="0" algn="ctr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480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Part.1</a:t>
            </a:r>
            <a:endParaRPr lang="zh-TW" altLang="en-US" sz="4800" dirty="0">
              <a:solidFill>
                <a:schemeClr val="tx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97" y="4171815"/>
            <a:ext cx="609741" cy="60974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434" y="2171558"/>
            <a:ext cx="1175661" cy="117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4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28</a:t>
            </a:fld>
            <a:endParaRPr lang="zh-TW" altLang="en-US"/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13" y="0"/>
            <a:ext cx="8216900" cy="6843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4211442"/>
            <a:ext cx="8409214" cy="1454571"/>
          </a:xfrm>
          <a:prstGeom prst="rect">
            <a:avLst/>
          </a:prstGeom>
          <a:solidFill>
            <a:schemeClr val="accent3">
              <a:lumMod val="60000"/>
              <a:lumOff val="40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0963"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ea"/>
                <a:ea typeface="+mj-ea"/>
                <a:cs typeface="+mj-cs"/>
              </a:rPr>
              <a:t>打開</a:t>
            </a:r>
            <a:r>
              <a:rPr lang="en-US" altLang="zh-TW" sz="3200" dirty="0" err="1">
                <a:solidFill>
                  <a:schemeClr val="tx2"/>
                </a:solidFill>
                <a:latin typeface="+mj-ea"/>
                <a:ea typeface="+mj-ea"/>
                <a:cs typeface="+mj-cs"/>
              </a:rPr>
              <a:t>ipad</a:t>
            </a:r>
            <a:r>
              <a:rPr lang="zh-TW" altLang="en-US" sz="3200" dirty="0">
                <a:solidFill>
                  <a:schemeClr val="tx2"/>
                </a:solidFill>
                <a:latin typeface="+mj-ea"/>
                <a:ea typeface="+mj-ea"/>
                <a:cs typeface="+mj-cs"/>
              </a:rPr>
              <a:t>「</a:t>
            </a:r>
            <a:r>
              <a:rPr lang="en-US" altLang="zh-TW" sz="3200" dirty="0">
                <a:solidFill>
                  <a:srgbClr val="C00000"/>
                </a:solidFill>
                <a:latin typeface="+mj-ea"/>
                <a:ea typeface="+mj-ea"/>
                <a:cs typeface="+mj-cs"/>
              </a:rPr>
              <a:t>safari</a:t>
            </a:r>
            <a:r>
              <a:rPr lang="zh-TW" altLang="en-US" sz="3200" dirty="0">
                <a:solidFill>
                  <a:schemeClr val="tx2"/>
                </a:solidFill>
                <a:latin typeface="+mj-ea"/>
                <a:ea typeface="+mj-ea"/>
                <a:cs typeface="+mj-cs"/>
              </a:rPr>
              <a:t>」，點選左上角的「</a:t>
            </a: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  <a:cs typeface="+mj-cs"/>
              </a:rPr>
              <a:t>書籤</a:t>
            </a:r>
            <a:r>
              <a:rPr lang="zh-TW" altLang="en-US" sz="3200" dirty="0">
                <a:solidFill>
                  <a:schemeClr val="tx2"/>
                </a:solidFill>
                <a:latin typeface="+mj-ea"/>
                <a:ea typeface="+mj-ea"/>
                <a:cs typeface="+mj-cs"/>
              </a:rPr>
              <a:t>」，即可看到老師推薦的各種反毒網路資源喔</a:t>
            </a:r>
            <a:r>
              <a:rPr lang="en-US" altLang="zh-TW" sz="3200" dirty="0">
                <a:solidFill>
                  <a:schemeClr val="tx2"/>
                </a:solidFill>
                <a:latin typeface="+mj-ea"/>
                <a:ea typeface="+mj-ea"/>
                <a:cs typeface="+mj-cs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9347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29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4294967295"/>
          </p:nvPr>
        </p:nvSpPr>
        <p:spPr>
          <a:xfrm>
            <a:off x="817614" y="734784"/>
            <a:ext cx="7477300" cy="3396344"/>
          </a:xfrm>
        </p:spPr>
        <p:txBody>
          <a:bodyPr>
            <a:noAutofit/>
          </a:bodyPr>
          <a:lstStyle/>
          <a:p>
            <a:pPr marL="25717" indent="0" algn="ctr">
              <a:buNone/>
            </a:pPr>
            <a:r>
              <a:rPr lang="zh-TW" altLang="en-US" sz="13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毒品危害</a:t>
            </a:r>
            <a:r>
              <a:rPr lang="en-US" altLang="zh-TW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/>
            </a:r>
            <a:br>
              <a:rPr lang="en-US" altLang="zh-TW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</a:br>
            <a:r>
              <a:rPr lang="zh-TW" altLang="en-US" sz="115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防制條例</a:t>
            </a:r>
            <a:endParaRPr lang="en-US" altLang="zh-TW" sz="115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6" name="內容版面配置區 3"/>
          <p:cNvSpPr txBox="1">
            <a:spLocks/>
          </p:cNvSpPr>
          <p:nvPr/>
        </p:nvSpPr>
        <p:spPr>
          <a:xfrm>
            <a:off x="1152882" y="4322049"/>
            <a:ext cx="6335448" cy="1355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336550">
              <a:buFont typeface="Wingdings" panose="05000000000000000000" pitchFamily="2" charset="2"/>
              <a:buChar char="l"/>
            </a:pPr>
            <a:r>
              <a:rPr lang="zh-TW" altLang="en-US" sz="3200" dirty="0">
                <a:solidFill>
                  <a:srgbClr val="C00000"/>
                </a:solidFill>
                <a:latin typeface="+mj-ea"/>
                <a:ea typeface="+mj-ea"/>
              </a:rPr>
              <a:t>為防制毒品危害，維護國民身心健康，制定本條例。</a:t>
            </a:r>
          </a:p>
        </p:txBody>
      </p:sp>
      <p:pic>
        <p:nvPicPr>
          <p:cNvPr id="2050" name="Picture 2" descr="K:\【教學】\00. 備課資料\學習單圖庫\LINE貼圖們\L饅頭人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802" y="4538215"/>
            <a:ext cx="1081893" cy="123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12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9925" y="741662"/>
            <a:ext cx="5318521" cy="2793906"/>
          </a:xfrm>
        </p:spPr>
        <p:txBody>
          <a:bodyPr>
            <a:norm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</a:rPr>
              <a:t>反毒</a:t>
            </a:r>
            <a:r>
              <a:rPr lang="en-US" altLang="zh-TW" sz="9600" b="0" dirty="0">
                <a:solidFill>
                  <a:srgbClr val="002060"/>
                </a:solidFill>
              </a:rPr>
              <a:t/>
            </a:r>
            <a:br>
              <a:rPr lang="en-US" altLang="zh-TW" sz="9600" b="0" dirty="0">
                <a:solidFill>
                  <a:srgbClr val="002060"/>
                </a:solidFill>
              </a:rPr>
            </a:br>
            <a:r>
              <a:rPr lang="zh-TW" altLang="en-US" sz="9600" b="0" dirty="0">
                <a:solidFill>
                  <a:srgbClr val="002060"/>
                </a:solidFill>
              </a:rPr>
              <a:t>練功館</a:t>
            </a:r>
            <a:endParaRPr lang="zh-TW" sz="9600" b="0" dirty="0">
              <a:solidFill>
                <a:srgbClr val="00206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pPr/>
              <a:t>30</a:t>
            </a:fld>
            <a:endParaRPr lang="zh-TW" altLang="en-US"/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4646476" y="2522408"/>
            <a:ext cx="2221531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514350" rtl="0" eaLnBrk="1" latinLnBrk="0" hangingPunct="1">
              <a:lnSpc>
                <a:spcPct val="90000"/>
              </a:lnSpc>
              <a:spcBef>
                <a:spcPts val="0"/>
              </a:spcBef>
              <a:buSzPct val="80000"/>
              <a:buFont typeface="Wingdings" panose="05000000000000000000" pitchFamily="2" charset="2"/>
              <a:buNone/>
              <a:defRPr lang="zh-TW"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257175" indent="0" algn="ctr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None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ctr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None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4800" dirty="0">
                <a:solidFill>
                  <a:schemeClr val="tx1"/>
                </a:solidFill>
                <a:latin typeface="+mj-ea"/>
                <a:ea typeface="+mj-ea"/>
                <a:cs typeface="+mj-cs"/>
              </a:rPr>
              <a:t>Part.2</a:t>
            </a:r>
            <a:endParaRPr lang="zh-TW" altLang="en-US" sz="4800" dirty="0">
              <a:solidFill>
                <a:schemeClr val="tx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6" name="內容版面配置區 3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397" y="3600884"/>
            <a:ext cx="3905049" cy="108012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36" y="3647645"/>
            <a:ext cx="1175661" cy="117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8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t="10664" b="9231"/>
          <a:stretch/>
        </p:blipFill>
        <p:spPr bwMode="auto">
          <a:xfrm>
            <a:off x="0" y="332656"/>
            <a:ext cx="9144000" cy="58326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橢圓形圖說文字 3"/>
          <p:cNvSpPr/>
          <p:nvPr/>
        </p:nvSpPr>
        <p:spPr>
          <a:xfrm>
            <a:off x="5436096" y="3140968"/>
            <a:ext cx="3456384" cy="2088232"/>
          </a:xfrm>
          <a:prstGeom prst="wedgeEllipseCallout">
            <a:avLst>
              <a:gd name="adj1" fmla="val -95244"/>
              <a:gd name="adj2" fmla="val -4021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580112" y="3573016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</a:t>
            </a:r>
            <a:endParaRPr lang="en-US" altLang="zh-TW" sz="32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  <a:p>
            <a:r>
              <a:rPr lang="zh-TW" altLang="en-US" sz="32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全國法規資料庫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0" y="836712"/>
            <a:ext cx="7020272" cy="936104"/>
          </a:xfrm>
          <a:prstGeom prst="rect">
            <a:avLst/>
          </a:prstGeom>
          <a:solidFill>
            <a:srgbClr val="FFFF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跟著老師一起操作吧</a:t>
            </a:r>
            <a:r>
              <a:rPr lang="zh-TW" altLang="en-US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！</a:t>
            </a:r>
            <a:r>
              <a:rPr lang="en-US" altLang="zh-TW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:)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華康海報體W9" panose="040B0909000000000000" pitchFamily="81" charset="-120"/>
              <a:ea typeface="華康海報體W9" panose="040B0909000000000000" pitchFamily="81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6973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197"/>
            <a:ext cx="9144000" cy="645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橢圓形圖說文字 2"/>
          <p:cNvSpPr/>
          <p:nvPr/>
        </p:nvSpPr>
        <p:spPr>
          <a:xfrm>
            <a:off x="4139952" y="1773610"/>
            <a:ext cx="3312368" cy="1943422"/>
          </a:xfrm>
          <a:prstGeom prst="wedgeEllipseCallout">
            <a:avLst>
              <a:gd name="adj1" fmla="val 57646"/>
              <a:gd name="adj2" fmla="val -7798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4572000" y="1931348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就是這裡</a:t>
            </a:r>
            <a:r>
              <a:rPr lang="en-US" altLang="zh-TW" sz="28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!</a:t>
            </a:r>
            <a:r>
              <a:rPr lang="en-US" altLang="zh-TW" sz="2800" dirty="0">
                <a:latin typeface="華康海報體W9" pitchFamily="81" charset="-120"/>
                <a:ea typeface="華康海報體W9" pitchFamily="81" charset="-120"/>
              </a:rPr>
              <a:t/>
            </a:r>
            <a:br>
              <a:rPr lang="en-US" altLang="zh-TW" sz="2800" dirty="0">
                <a:latin typeface="華康海報體W9" pitchFamily="81" charset="-120"/>
                <a:ea typeface="華康海報體W9" pitchFamily="81" charset="-120"/>
              </a:rPr>
            </a:br>
            <a:r>
              <a:rPr lang="zh-TW" altLang="en-US" sz="40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青少年</a:t>
            </a:r>
            <a:r>
              <a:rPr lang="zh-TW" altLang="en-US" sz="28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使用的版本喔</a:t>
            </a:r>
            <a:r>
              <a:rPr lang="en-US" altLang="zh-TW" sz="28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!</a:t>
            </a:r>
            <a:endParaRPr lang="zh-TW" altLang="en-US" sz="28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1124744"/>
            <a:ext cx="6372200" cy="6488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8"/>
          <p:cNvGrpSpPr/>
          <p:nvPr/>
        </p:nvGrpSpPr>
        <p:grpSpPr>
          <a:xfrm>
            <a:off x="2356587" y="1773610"/>
            <a:ext cx="1728192" cy="1943422"/>
            <a:chOff x="2356587" y="1773610"/>
            <a:chExt cx="1728192" cy="1943422"/>
          </a:xfrm>
        </p:grpSpPr>
        <p:sp>
          <p:nvSpPr>
            <p:cNvPr id="7" name="向上箭號 6"/>
            <p:cNvSpPr/>
            <p:nvPr/>
          </p:nvSpPr>
          <p:spPr>
            <a:xfrm>
              <a:off x="2356587" y="1773610"/>
              <a:ext cx="1728192" cy="1800200"/>
            </a:xfrm>
            <a:prstGeom prst="up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2851351" y="2060848"/>
              <a:ext cx="738664" cy="165618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3600" dirty="0">
                  <a:solidFill>
                    <a:schemeClr val="tx2"/>
                  </a:solidFill>
                  <a:latin typeface="華康海報體W9" pitchFamily="81" charset="-120"/>
                  <a:ea typeface="華康海報體W9" pitchFamily="81" charset="-120"/>
                </a:rPr>
                <a:t>相同點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74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2"/>
          <a:srcRect l="11811" t="11379" r="13535" b="5366"/>
          <a:stretch/>
        </p:blipFill>
        <p:spPr>
          <a:xfrm>
            <a:off x="-53471" y="0"/>
            <a:ext cx="9197471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53471" y="917616"/>
            <a:ext cx="6372200" cy="6488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496994" y="1520482"/>
            <a:ext cx="1728192" cy="2015430"/>
            <a:chOff x="2356587" y="1773610"/>
            <a:chExt cx="1728192" cy="2015430"/>
          </a:xfrm>
        </p:grpSpPr>
        <p:sp>
          <p:nvSpPr>
            <p:cNvPr id="7" name="向上箭號 6"/>
            <p:cNvSpPr/>
            <p:nvPr/>
          </p:nvSpPr>
          <p:spPr>
            <a:xfrm>
              <a:off x="2356587" y="1773610"/>
              <a:ext cx="1728192" cy="1800200"/>
            </a:xfrm>
            <a:prstGeom prst="up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華康海報體W9" pitchFamily="81" charset="-120"/>
                <a:ea typeface="華康海報體W9" pitchFamily="81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2851351" y="2132856"/>
              <a:ext cx="738664" cy="165618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3600" dirty="0">
                  <a:solidFill>
                    <a:schemeClr val="tx2"/>
                  </a:solidFill>
                  <a:latin typeface="華康海報體W9" pitchFamily="81" charset="-120"/>
                  <a:ea typeface="華康海報體W9" pitchFamily="81" charset="-120"/>
                </a:rPr>
                <a:t>相同點</a:t>
              </a:r>
            </a:p>
          </p:txBody>
        </p:sp>
      </p:grpSp>
      <p:sp>
        <p:nvSpPr>
          <p:cNvPr id="4" name="橢圓 3"/>
          <p:cNvSpPr/>
          <p:nvPr/>
        </p:nvSpPr>
        <p:spPr>
          <a:xfrm>
            <a:off x="1931886" y="1173041"/>
            <a:ext cx="4680520" cy="111572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6025429" y="2566804"/>
            <a:ext cx="2243161" cy="1594172"/>
          </a:xfrm>
          <a:prstGeom prst="wedgeRectCallout">
            <a:avLst>
              <a:gd name="adj1" fmla="val -93043"/>
              <a:gd name="adj2" fmla="val -9155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rgbClr val="FF0000"/>
                </a:solidFill>
                <a:latin typeface="華康海報體W9" pitchFamily="81" charset="-120"/>
                <a:ea typeface="華康海報體W9" pitchFamily="81" charset="-120"/>
              </a:rPr>
              <a:t>不同點</a:t>
            </a:r>
            <a:endParaRPr lang="en-US" altLang="zh-TW" sz="3600" dirty="0">
              <a:solidFill>
                <a:srgbClr val="FF0000"/>
              </a:solidFill>
              <a:latin typeface="華康海報體W9" pitchFamily="81" charset="-120"/>
              <a:ea typeface="華康海報體W9" pitchFamily="81" charset="-120"/>
            </a:endParaRPr>
          </a:p>
          <a:p>
            <a:pPr algn="ctr"/>
            <a:r>
              <a:rPr lang="zh-TW" altLang="en-US" sz="36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在這裡！</a:t>
            </a:r>
          </a:p>
        </p:txBody>
      </p:sp>
    </p:spTree>
    <p:extLst>
      <p:ext uri="{BB962C8B-B14F-4D97-AF65-F5344CB8AC3E}">
        <p14:creationId xmlns:p14="http://schemas.microsoft.com/office/powerpoint/2010/main" val="322854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8654" t="10385" r="11057" b="3846"/>
          <a:stretch/>
        </p:blipFill>
        <p:spPr bwMode="auto">
          <a:xfrm>
            <a:off x="-1" y="-2"/>
            <a:ext cx="9144001" cy="68580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55" y="2132856"/>
            <a:ext cx="3600400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5" name="直線單箭頭接點 4"/>
          <p:cNvCxnSpPr/>
          <p:nvPr/>
        </p:nvCxnSpPr>
        <p:spPr>
          <a:xfrm>
            <a:off x="671803" y="1340768"/>
            <a:ext cx="1368152" cy="7920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131331" y="4124979"/>
            <a:ext cx="4572000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TW" altLang="zh-TW" sz="2400" dirty="0">
                <a:latin typeface="華康海報體W9" pitchFamily="81" charset="-120"/>
                <a:ea typeface="華康海報體W9" pitchFamily="81" charset="-120"/>
              </a:rPr>
              <a:t>提供</a:t>
            </a:r>
            <a:r>
              <a:rPr lang="zh-TW" altLang="zh-TW" sz="2400" dirty="0">
                <a:solidFill>
                  <a:srgbClr val="00B050"/>
                </a:solidFill>
                <a:latin typeface="華康海報體W9" pitchFamily="81" charset="-120"/>
                <a:ea typeface="華康海報體W9" pitchFamily="81" charset="-120"/>
              </a:rPr>
              <a:t>最近的</a:t>
            </a:r>
            <a:r>
              <a:rPr lang="zh-TW" altLang="zh-TW" sz="2400" dirty="0">
                <a:latin typeface="華康海報體W9" pitchFamily="81" charset="-120"/>
                <a:ea typeface="華康海報體W9" pitchFamily="81" charset="-120"/>
              </a:rPr>
              <a:t>中央、地方法規命令草案、行政規則與大法官解釋的公告及消息。</a:t>
            </a:r>
            <a:endParaRPr lang="zh-TW" altLang="en-US" sz="2400" dirty="0">
              <a:latin typeface="華康海報體W9" pitchFamily="81" charset="-120"/>
              <a:ea typeface="華康海報體W9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5505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13347" y="1790701"/>
            <a:ext cx="8245642" cy="403225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搜尋「毒品」於</a:t>
            </a:r>
            <a:r>
              <a:rPr lang="en-US" altLang="zh-TW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104</a:t>
            </a:r>
            <a:r>
              <a:rPr lang="zh-TW" altLang="en-US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年</a:t>
            </a:r>
            <a:r>
              <a:rPr lang="en-US" altLang="zh-TW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11</a:t>
            </a:r>
            <a:r>
              <a:rPr lang="zh-TW" altLang="en-US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月</a:t>
            </a:r>
            <a:r>
              <a:rPr lang="en-US" altLang="zh-TW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9</a:t>
            </a:r>
            <a:r>
              <a:rPr lang="zh-TW" altLang="en-US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日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修正的法規命令是哪一項？</a:t>
            </a:r>
            <a:endParaRPr lang="en-US" altLang="zh-TW" sz="40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 algn="r">
              <a:buNone/>
            </a:pP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（請搶答</a:t>
            </a:r>
            <a:r>
              <a:rPr lang="en-US" altLang="zh-TW" sz="4800" dirty="0">
                <a:solidFill>
                  <a:srgbClr val="C00000"/>
                </a:solidFill>
                <a:latin typeface="+mj-ea"/>
                <a:ea typeface="+mj-ea"/>
              </a:rPr>
              <a:t>!</a:t>
            </a: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  <a:endParaRPr lang="en-US" altLang="zh-TW" sz="1800" b="1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臺北市政府毒品危害防制中心設置要點</a:t>
            </a:r>
            <a:endParaRPr lang="en-US" altLang="zh-TW" sz="4000" dirty="0">
              <a:solidFill>
                <a:schemeClr val="accent2">
                  <a:lumMod val="50000"/>
                </a:schemeClr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>
              <a:buNone/>
            </a:pPr>
            <a:endParaRPr lang="en-US" altLang="zh-TW" sz="4000" dirty="0">
              <a:solidFill>
                <a:schemeClr val="tx2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258763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No.1</a:t>
            </a:r>
            <a:endParaRPr lang="zh-TW" altLang="en-US" sz="6600" b="0" dirty="0">
              <a:solidFill>
                <a:srgbClr val="00206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5875327" y="219878"/>
            <a:ext cx="1664368" cy="14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6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3749"/>
          </a:xfrm>
          <a:prstGeom prst="rect">
            <a:avLst/>
          </a:prstGeom>
        </p:spPr>
      </p:pic>
      <p:pic>
        <p:nvPicPr>
          <p:cNvPr id="3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928" y="2222299"/>
            <a:ext cx="3257701" cy="1190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>
            <a:off x="1573198" y="1218405"/>
            <a:ext cx="1224136" cy="100811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858945" y="3737575"/>
            <a:ext cx="7149024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將法規依其</a:t>
            </a:r>
            <a:r>
              <a:rPr lang="zh-TW" altLang="zh-TW" sz="3600" b="1" dirty="0">
                <a:solidFill>
                  <a:srgbClr val="7030A0"/>
                </a:solidFill>
                <a:latin typeface="華康海報體W9" pitchFamily="81" charset="-120"/>
                <a:ea typeface="華康海報體W9" pitchFamily="81" charset="-120"/>
              </a:rPr>
              <a:t>所屬類目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分類</a:t>
            </a:r>
            <a:endParaRPr lang="en-US" altLang="zh-TW" sz="2800" dirty="0">
              <a:latin typeface="華康海報體W9" pitchFamily="81" charset="-120"/>
              <a:ea typeface="華康海報體W9" pitchFamily="81" charset="-120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華康海報體W9" pitchFamily="81" charset="-120"/>
                <a:ea typeface="華康海報體W9" pitchFamily="81" charset="-120"/>
              </a:rPr>
              <a:t>優點：法規分門別類，可以找到其他同類法規。 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華康海報體W9" pitchFamily="81" charset="-120"/>
                <a:ea typeface="華康海報體W9" pitchFamily="81" charset="-120"/>
              </a:rPr>
              <a:t>缺點：不知道該法規的類別，即無法使用此功能查詢。（但可以用之後的「法規檢索」功能突破此限制）。</a:t>
            </a:r>
          </a:p>
        </p:txBody>
      </p:sp>
    </p:spTree>
    <p:extLst>
      <p:ext uri="{BB962C8B-B14F-4D97-AF65-F5344CB8AC3E}">
        <p14:creationId xmlns:p14="http://schemas.microsoft.com/office/powerpoint/2010/main" val="109952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8654" t="10385" r="11057" b="384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758" y="2326568"/>
            <a:ext cx="3102731" cy="1494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>
            <a:off x="2051720" y="1318456"/>
            <a:ext cx="684076" cy="100811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3945123" y="4262225"/>
            <a:ext cx="4572000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輸入法規名稱或條文內容的</a:t>
            </a:r>
            <a:r>
              <a:rPr lang="zh-TW" altLang="zh-TW" sz="3600" b="1" dirty="0">
                <a:solidFill>
                  <a:srgbClr val="FF0000"/>
                </a:solidFill>
                <a:latin typeface="華康海報體W9" pitchFamily="81" charset="-120"/>
                <a:ea typeface="華康海報體W9" pitchFamily="81" charset="-120"/>
              </a:rPr>
              <a:t>「關鍵字」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即可查詢。</a:t>
            </a:r>
          </a:p>
        </p:txBody>
      </p:sp>
    </p:spTree>
    <p:extLst>
      <p:ext uri="{BB962C8B-B14F-4D97-AF65-F5344CB8AC3E}">
        <p14:creationId xmlns:p14="http://schemas.microsoft.com/office/powerpoint/2010/main" val="10007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9615" t="11153" r="9615" b="4615"/>
          <a:stretch/>
        </p:blipFill>
        <p:spPr bwMode="auto">
          <a:xfrm>
            <a:off x="0" y="-40914"/>
            <a:ext cx="9144000" cy="68989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橢圓 2"/>
          <p:cNvSpPr/>
          <p:nvPr/>
        </p:nvSpPr>
        <p:spPr>
          <a:xfrm>
            <a:off x="1269023" y="2112398"/>
            <a:ext cx="2078333" cy="1748649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向左箭號 3"/>
          <p:cNvSpPr/>
          <p:nvPr/>
        </p:nvSpPr>
        <p:spPr>
          <a:xfrm>
            <a:off x="3347356" y="1646801"/>
            <a:ext cx="5256584" cy="2088232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163947" y="2213863"/>
            <a:ext cx="44399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華康海報體W9" pitchFamily="81" charset="-120"/>
                <a:ea typeface="華康海報體W9" pitchFamily="81" charset="-120"/>
              </a:rPr>
              <a:t>注意</a:t>
            </a:r>
            <a:r>
              <a:rPr lang="zh-TW" altLang="zh-TW" sz="2800" b="1" dirty="0">
                <a:latin typeface="華康海報體W9" pitchFamily="81" charset="-120"/>
                <a:ea typeface="華康海報體W9" pitchFamily="81" charset="-120"/>
              </a:rPr>
              <a:t>「含有」、「且含」、「或」、「不含」</a:t>
            </a:r>
            <a:endParaRPr lang="zh-TW" altLang="en-US" sz="2800" b="1" dirty="0"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17381" y="3652528"/>
            <a:ext cx="2051212" cy="801419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左箭號 7"/>
          <p:cNvSpPr/>
          <p:nvPr/>
        </p:nvSpPr>
        <p:spPr>
          <a:xfrm rot="1515402">
            <a:off x="3176219" y="3988421"/>
            <a:ext cx="2880320" cy="2168921"/>
          </a:xfrm>
          <a:prstGeom prst="lef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注意</a:t>
            </a:r>
            <a:r>
              <a:rPr lang="zh-TW" altLang="zh-TW" sz="2800" b="1" dirty="0">
                <a:latin typeface="華康海報體W9" pitchFamily="81" charset="-120"/>
                <a:ea typeface="華康海報體W9" pitchFamily="81" charset="-120"/>
              </a:rPr>
              <a:t>「勾選」</a:t>
            </a:r>
            <a:endParaRPr lang="zh-TW" altLang="en-US" sz="2800" b="1" dirty="0">
              <a:latin typeface="華康海報體W9" pitchFamily="81" charset="-120"/>
              <a:ea typeface="華康海報體W9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919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13347" y="1790701"/>
            <a:ext cx="8245642" cy="403225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我國目前的法規中，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含有「毒品」關鍵字的法規有哪些？</a:t>
            </a:r>
            <a:endParaRPr lang="en-US" altLang="zh-TW" sz="40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 algn="r">
              <a:buNone/>
            </a:pP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（請搶答</a:t>
            </a:r>
            <a:r>
              <a:rPr lang="en-US" altLang="zh-TW" sz="4800" dirty="0">
                <a:solidFill>
                  <a:srgbClr val="C00000"/>
                </a:solidFill>
                <a:latin typeface="+mj-ea"/>
                <a:ea typeface="+mj-ea"/>
              </a:rPr>
              <a:t>!</a:t>
            </a: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  <a:endParaRPr lang="en-US" altLang="zh-TW" sz="1800" b="1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258763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No.2</a:t>
            </a:r>
            <a:endParaRPr lang="zh-TW" altLang="en-US" sz="6600" b="0" dirty="0">
              <a:solidFill>
                <a:srgbClr val="00206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003665" y="219878"/>
            <a:ext cx="1664368" cy="14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6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13347" y="1614239"/>
            <a:ext cx="8245642" cy="403225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endParaRPr lang="en-US" altLang="zh-TW" sz="1800" b="1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258763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No.2</a:t>
            </a:r>
            <a:endParaRPr lang="zh-TW" altLang="en-US" sz="6600" b="0" dirty="0">
              <a:solidFill>
                <a:srgbClr val="00206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003665" y="219878"/>
            <a:ext cx="1664368" cy="140326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12140" t="13205" r="13047" b="22681"/>
          <a:stretch/>
        </p:blipFill>
        <p:spPr>
          <a:xfrm>
            <a:off x="0" y="2245895"/>
            <a:ext cx="9144000" cy="4467726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1588168" y="3866147"/>
            <a:ext cx="5614737" cy="284747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188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" y="-14459"/>
            <a:ext cx="9144000" cy="6872459"/>
          </a:xfrm>
          <a:prstGeom prst="rect">
            <a:avLst/>
          </a:prstGeom>
        </p:spPr>
      </p:pic>
      <p:pic>
        <p:nvPicPr>
          <p:cNvPr id="3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08" y="2571889"/>
            <a:ext cx="2784478" cy="1174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>
            <a:off x="2868518" y="1229898"/>
            <a:ext cx="587846" cy="13419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3232779" y="3877177"/>
            <a:ext cx="5472608" cy="17543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提供依內容關鍵字、字號與期間為檢索條件查詢</a:t>
            </a:r>
            <a:r>
              <a:rPr lang="zh-TW" altLang="zh-TW" sz="4000" dirty="0">
                <a:solidFill>
                  <a:srgbClr val="0070C0"/>
                </a:solidFill>
                <a:latin typeface="華康海報體W9" pitchFamily="81" charset="-120"/>
                <a:ea typeface="華康海報體W9" pitchFamily="81" charset="-120"/>
              </a:rPr>
              <a:t>司法判例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與</a:t>
            </a:r>
            <a:r>
              <a:rPr lang="zh-TW" altLang="zh-TW" sz="4000" dirty="0">
                <a:solidFill>
                  <a:srgbClr val="0070C0"/>
                </a:solidFill>
                <a:latin typeface="華康海報體W9" pitchFamily="81" charset="-120"/>
                <a:ea typeface="華康海報體W9" pitchFamily="81" charset="-120"/>
              </a:rPr>
              <a:t>大法官解釋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功能。</a:t>
            </a:r>
          </a:p>
        </p:txBody>
      </p:sp>
      <p:sp>
        <p:nvSpPr>
          <p:cNvPr id="8" name="矩形 7"/>
          <p:cNvSpPr/>
          <p:nvPr/>
        </p:nvSpPr>
        <p:spPr>
          <a:xfrm>
            <a:off x="1436919" y="1910939"/>
            <a:ext cx="6822831" cy="440373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462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8654" t="10385" r="11057" b="384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352" y="2177036"/>
            <a:ext cx="3002116" cy="1157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>
            <a:off x="3439953" y="1317950"/>
            <a:ext cx="122905" cy="9145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025961" y="3832479"/>
            <a:ext cx="6480720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提供條約協定名稱或內容關鍵字查詢條約協定功能。提供</a:t>
            </a:r>
            <a:r>
              <a:rPr lang="zh-TW" altLang="zh-TW" sz="3600" dirty="0">
                <a:solidFill>
                  <a:srgbClr val="CC0000"/>
                </a:solidFill>
                <a:latin typeface="華康海報體W9" pitchFamily="81" charset="-120"/>
                <a:ea typeface="華康海報體W9" pitchFamily="81" charset="-120"/>
              </a:rPr>
              <a:t>中外條約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輯編及</a:t>
            </a:r>
            <a:r>
              <a:rPr lang="zh-TW" altLang="zh-TW" sz="3600" dirty="0">
                <a:solidFill>
                  <a:srgbClr val="CC0000"/>
                </a:solidFill>
                <a:latin typeface="華康海報體W9" pitchFamily="81" charset="-120"/>
                <a:ea typeface="華康海報體W9" pitchFamily="81" charset="-120"/>
              </a:rPr>
              <a:t>外交部公報所列條約協定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資料查詢。</a:t>
            </a:r>
          </a:p>
        </p:txBody>
      </p:sp>
    </p:spTree>
    <p:extLst>
      <p:ext uri="{BB962C8B-B14F-4D97-AF65-F5344CB8AC3E}">
        <p14:creationId xmlns:p14="http://schemas.microsoft.com/office/powerpoint/2010/main" val="135871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8654" t="10385" r="11057" b="3846"/>
          <a:stretch/>
        </p:blipFill>
        <p:spPr bwMode="auto">
          <a:xfrm>
            <a:off x="-47068" y="0"/>
            <a:ext cx="9191068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644" y="2235721"/>
            <a:ext cx="3209568" cy="1318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 flipH="1">
            <a:off x="3669553" y="1267990"/>
            <a:ext cx="597175" cy="9145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084313" y="3879664"/>
            <a:ext cx="6928305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提供依協議名稱或內容關鍵字查詢條約協定功能。絕大多數與</a:t>
            </a:r>
            <a:r>
              <a:rPr lang="zh-TW" altLang="zh-TW" sz="3600" dirty="0">
                <a:solidFill>
                  <a:srgbClr val="CC0000"/>
                </a:solidFill>
                <a:latin typeface="華康海報體W9" pitchFamily="81" charset="-120"/>
                <a:ea typeface="華康海報體W9" pitchFamily="81" charset="-120"/>
              </a:rPr>
              <a:t>經濟貿易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方面相關。</a:t>
            </a:r>
          </a:p>
        </p:txBody>
      </p:sp>
    </p:spTree>
    <p:extLst>
      <p:ext uri="{BB962C8B-B14F-4D97-AF65-F5344CB8AC3E}">
        <p14:creationId xmlns:p14="http://schemas.microsoft.com/office/powerpoint/2010/main" val="248557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449179" y="1549546"/>
            <a:ext cx="8245642" cy="455985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搜尋「</a:t>
            </a:r>
            <a:r>
              <a:rPr lang="zh-TW" altLang="en-US" sz="40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」，並於檢索項目勾選「</a:t>
            </a:r>
            <a:r>
              <a:rPr lang="zh-TW" altLang="en-US" sz="4000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兩岸協議名稱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」與「</a:t>
            </a:r>
            <a:r>
              <a:rPr lang="zh-TW" altLang="en-US" sz="4000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兩岸協議內容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」，會出現哪一項法規？</a:t>
            </a:r>
            <a:endParaRPr lang="en-US" altLang="zh-TW" sz="40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 algn="r">
              <a:buNone/>
            </a:pPr>
            <a:r>
              <a:rPr lang="zh-TW" altLang="en-US" sz="4400" dirty="0">
                <a:solidFill>
                  <a:srgbClr val="C00000"/>
                </a:solidFill>
                <a:latin typeface="+mj-ea"/>
                <a:ea typeface="+mj-ea"/>
              </a:rPr>
              <a:t>（請搶答</a:t>
            </a:r>
            <a:r>
              <a:rPr lang="en-US" altLang="zh-TW" sz="4400" dirty="0">
                <a:solidFill>
                  <a:srgbClr val="C00000"/>
                </a:solidFill>
                <a:latin typeface="+mj-ea"/>
                <a:ea typeface="+mj-ea"/>
              </a:rPr>
              <a:t>!</a:t>
            </a:r>
            <a:r>
              <a:rPr lang="zh-TW" altLang="en-US" sz="44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  <a:endParaRPr lang="en-US" altLang="zh-TW" sz="1600" b="1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海峽兩岸共同打擊犯罪及司法互助協議</a:t>
            </a:r>
            <a:endParaRPr lang="en-US" altLang="zh-TW" sz="4000" dirty="0">
              <a:solidFill>
                <a:schemeClr val="tx2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128139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</a:t>
            </a:r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３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331432" y="89255"/>
            <a:ext cx="1664368" cy="140326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7860"/>
            <a:ext cx="9144000" cy="230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8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8654" t="10385" r="11057" b="384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633" y="2195726"/>
            <a:ext cx="3054122" cy="134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 flipH="1">
            <a:off x="4273412" y="1331549"/>
            <a:ext cx="597175" cy="9145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956631" y="3923918"/>
            <a:ext cx="5397881" cy="181588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提供中央法規、條約協定、兩岸協議、司法判解等內容關鍵字查詢，以及各類別勾選，可單選、複選或綜合查詢。</a:t>
            </a:r>
          </a:p>
        </p:txBody>
      </p:sp>
    </p:spTree>
    <p:extLst>
      <p:ext uri="{BB962C8B-B14F-4D97-AF65-F5344CB8AC3E}">
        <p14:creationId xmlns:p14="http://schemas.microsoft.com/office/powerpoint/2010/main" val="289842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/>
          <p:nvPr/>
        </p:nvPicPr>
        <p:blipFill rotWithShape="1">
          <a:blip r:embed="rId2" cstate="print"/>
          <a:srcRect l="10115" t="10983" r="10405" b="4046"/>
          <a:stretch/>
        </p:blipFill>
        <p:spPr bwMode="auto">
          <a:xfrm>
            <a:off x="0" y="0"/>
            <a:ext cx="9144000" cy="67437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523" y="1882847"/>
            <a:ext cx="2830040" cy="939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直線單箭頭接點 3"/>
          <p:cNvCxnSpPr/>
          <p:nvPr/>
        </p:nvCxnSpPr>
        <p:spPr>
          <a:xfrm flipH="1">
            <a:off x="4996543" y="1210444"/>
            <a:ext cx="599107" cy="8469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907112" y="3110044"/>
            <a:ext cx="5926645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輸入</a:t>
            </a:r>
            <a:r>
              <a:rPr lang="zh-TW" altLang="zh-TW" sz="2800" dirty="0">
                <a:solidFill>
                  <a:srgbClr val="00B050"/>
                </a:solidFill>
                <a:latin typeface="華康海報體W9" pitchFamily="81" charset="-120"/>
                <a:ea typeface="華康海報體W9" pitchFamily="81" charset="-120"/>
              </a:rPr>
              <a:t>「關鍵字」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勾選設定和</a:t>
            </a:r>
            <a:r>
              <a:rPr lang="zh-TW" altLang="zh-TW" sz="2800" dirty="0">
                <a:solidFill>
                  <a:srgbClr val="7030A0"/>
                </a:solidFill>
                <a:latin typeface="華康海報體W9" pitchFamily="81" charset="-120"/>
                <a:ea typeface="華康海報體W9" pitchFamily="81" charset="-120"/>
              </a:rPr>
              <a:t>「機關」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範圍之後查詢結果會顯示查詢結果，能在一次搜尋中整合中央與地方多機關法規平台，能擴大搜尋廣度。</a:t>
            </a:r>
          </a:p>
        </p:txBody>
      </p:sp>
    </p:spTree>
    <p:extLst>
      <p:ext uri="{BB962C8B-B14F-4D97-AF65-F5344CB8AC3E}">
        <p14:creationId xmlns:p14="http://schemas.microsoft.com/office/powerpoint/2010/main" val="192978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l="10485" r="12872"/>
          <a:stretch/>
        </p:blipFill>
        <p:spPr>
          <a:xfrm>
            <a:off x="-222019" y="-12575"/>
            <a:ext cx="9366019" cy="68705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1196752"/>
            <a:ext cx="2664296" cy="41764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683" y="3926768"/>
            <a:ext cx="4472930" cy="918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5" name="直線單箭頭接點 4"/>
          <p:cNvCxnSpPr/>
          <p:nvPr/>
        </p:nvCxnSpPr>
        <p:spPr>
          <a:xfrm>
            <a:off x="2113748" y="2918656"/>
            <a:ext cx="2288720" cy="100811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61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13347" y="1790701"/>
            <a:ext cx="8245642" cy="440155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搜尋「拉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K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」，點選「無正當理由持有或施用」，會出現哪些法律呢？</a:t>
            </a:r>
            <a:endParaRPr lang="en-US" altLang="zh-TW" sz="40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 algn="r">
              <a:buNone/>
            </a:pP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（請搶答</a:t>
            </a:r>
            <a:r>
              <a:rPr lang="en-US" altLang="zh-TW" sz="4800" dirty="0">
                <a:solidFill>
                  <a:srgbClr val="C00000"/>
                </a:solidFill>
                <a:latin typeface="+mj-ea"/>
                <a:ea typeface="+mj-ea"/>
              </a:rPr>
              <a:t>!</a:t>
            </a:r>
            <a:r>
              <a:rPr lang="zh-TW" altLang="en-US" sz="48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  <a:endParaRPr lang="en-US" altLang="zh-TW" sz="1800" b="1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1.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2.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毒品危害事件統一裁罰基準及講習辦法 </a:t>
            </a:r>
            <a:endParaRPr lang="en-US" altLang="zh-TW" sz="3600" dirty="0">
              <a:solidFill>
                <a:schemeClr val="accent2">
                  <a:lumMod val="50000"/>
                </a:schemeClr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>
              <a:buNone/>
            </a:pPr>
            <a:endParaRPr lang="en-US" altLang="zh-TW" sz="4000" dirty="0">
              <a:solidFill>
                <a:schemeClr val="tx2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914400" y="258763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</a:t>
            </a:r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４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128300" y="219878"/>
            <a:ext cx="1664368" cy="14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3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10485" r="12872"/>
          <a:stretch/>
        </p:blipFill>
        <p:spPr>
          <a:xfrm>
            <a:off x="-222019" y="-12575"/>
            <a:ext cx="9366019" cy="68705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93261" y="1251993"/>
            <a:ext cx="2664296" cy="41764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485" y="4234789"/>
            <a:ext cx="4250065" cy="14056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5" name="直線單箭頭接點 4"/>
          <p:cNvCxnSpPr/>
          <p:nvPr/>
        </p:nvCxnSpPr>
        <p:spPr>
          <a:xfrm>
            <a:off x="2017817" y="4790186"/>
            <a:ext cx="1872208" cy="2948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36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50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338" y="0"/>
            <a:ext cx="9202338" cy="6858000"/>
          </a:xfrm>
          <a:prstGeom prst="rect">
            <a:avLst/>
          </a:prstGeom>
        </p:spPr>
      </p:pic>
      <p:sp>
        <p:nvSpPr>
          <p:cNvPr id="4" name="橢圓 3"/>
          <p:cNvSpPr/>
          <p:nvPr/>
        </p:nvSpPr>
        <p:spPr>
          <a:xfrm>
            <a:off x="0" y="5227710"/>
            <a:ext cx="1670162" cy="85176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1542521" y="2336183"/>
            <a:ext cx="3540924" cy="269450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圖說文字 8"/>
          <p:cNvSpPr/>
          <p:nvPr/>
        </p:nvSpPr>
        <p:spPr>
          <a:xfrm>
            <a:off x="5417707" y="3851236"/>
            <a:ext cx="3044368" cy="1802354"/>
          </a:xfrm>
          <a:prstGeom prst="wedgeRectCallout">
            <a:avLst>
              <a:gd name="adj1" fmla="val -98375"/>
              <a:gd name="adj2" fmla="val -5877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以常見的生活實際案例，搭配步驟，探討常見的法律問題。</a:t>
            </a:r>
            <a:endParaRPr lang="en-US" altLang="zh-TW" sz="24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6382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372849" y="1361122"/>
            <a:ext cx="8454190" cy="520574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點選「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1.</a:t>
            </a:r>
            <a:r>
              <a:rPr lang="zh-TW" altLang="en-US" sz="3600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毒品菸酒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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「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2.</a:t>
            </a:r>
            <a:r>
              <a:rPr lang="en-US" altLang="zh-TW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K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他命施用或販賣的法律責任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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「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3.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施用</a:t>
            </a:r>
            <a:r>
              <a:rPr lang="en-US" altLang="zh-TW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K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他命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」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/>
            </a:r>
            <a:b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</a:b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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「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4.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未成年吸食</a:t>
            </a:r>
            <a:r>
              <a:rPr lang="en-US" altLang="zh-TW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K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他命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」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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「</a:t>
            </a:r>
            <a:r>
              <a:rPr lang="en-US" altLang="zh-TW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5.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十二歲以上未滿十八歲</a:t>
            </a:r>
            <a:r>
              <a:rPr lang="zh-TW" altLang="en-US" sz="36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」，會有什麼樣的法律責任呢？</a:t>
            </a:r>
            <a:endParaRPr lang="en-US" altLang="zh-TW" sz="32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保護處分，如訓誡並予假日生活輔導、保護管束、交付機構安置等，情節嚴重者甚至可給予感化教育之處分。</a:t>
            </a:r>
            <a:endParaRPr lang="en-US" altLang="zh-TW" sz="4000" dirty="0">
              <a:solidFill>
                <a:schemeClr val="tx2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854112" y="87947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武功秘笈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No.</a:t>
            </a:r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５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198640" y="76276"/>
            <a:ext cx="1664368" cy="14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20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10485" r="12872"/>
          <a:stretch/>
        </p:blipFill>
        <p:spPr>
          <a:xfrm>
            <a:off x="-222019" y="-12575"/>
            <a:ext cx="9366019" cy="6870575"/>
          </a:xfrm>
          <a:prstGeom prst="rect">
            <a:avLst/>
          </a:prstGeom>
        </p:spPr>
      </p:pic>
      <p:pic>
        <p:nvPicPr>
          <p:cNvPr id="7" name="圖片 6"/>
          <p:cNvPicPr/>
          <p:nvPr/>
        </p:nvPicPr>
        <p:blipFill rotWithShape="1">
          <a:blip r:embed="rId3" cstate="print"/>
          <a:srcRect l="39165" t="29475" r="45414" b="67031"/>
          <a:stretch/>
        </p:blipFill>
        <p:spPr bwMode="auto">
          <a:xfrm>
            <a:off x="1969790" y="4871578"/>
            <a:ext cx="6012160" cy="1271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8" name="直線單箭頭接點 7"/>
          <p:cNvCxnSpPr/>
          <p:nvPr/>
        </p:nvCxnSpPr>
        <p:spPr>
          <a:xfrm>
            <a:off x="3788668" y="1415207"/>
            <a:ext cx="1621532" cy="345637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2230839" y="1271043"/>
            <a:ext cx="5149474" cy="32057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34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/>
          <a:srcRect l="10485" r="12872"/>
          <a:stretch/>
        </p:blipFill>
        <p:spPr>
          <a:xfrm>
            <a:off x="-222019" y="-12575"/>
            <a:ext cx="9366019" cy="6870575"/>
          </a:xfrm>
          <a:prstGeom prst="rect">
            <a:avLst/>
          </a:prstGeom>
        </p:spPr>
      </p:pic>
      <p:cxnSp>
        <p:nvCxnSpPr>
          <p:cNvPr id="4" name="直線單箭頭接點 3"/>
          <p:cNvCxnSpPr/>
          <p:nvPr/>
        </p:nvCxnSpPr>
        <p:spPr>
          <a:xfrm flipH="1">
            <a:off x="4019550" y="1431864"/>
            <a:ext cx="657464" cy="208223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64851" y="4770655"/>
            <a:ext cx="6861905" cy="17543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一個個精心策劃的</a:t>
            </a:r>
            <a:r>
              <a:rPr lang="zh-TW" altLang="zh-TW" sz="2800" dirty="0">
                <a:solidFill>
                  <a:srgbClr val="CC0000"/>
                </a:solidFill>
                <a:latin typeface="華康海報體W9" pitchFamily="81" charset="-120"/>
                <a:ea typeface="華康海報體W9" pitchFamily="81" charset="-120"/>
              </a:rPr>
              <a:t>單元</a:t>
            </a:r>
            <a:r>
              <a:rPr lang="en-US" altLang="zh-TW" sz="2800" dirty="0">
                <a:latin typeface="華康海報體W9" pitchFamily="81" charset="-120"/>
                <a:ea typeface="華康海報體W9" pitchFamily="81" charset="-120"/>
              </a:rPr>
              <a:t>5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分鐘短片提供生活上多元的法律常識，並由</a:t>
            </a:r>
            <a:r>
              <a:rPr lang="zh-TW" altLang="zh-TW" sz="4000" dirty="0">
                <a:solidFill>
                  <a:srgbClr val="CC0000"/>
                </a:solidFill>
                <a:latin typeface="華康海報體W9" pitchFamily="81" charset="-120"/>
                <a:ea typeface="華康海報體W9" pitchFamily="81" charset="-120"/>
              </a:rPr>
              <a:t>檢察官親身錄製</a:t>
            </a:r>
            <a:r>
              <a:rPr lang="zh-TW" altLang="zh-TW" sz="2800" dirty="0">
                <a:latin typeface="華康海報體W9" pitchFamily="81" charset="-120"/>
                <a:ea typeface="華康海報體W9" pitchFamily="81" charset="-120"/>
              </a:rPr>
              <a:t>這些的短片。</a:t>
            </a:r>
          </a:p>
        </p:txBody>
      </p:sp>
      <p:sp>
        <p:nvSpPr>
          <p:cNvPr id="9" name="矩形 8"/>
          <p:cNvSpPr/>
          <p:nvPr/>
        </p:nvSpPr>
        <p:spPr>
          <a:xfrm>
            <a:off x="2177282" y="1214768"/>
            <a:ext cx="5149474" cy="32057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/>
          <p:nvPr/>
        </p:nvPicPr>
        <p:blipFill rotWithShape="1">
          <a:blip r:embed="rId3" cstate="print"/>
          <a:srcRect l="54858" t="28821" r="37090" b="67904"/>
          <a:stretch/>
        </p:blipFill>
        <p:spPr bwMode="auto">
          <a:xfrm>
            <a:off x="551533" y="3579646"/>
            <a:ext cx="3909457" cy="985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71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/>
          <a:srcRect l="10485" r="12872"/>
          <a:stretch/>
        </p:blipFill>
        <p:spPr>
          <a:xfrm>
            <a:off x="-222019" y="-12575"/>
            <a:ext cx="9366019" cy="6870575"/>
          </a:xfrm>
          <a:prstGeom prst="rect">
            <a:avLst/>
          </a:prstGeom>
        </p:spPr>
      </p:pic>
      <p:cxnSp>
        <p:nvCxnSpPr>
          <p:cNvPr id="9" name="直線單箭頭接點 8"/>
          <p:cNvCxnSpPr/>
          <p:nvPr/>
        </p:nvCxnSpPr>
        <p:spPr>
          <a:xfrm flipH="1">
            <a:off x="5796782" y="593664"/>
            <a:ext cx="397259" cy="129228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796782" y="0"/>
            <a:ext cx="794518" cy="8616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553" y="1885950"/>
            <a:ext cx="1647747" cy="1689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矩形 11"/>
          <p:cNvSpPr/>
          <p:nvPr/>
        </p:nvSpPr>
        <p:spPr>
          <a:xfrm>
            <a:off x="502952" y="3991070"/>
            <a:ext cx="6552728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2800" dirty="0">
                <a:latin typeface="華康海報體W9" pitchFamily="81" charset="-120"/>
                <a:ea typeface="華康海報體W9" pitchFamily="81" charset="-120"/>
              </a:rPr>
              <a:t>也可以打開「全國法規資料庫」首頁，右上角的「</a:t>
            </a:r>
            <a:r>
              <a:rPr lang="zh-TW" altLang="en-US" sz="28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網站地圖</a:t>
            </a:r>
            <a:r>
              <a:rPr lang="zh-TW" altLang="en-US" sz="2800" dirty="0">
                <a:latin typeface="華康海報體W9" pitchFamily="81" charset="-120"/>
                <a:ea typeface="華康海報體W9" pitchFamily="81" charset="-120"/>
              </a:rPr>
              <a:t>」，簡易、統整的方式來認識整個網站的功能喔！</a:t>
            </a:r>
            <a:endParaRPr lang="zh-TW" altLang="zh-TW" sz="2800" dirty="0">
              <a:latin typeface="華康海報體W9" pitchFamily="81" charset="-120"/>
              <a:ea typeface="華康海報體W9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77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/>
          <p:nvPr/>
        </p:nvPicPr>
        <p:blipFill rotWithShape="1">
          <a:blip r:embed="rId2" cstate="print"/>
          <a:srcRect l="71351" t="23700" r="19437" b="72254"/>
          <a:stretch/>
        </p:blipFill>
        <p:spPr bwMode="auto">
          <a:xfrm>
            <a:off x="1486322" y="1772816"/>
            <a:ext cx="2514178" cy="79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矩形 2"/>
          <p:cNvSpPr/>
          <p:nvPr/>
        </p:nvSpPr>
        <p:spPr>
          <a:xfrm>
            <a:off x="1492367" y="2564904"/>
            <a:ext cx="70229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網站右上方，</a:t>
            </a:r>
            <a:r>
              <a:rPr lang="zh-TW" altLang="zh-TW" sz="32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有興趣可留下</a:t>
            </a:r>
            <a:r>
              <a:rPr lang="en-US" altLang="zh-TW" sz="32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email</a:t>
            </a:r>
            <a:r>
              <a:rPr lang="zh-TW" altLang="zh-TW" sz="32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獲得電子報。</a:t>
            </a:r>
          </a:p>
        </p:txBody>
      </p:sp>
      <p:pic>
        <p:nvPicPr>
          <p:cNvPr id="4" name="圖片 3"/>
          <p:cNvPicPr/>
          <p:nvPr/>
        </p:nvPicPr>
        <p:blipFill rotWithShape="1">
          <a:blip r:embed="rId3" cstate="print"/>
          <a:srcRect l="80564" t="23700" r="12752" b="72543"/>
          <a:stretch/>
        </p:blipFill>
        <p:spPr bwMode="auto">
          <a:xfrm>
            <a:off x="1505372" y="3642122"/>
            <a:ext cx="2495128" cy="879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矩形 4"/>
          <p:cNvSpPr/>
          <p:nvPr/>
        </p:nvSpPr>
        <p:spPr>
          <a:xfrm>
            <a:off x="1505372" y="4562951"/>
            <a:ext cx="64624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使用者可依「機關」、「法規類別」等個別需求，透過</a:t>
            </a:r>
            <a:r>
              <a:rPr lang="en-US" altLang="zh-TW" sz="28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RSS</a:t>
            </a:r>
            <a:r>
              <a:rPr lang="zh-TW" altLang="zh-TW" sz="28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</a:rPr>
              <a:t>的個別訂閱，定時更新最新法規訊息。</a:t>
            </a:r>
            <a:endParaRPr lang="zh-TW" altLang="en-US" sz="28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406790" y="397113"/>
            <a:ext cx="4238756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chemeClr val="tx2"/>
                </a:solidFill>
                <a:latin typeface="+mj-ea"/>
                <a:ea typeface="+mj-ea"/>
              </a:rPr>
              <a:t>補充說明</a:t>
            </a:r>
          </a:p>
        </p:txBody>
      </p:sp>
    </p:spTree>
    <p:extLst>
      <p:ext uri="{BB962C8B-B14F-4D97-AF65-F5344CB8AC3E}">
        <p14:creationId xmlns:p14="http://schemas.microsoft.com/office/powerpoint/2010/main" val="179706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372849" y="1361122"/>
            <a:ext cx="8454190" cy="520574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800"/>
              </a:spcBef>
              <a:buFont typeface="Wingdings" panose="05000000000000000000" pitchFamily="2" charset="2"/>
              <a:buChar char="l"/>
            </a:pPr>
            <a:r>
              <a:rPr lang="zh-TW" altLang="en-US" sz="4000" b="1" dirty="0">
                <a:solidFill>
                  <a:schemeClr val="accent2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請問：</a:t>
            </a:r>
            <a: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首頁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【</a:t>
            </a:r>
            <a:r>
              <a:rPr lang="zh-TW" altLang="en-US" sz="4000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法規查詢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】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功能，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輸入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『</a:t>
            </a:r>
            <a:r>
              <a:rPr lang="zh-TW" altLang="en-US" sz="4000" dirty="0">
                <a:solidFill>
                  <a:srgbClr val="FF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』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並查詢，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點選第一個法條，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以及點選下方「</a:t>
            </a:r>
            <a:r>
              <a:rPr lang="zh-TW" altLang="en-US" sz="4000" dirty="0">
                <a:solidFill>
                  <a:schemeClr val="accent3">
                    <a:lumMod val="75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所有條文</a:t>
            </a: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」鍵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會出現什麼畫面</a:t>
            </a:r>
            <a:r>
              <a:rPr lang="en-US" altLang="zh-TW" sz="4000" dirty="0">
                <a:solidFill>
                  <a:schemeClr val="tx2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?</a:t>
            </a:r>
            <a:endParaRPr lang="en-US" altLang="zh-TW" sz="3600" dirty="0">
              <a:solidFill>
                <a:schemeClr val="tx2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854112" y="87947"/>
            <a:ext cx="8229600" cy="1273175"/>
          </a:xfrm>
        </p:spPr>
        <p:txBody>
          <a:bodyPr>
            <a:noAutofit/>
          </a:bodyPr>
          <a:lstStyle/>
          <a:p>
            <a:pPr algn="l"/>
            <a:r>
              <a:rPr lang="zh-TW" altLang="en-US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再試最後一次</a:t>
            </a:r>
            <a:r>
              <a:rPr lang="en-US" altLang="zh-TW" sz="6600" b="0" dirty="0">
                <a:solidFill>
                  <a:srgbClr val="002060"/>
                </a:solidFill>
                <a:latin typeface="華康海報體W9" pitchFamily="81" charset="-120"/>
                <a:ea typeface="華康海報體W9" pitchFamily="81" charset="-120"/>
              </a:rPr>
              <a:t>!</a:t>
            </a:r>
            <a:endParaRPr lang="zh-TW" altLang="en-US" sz="6600" b="0" dirty="0">
              <a:solidFill>
                <a:srgbClr val="00206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88"/>
          <a:stretch/>
        </p:blipFill>
        <p:spPr>
          <a:xfrm rot="1062477" flipH="1">
            <a:off x="6234528" y="22902"/>
            <a:ext cx="1664368" cy="14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7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57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270"/>
            <a:ext cx="9144000" cy="6573460"/>
          </a:xfrm>
          <a:prstGeom prst="rect">
            <a:avLst/>
          </a:prstGeo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0" y="5197696"/>
            <a:ext cx="7020272" cy="936104"/>
          </a:xfrm>
          <a:prstGeom prst="rect">
            <a:avLst/>
          </a:prstGeom>
          <a:solidFill>
            <a:srgbClr val="FFFF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跟著老師一起操作吧</a:t>
            </a:r>
            <a:r>
              <a:rPr lang="zh-TW" altLang="en-US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！</a:t>
            </a:r>
            <a:r>
              <a:rPr lang="en-US" altLang="zh-TW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:)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華康海報體W9" panose="040B0909000000000000" pitchFamily="81" charset="-120"/>
              <a:ea typeface="華康海報體W9" panose="040B0909000000000000" pitchFamily="81" charset="-120"/>
              <a:cs typeface="+mj-cs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566133" y="1537629"/>
            <a:ext cx="2083549" cy="66524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3664066" y="1773650"/>
            <a:ext cx="4686114" cy="1655350"/>
          </a:xfrm>
          <a:prstGeom prst="wedgeRectCallout">
            <a:avLst>
              <a:gd name="adj1" fmla="val -77630"/>
              <a:gd name="adj2" fmla="val -4500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輸入「</a:t>
            </a:r>
            <a:r>
              <a:rPr lang="zh-TW" altLang="en-US" sz="40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毒品危害防</a:t>
            </a:r>
            <a:endParaRPr lang="en-US" altLang="zh-TW" sz="4000" dirty="0">
              <a:solidFill>
                <a:srgbClr val="C00000"/>
              </a:solidFill>
              <a:latin typeface="華康海報體W9" pitchFamily="81" charset="-120"/>
              <a:ea typeface="華康海報體W9" pitchFamily="81" charset="-120"/>
            </a:endParaRPr>
          </a:p>
          <a:p>
            <a:pPr algn="ctr"/>
            <a:r>
              <a:rPr lang="zh-TW" altLang="en-US" sz="40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制條例</a:t>
            </a:r>
            <a:r>
              <a:rPr lang="zh-TW" altLang="en-US" sz="40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」並按查詢</a:t>
            </a: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21006504">
            <a:off x="28399" y="319454"/>
            <a:ext cx="3894571" cy="667655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0" dirty="0">
                <a:solidFill>
                  <a:schemeClr val="bg1"/>
                </a:solidFill>
              </a:rPr>
              <a:t>換你試試看</a:t>
            </a:r>
          </a:p>
        </p:txBody>
      </p:sp>
    </p:spTree>
    <p:extLst>
      <p:ext uri="{BB962C8B-B14F-4D97-AF65-F5344CB8AC3E}">
        <p14:creationId xmlns:p14="http://schemas.microsoft.com/office/powerpoint/2010/main" val="276240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360"/>
            <a:ext cx="9144000" cy="6111472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58</a:t>
            </a:fld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0" y="5197696"/>
            <a:ext cx="7020272" cy="936104"/>
          </a:xfrm>
          <a:prstGeom prst="rect">
            <a:avLst/>
          </a:prstGeom>
          <a:solidFill>
            <a:srgbClr val="FFFF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跟著老師一起操作吧</a:t>
            </a:r>
            <a:r>
              <a:rPr lang="zh-TW" altLang="en-US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！</a:t>
            </a:r>
            <a:r>
              <a:rPr lang="en-US" altLang="zh-TW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:)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華康海報體W9" panose="040B0909000000000000" pitchFamily="81" charset="-120"/>
              <a:ea typeface="華康海報體W9" panose="040B0909000000000000" pitchFamily="81" charset="-120"/>
              <a:cs typeface="+mj-cs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2204015" y="2253113"/>
            <a:ext cx="2083549" cy="3326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4196628" y="2999735"/>
            <a:ext cx="4500563" cy="938420"/>
          </a:xfrm>
          <a:prstGeom prst="wedgeRectCallout">
            <a:avLst>
              <a:gd name="adj1" fmla="val -57452"/>
              <a:gd name="adj2" fmla="val -11023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點選第一個法條</a:t>
            </a:r>
            <a:endParaRPr lang="en-US" altLang="zh-TW" sz="4000" dirty="0">
              <a:solidFill>
                <a:srgbClr val="C0000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21006504">
            <a:off x="28399" y="319454"/>
            <a:ext cx="3894571" cy="667655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0" dirty="0">
                <a:solidFill>
                  <a:schemeClr val="bg1"/>
                </a:solidFill>
              </a:rPr>
              <a:t>換你試試看</a:t>
            </a:r>
          </a:p>
        </p:txBody>
      </p:sp>
    </p:spTree>
    <p:extLst>
      <p:ext uri="{BB962C8B-B14F-4D97-AF65-F5344CB8AC3E}">
        <p14:creationId xmlns:p14="http://schemas.microsoft.com/office/powerpoint/2010/main" val="154467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197"/>
            <a:ext cx="9144000" cy="591760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59</a:t>
            </a:fld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0" y="5197696"/>
            <a:ext cx="7020272" cy="936104"/>
          </a:xfrm>
          <a:prstGeom prst="rect">
            <a:avLst/>
          </a:prstGeom>
          <a:solidFill>
            <a:srgbClr val="FFFF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跟著老師一起操作吧</a:t>
            </a:r>
            <a:r>
              <a:rPr lang="zh-TW" altLang="en-US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！</a:t>
            </a:r>
            <a:r>
              <a:rPr lang="en-US" altLang="zh-TW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:)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華康海報體W9" panose="040B0909000000000000" pitchFamily="81" charset="-120"/>
              <a:ea typeface="華康海報體W9" panose="040B0909000000000000" pitchFamily="81" charset="-120"/>
              <a:cs typeface="+mj-cs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3510136" y="3539302"/>
            <a:ext cx="1041774" cy="6408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4572000" y="2158755"/>
            <a:ext cx="4054852" cy="938420"/>
          </a:xfrm>
          <a:prstGeom prst="wedgeRectCallout">
            <a:avLst>
              <a:gd name="adj1" fmla="val -60173"/>
              <a:gd name="adj2" fmla="val 12426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點選</a:t>
            </a:r>
            <a:r>
              <a:rPr lang="zh-TW" altLang="en-US" sz="4000" dirty="0">
                <a:solidFill>
                  <a:srgbClr val="C00000"/>
                </a:solidFill>
                <a:latin typeface="華康海報體W9" pitchFamily="81" charset="-120"/>
                <a:ea typeface="華康海報體W9" pitchFamily="81" charset="-120"/>
              </a:rPr>
              <a:t>所有條文</a:t>
            </a:r>
            <a:endParaRPr lang="en-US" altLang="zh-TW" sz="4000" dirty="0">
              <a:solidFill>
                <a:srgbClr val="C00000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21006504">
            <a:off x="28399" y="319454"/>
            <a:ext cx="3894571" cy="667655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0" dirty="0">
                <a:solidFill>
                  <a:schemeClr val="bg1"/>
                </a:solidFill>
              </a:rPr>
              <a:t>換你試試看</a:t>
            </a:r>
          </a:p>
        </p:txBody>
      </p:sp>
    </p:spTree>
    <p:extLst>
      <p:ext uri="{BB962C8B-B14F-4D97-AF65-F5344CB8AC3E}">
        <p14:creationId xmlns:p14="http://schemas.microsoft.com/office/powerpoint/2010/main" val="208042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2806"/>
            <a:ext cx="9144000" cy="5312388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60</a:t>
            </a:fld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0" y="5971184"/>
            <a:ext cx="7020272" cy="936104"/>
          </a:xfrm>
          <a:prstGeom prst="rect">
            <a:avLst/>
          </a:prstGeom>
          <a:solidFill>
            <a:srgbClr val="FFFF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跟著老師一起操作吧</a:t>
            </a:r>
            <a:r>
              <a:rPr lang="zh-TW" altLang="en-US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！</a:t>
            </a:r>
            <a:r>
              <a:rPr lang="en-US" altLang="zh-TW" sz="4800" dirty="0">
                <a:solidFill>
                  <a:schemeClr val="tx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  <a:cs typeface="+mj-cs"/>
              </a:rPr>
              <a:t>:)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華康海報體W9" panose="040B0909000000000000" pitchFamily="81" charset="-120"/>
              <a:ea typeface="華康海報體W9" panose="040B0909000000000000" pitchFamily="81" charset="-120"/>
              <a:cs typeface="+mj-cs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3430483" y="3380521"/>
            <a:ext cx="1041774" cy="6408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圖說文字 8"/>
          <p:cNvSpPr/>
          <p:nvPr/>
        </p:nvSpPr>
        <p:spPr>
          <a:xfrm>
            <a:off x="6158544" y="1964365"/>
            <a:ext cx="2527069" cy="1416156"/>
          </a:xfrm>
          <a:prstGeom prst="wedgeRectCallout">
            <a:avLst>
              <a:gd name="adj1" fmla="val -122673"/>
              <a:gd name="adj2" fmla="val 5852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tx2"/>
                </a:solidFill>
                <a:latin typeface="華康海報體W9" pitchFamily="81" charset="-120"/>
                <a:ea typeface="華康海報體W9" pitchFamily="81" charset="-120"/>
              </a:rPr>
              <a:t>出現完整法規內容</a:t>
            </a:r>
            <a:endParaRPr lang="en-US" altLang="zh-TW" sz="4000" dirty="0">
              <a:solidFill>
                <a:schemeClr val="tx2"/>
              </a:solidFill>
              <a:latin typeface="華康海報體W9" pitchFamily="81" charset="-120"/>
              <a:ea typeface="華康海報體W9" pitchFamily="81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21006504">
            <a:off x="28399" y="319454"/>
            <a:ext cx="3894571" cy="667655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0" dirty="0">
                <a:solidFill>
                  <a:schemeClr val="bg1"/>
                </a:solidFill>
              </a:rPr>
              <a:t>換你試試看</a:t>
            </a:r>
          </a:p>
        </p:txBody>
      </p:sp>
    </p:spTree>
    <p:extLst>
      <p:ext uri="{BB962C8B-B14F-4D97-AF65-F5344CB8AC3E}">
        <p14:creationId xmlns:p14="http://schemas.microsoft.com/office/powerpoint/2010/main" val="5130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60090" y="352926"/>
            <a:ext cx="6403993" cy="2793906"/>
          </a:xfrm>
        </p:spPr>
        <p:txBody>
          <a:bodyPr>
            <a:norm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</a:rPr>
              <a:t>反毒訓練場</a:t>
            </a:r>
            <a:endParaRPr lang="zh-TW" sz="9600" b="0" dirty="0">
              <a:solidFill>
                <a:srgbClr val="00206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93688" y="3253641"/>
            <a:ext cx="5318521" cy="8382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+mj-ea"/>
                <a:ea typeface="+mj-ea"/>
              </a:rPr>
              <a:t>下課前，換你試試看！</a:t>
            </a:r>
            <a:endParaRPr lang="en-US" altLang="zh-TW" sz="4000" dirty="0"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pPr/>
              <a:t>61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39" y="3206970"/>
            <a:ext cx="805016" cy="80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4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62</a:t>
            </a:fld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1006504">
            <a:off x="40160" y="538137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29673">
            <a:off x="948515" y="138087"/>
            <a:ext cx="1555743" cy="551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/>
              <a:t>試試看</a:t>
            </a:r>
          </a:p>
        </p:txBody>
      </p:sp>
      <p:sp>
        <p:nvSpPr>
          <p:cNvPr id="9" name="內容版面配置區 1"/>
          <p:cNvSpPr>
            <a:spLocks noGrp="1"/>
          </p:cNvSpPr>
          <p:nvPr>
            <p:ph idx="1"/>
          </p:nvPr>
        </p:nvSpPr>
        <p:spPr>
          <a:xfrm>
            <a:off x="962197" y="2181617"/>
            <a:ext cx="4284944" cy="2847738"/>
          </a:xfrm>
        </p:spPr>
        <p:txBody>
          <a:bodyPr>
            <a:noAutofit/>
          </a:bodyPr>
          <a:lstStyle/>
          <a:p>
            <a:pPr marL="25717" indent="0">
              <a:buNone/>
            </a:pPr>
            <a:r>
              <a:rPr lang="zh-TW" altLang="en-US" sz="4400" dirty="0">
                <a:solidFill>
                  <a:srgbClr val="C00000"/>
                </a:solidFill>
                <a:latin typeface="+mj-ea"/>
                <a:ea typeface="+mj-ea"/>
              </a:rPr>
              <a:t>注意！</a:t>
            </a:r>
            <a:r>
              <a:rPr lang="en-US" altLang="zh-TW" sz="4400" dirty="0">
                <a:latin typeface="+mj-ea"/>
                <a:ea typeface="+mj-ea"/>
              </a:rPr>
              <a:t/>
            </a:r>
            <a:br>
              <a:rPr lang="en-US" altLang="zh-TW" sz="4400" dirty="0">
                <a:latin typeface="+mj-ea"/>
                <a:ea typeface="+mj-ea"/>
              </a:rPr>
            </a:br>
            <a:r>
              <a:rPr lang="zh-TW" altLang="en-US" sz="4400" dirty="0">
                <a:latin typeface="+mj-ea"/>
                <a:ea typeface="+mj-ea"/>
              </a:rPr>
              <a:t>請專心觀看影片內容，以利小組討論與填空喔</a:t>
            </a:r>
            <a:r>
              <a:rPr lang="en-US" altLang="zh-TW" sz="4400" dirty="0">
                <a:latin typeface="+mj-ea"/>
                <a:ea typeface="+mj-ea"/>
              </a:rPr>
              <a:t>:)</a:t>
            </a:r>
          </a:p>
          <a:p>
            <a:pPr marL="25717" indent="0">
              <a:buNone/>
            </a:pPr>
            <a:endParaRPr lang="zh-TW" altLang="en-US" sz="4400" dirty="0">
              <a:latin typeface="+mj-ea"/>
              <a:ea typeface="+mj-ea"/>
            </a:endParaRPr>
          </a:p>
        </p:txBody>
      </p:sp>
      <p:pic>
        <p:nvPicPr>
          <p:cNvPr id="10" name="圖片 9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1869931"/>
            <a:ext cx="3347884" cy="334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6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35" y="1054713"/>
            <a:ext cx="7948602" cy="4508030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63</a:t>
            </a:fld>
            <a:endParaRPr lang="zh-TW" altLang="en-US"/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1006504">
            <a:off x="57649" y="471606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 rot="229673">
            <a:off x="868304" y="62584"/>
            <a:ext cx="1555743" cy="551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0" dirty="0"/>
              <a:t>試試看</a:t>
            </a: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2791327" y="5280651"/>
            <a:ext cx="6352674" cy="671157"/>
          </a:xfrm>
          <a:prstGeom prst="rect">
            <a:avLst/>
          </a:prstGeom>
          <a:solidFill>
            <a:schemeClr val="accent6">
              <a:lumMod val="50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noProof="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為了提神念書，而服用毒品</a:t>
            </a:r>
            <a:r>
              <a:rPr lang="en-US" altLang="zh-TW" sz="320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??</a:t>
            </a:r>
            <a:endParaRPr kumimoji="0" lang="zh-TW" altLang="en-US" sz="3200" b="0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4393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0343" y="2249444"/>
            <a:ext cx="6754685" cy="4362411"/>
          </a:xfrm>
        </p:spPr>
        <p:txBody>
          <a:bodyPr>
            <a:normAutofit/>
          </a:bodyPr>
          <a:lstStyle/>
          <a:p>
            <a:pPr marL="25717" indent="0">
              <a:buNone/>
            </a:pP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（假設毒品為</a:t>
            </a:r>
            <a:r>
              <a:rPr lang="zh-TW" altLang="en-US" sz="36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安非他命</a:t>
            </a: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）</a:t>
            </a:r>
            <a:endParaRPr lang="en-US" altLang="zh-TW" sz="3600" dirty="0">
              <a:solidFill>
                <a:schemeClr val="accent2">
                  <a:lumMod val="50000"/>
                </a:schemeClr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第一關：</a:t>
            </a:r>
            <a:r>
              <a:rPr lang="en-US" altLang="zh-TW" sz="3600" b="1" dirty="0">
                <a:solidFill>
                  <a:schemeClr val="tx2"/>
                </a:solidFill>
              </a:rPr>
              <a:t/>
            </a:r>
            <a:br>
              <a:rPr lang="en-US" altLang="zh-TW" sz="3600" b="1" dirty="0">
                <a:solidFill>
                  <a:schemeClr val="tx2"/>
                </a:solidFill>
              </a:rPr>
            </a:br>
            <a:r>
              <a:rPr lang="zh-TW" altLang="en-US" sz="3200" b="1" dirty="0">
                <a:solidFill>
                  <a:schemeClr val="tx2"/>
                </a:solidFill>
              </a:rPr>
              <a:t>如果</a:t>
            </a:r>
            <a:r>
              <a:rPr lang="zh-TW" altLang="en-US" sz="3200" b="1" u="sng" dirty="0">
                <a:solidFill>
                  <a:schemeClr val="tx2"/>
                </a:solidFill>
              </a:rPr>
              <a:t>掰掰</a:t>
            </a:r>
            <a:r>
              <a:rPr lang="zh-TW" altLang="en-US" sz="3200" b="1" dirty="0">
                <a:solidFill>
                  <a:schemeClr val="tx2"/>
                </a:solidFill>
              </a:rPr>
              <a:t>最後真的吸食毒品，她可能會面臨什麼法律責任？</a:t>
            </a:r>
            <a:endParaRPr lang="en-US" altLang="zh-TW" sz="3200" b="1" dirty="0">
              <a:solidFill>
                <a:schemeClr val="tx2"/>
              </a:solidFill>
            </a:endParaRPr>
          </a:p>
          <a:p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第二關：</a:t>
            </a:r>
            <a:r>
              <a:rPr lang="en-US" altLang="zh-TW" sz="3600" b="1" dirty="0">
                <a:solidFill>
                  <a:schemeClr val="tx2"/>
                </a:solidFill>
              </a:rPr>
              <a:t/>
            </a:r>
            <a:br>
              <a:rPr lang="en-US" altLang="zh-TW" sz="3600" b="1" dirty="0">
                <a:solidFill>
                  <a:schemeClr val="tx2"/>
                </a:solidFill>
              </a:rPr>
            </a:br>
            <a:r>
              <a:rPr lang="zh-TW" altLang="en-US" sz="3200" b="1" u="sng" dirty="0">
                <a:solidFill>
                  <a:schemeClr val="tx2"/>
                </a:solidFill>
              </a:rPr>
              <a:t>啾啾</a:t>
            </a:r>
            <a:r>
              <a:rPr lang="zh-TW" altLang="en-US" sz="3200" b="1" dirty="0">
                <a:solidFill>
                  <a:schemeClr val="tx2"/>
                </a:solidFill>
              </a:rPr>
              <a:t>鼓勵、慫恿</a:t>
            </a:r>
            <a:r>
              <a:rPr lang="zh-TW" altLang="en-US" sz="3200" b="1" u="sng" dirty="0">
                <a:solidFill>
                  <a:schemeClr val="tx2"/>
                </a:solidFill>
              </a:rPr>
              <a:t>掰掰</a:t>
            </a:r>
            <a:r>
              <a:rPr lang="zh-TW" altLang="en-US" sz="3200" b="1" dirty="0">
                <a:solidFill>
                  <a:schemeClr val="tx2"/>
                </a:solidFill>
              </a:rPr>
              <a:t>吸食毒品，她可能面臨什麼法律責任？</a:t>
            </a:r>
            <a:endParaRPr lang="en-US" altLang="zh-TW" sz="3200" b="1" dirty="0">
              <a:solidFill>
                <a:schemeClr val="tx2"/>
              </a:solidFill>
            </a:endParaRPr>
          </a:p>
          <a:p>
            <a:endParaRPr lang="en-US" altLang="zh-TW" sz="3200" b="1" dirty="0">
              <a:solidFill>
                <a:schemeClr val="tx2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64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121817" y="696194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 rot="229673">
            <a:off x="932472" y="287172"/>
            <a:ext cx="1555743" cy="551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0" dirty="0"/>
              <a:t>試試看</a:t>
            </a: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3396801" y="785863"/>
            <a:ext cx="5352980" cy="15424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r">
              <a:buNone/>
            </a:pPr>
            <a:r>
              <a:rPr lang="zh-TW" altLang="en-US" sz="5400" dirty="0">
                <a:solidFill>
                  <a:srgbClr val="002060"/>
                </a:solidFill>
                <a:latin typeface="+mj-ea"/>
                <a:ea typeface="+mj-ea"/>
              </a:rPr>
              <a:t>訓練三大關</a:t>
            </a:r>
            <a:endParaRPr lang="en-US" altLang="zh-TW" sz="54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25717" indent="0" algn="r">
              <a:buNone/>
            </a:pPr>
            <a:r>
              <a:rPr lang="zh-TW" altLang="en-US" sz="2800" dirty="0">
                <a:solidFill>
                  <a:schemeClr val="accent2"/>
                </a:solidFill>
                <a:latin typeface="+mj-ea"/>
                <a:ea typeface="+mj-ea"/>
              </a:rPr>
              <a:t>＊根據影片內容，回答下列題目：</a:t>
            </a:r>
          </a:p>
        </p:txBody>
      </p:sp>
    </p:spTree>
    <p:extLst>
      <p:ext uri="{BB962C8B-B14F-4D97-AF65-F5344CB8AC3E}">
        <p14:creationId xmlns:p14="http://schemas.microsoft.com/office/powerpoint/2010/main" val="358827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6163" y="2266993"/>
            <a:ext cx="7029450" cy="3533274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第一關</a:t>
            </a:r>
            <a:r>
              <a:rPr lang="en-US" altLang="zh-TW" sz="3200" b="1" dirty="0">
                <a:solidFill>
                  <a:schemeClr val="tx2"/>
                </a:solidFill>
              </a:rPr>
              <a:t/>
            </a:r>
            <a:br>
              <a:rPr lang="en-US" altLang="zh-TW" sz="3200" b="1" dirty="0">
                <a:solidFill>
                  <a:schemeClr val="tx2"/>
                </a:solidFill>
              </a:rPr>
            </a:br>
            <a:r>
              <a:rPr lang="zh-TW" altLang="en-US" sz="3200" b="1" dirty="0">
                <a:solidFill>
                  <a:schemeClr val="tx2"/>
                </a:solidFill>
              </a:rPr>
              <a:t>如果</a:t>
            </a:r>
            <a:r>
              <a:rPr lang="zh-TW" altLang="en-US" sz="3200" b="1" u="sng" dirty="0">
                <a:solidFill>
                  <a:schemeClr val="tx2"/>
                </a:solidFill>
              </a:rPr>
              <a:t>掰掰</a:t>
            </a:r>
            <a:r>
              <a:rPr lang="zh-TW" altLang="en-US" sz="3200" b="1" dirty="0">
                <a:solidFill>
                  <a:schemeClr val="tx2"/>
                </a:solidFill>
              </a:rPr>
              <a:t>最後真的吸食毒品，她可能會面臨什麼法律責任？</a:t>
            </a:r>
          </a:p>
          <a:p>
            <a:pPr marL="25717" indent="0">
              <a:buNone/>
            </a:pPr>
            <a:endParaRPr lang="en-US" altLang="zh-TW" sz="1400" b="1" dirty="0">
              <a:solidFill>
                <a:schemeClr val="tx2"/>
              </a:solidFill>
            </a:endParaRPr>
          </a:p>
          <a:p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</a:t>
            </a: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1-1</a:t>
            </a:r>
            <a:r>
              <a:rPr lang="en-US" altLang="zh-TW" sz="3200" b="1" dirty="0">
                <a:solidFill>
                  <a:schemeClr val="tx2"/>
                </a:solidFill>
              </a:rPr>
              <a:t/>
            </a:r>
            <a:br>
              <a:rPr lang="en-US" altLang="zh-TW" sz="3200" b="1" dirty="0">
                <a:solidFill>
                  <a:schemeClr val="tx2"/>
                </a:solidFill>
              </a:rPr>
            </a:b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依據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《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》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10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條規定：</a:t>
            </a:r>
            <a:r>
              <a:rPr lang="zh-TW" altLang="en-US" sz="3600" b="1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施用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第二級毒品者，處三年以下有期徒刑。</a:t>
            </a:r>
            <a:endParaRPr lang="en-US" altLang="zh-TW" sz="32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65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121817" y="696194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3396801" y="785863"/>
            <a:ext cx="5352980" cy="15424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r">
              <a:buNone/>
            </a:pPr>
            <a:r>
              <a:rPr lang="zh-TW" altLang="en-US" sz="5400" dirty="0">
                <a:solidFill>
                  <a:srgbClr val="002060"/>
                </a:solidFill>
                <a:latin typeface="+mj-ea"/>
                <a:ea typeface="+mj-ea"/>
              </a:rPr>
              <a:t>訓練三大關</a:t>
            </a:r>
            <a:endParaRPr lang="en-US" altLang="zh-TW" sz="54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25717" indent="0" algn="r">
              <a:buNone/>
            </a:pPr>
            <a:r>
              <a:rPr lang="zh-TW" altLang="en-US" sz="2800" dirty="0">
                <a:solidFill>
                  <a:schemeClr val="accent2"/>
                </a:solidFill>
                <a:latin typeface="+mj-ea"/>
                <a:ea typeface="+mj-ea"/>
              </a:rPr>
              <a:t>＊根據影片內容，回答下列題目：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解答</a:t>
            </a:r>
          </a:p>
        </p:txBody>
      </p:sp>
    </p:spTree>
    <p:extLst>
      <p:ext uri="{BB962C8B-B14F-4D97-AF65-F5344CB8AC3E}">
        <p14:creationId xmlns:p14="http://schemas.microsoft.com/office/powerpoint/2010/main" val="145625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66</a:t>
            </a:fld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454425" y="2286548"/>
            <a:ext cx="8631237" cy="4168305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第二關</a:t>
            </a:r>
            <a:endParaRPr lang="en-US" altLang="zh-TW" sz="1400" b="1" dirty="0">
              <a:solidFill>
                <a:schemeClr val="tx2"/>
              </a:solidFill>
            </a:endParaRPr>
          </a:p>
          <a:p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</a:t>
            </a:r>
            <a: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1-2</a:t>
            </a:r>
            <a:br>
              <a:rPr lang="en-US" altLang="zh-TW" sz="3200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但，因為掰掰未成年，適用第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20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條之規定：</a:t>
            </a:r>
            <a:r>
              <a:rPr lang="en-US" altLang="zh-TW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令少年入</a:t>
            </a:r>
            <a:r>
              <a:rPr lang="zh-TW" altLang="en-US" sz="3200" b="1" dirty="0">
                <a:solidFill>
                  <a:srgbClr val="00206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勒戒處所</a:t>
            </a: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觀察、勒戒，其期間不得逾二月。</a:t>
            </a:r>
            <a:endParaRPr lang="en-US" altLang="zh-TW" sz="28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5717" indent="0">
              <a:buNone/>
            </a:pPr>
            <a:endParaRPr lang="en-US" altLang="zh-TW" sz="5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若沒繼續吸毒，就要立即釋放。</a:t>
            </a:r>
            <a:endParaRPr lang="en-US" altLang="zh-TW" sz="28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pPr marL="261938" indent="-236538">
              <a:buFont typeface="Wingdings" panose="05000000000000000000" pitchFamily="2" charset="2"/>
              <a:buChar char="l"/>
            </a:pP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若持續吸毒，則繼續在戒治處所強制戒治，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/>
            </a:r>
            <a:b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</a:b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期間為柳個月以上，至無繼續強制戒治之必要，</a:t>
            </a:r>
            <a: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/>
            </a:r>
            <a:br>
              <a:rPr lang="en-US" altLang="zh-TW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</a:br>
            <a:r>
              <a:rPr lang="zh-TW" altLang="en-US" sz="28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  <a:sym typeface="Wingdings" panose="05000000000000000000" pitchFamily="2" charset="2"/>
              </a:rPr>
              <a:t>但最長不得逾一年。</a:t>
            </a:r>
            <a:endParaRPr lang="zh-TW" altLang="en-US" sz="28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  <a:p>
            <a:endParaRPr lang="en-US" altLang="zh-TW" sz="28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121817" y="696194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9" name="副標題 2"/>
          <p:cNvSpPr txBox="1">
            <a:spLocks/>
          </p:cNvSpPr>
          <p:nvPr/>
        </p:nvSpPr>
        <p:spPr>
          <a:xfrm>
            <a:off x="3396801" y="785863"/>
            <a:ext cx="5352980" cy="15424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r">
              <a:buNone/>
            </a:pPr>
            <a:r>
              <a:rPr lang="zh-TW" altLang="en-US" sz="5400" dirty="0">
                <a:solidFill>
                  <a:srgbClr val="002060"/>
                </a:solidFill>
                <a:latin typeface="+mj-ea"/>
                <a:ea typeface="+mj-ea"/>
              </a:rPr>
              <a:t>訓練三大關</a:t>
            </a:r>
            <a:endParaRPr lang="en-US" altLang="zh-TW" sz="54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25717" indent="0" algn="r">
              <a:buNone/>
            </a:pPr>
            <a:r>
              <a:rPr lang="zh-TW" altLang="en-US" sz="2800" dirty="0">
                <a:solidFill>
                  <a:schemeClr val="accent2"/>
                </a:solidFill>
                <a:latin typeface="+mj-ea"/>
                <a:ea typeface="+mj-ea"/>
              </a:rPr>
              <a:t>＊根據影片內容，回答下列題目：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解答</a:t>
            </a:r>
          </a:p>
        </p:txBody>
      </p:sp>
    </p:spTree>
    <p:extLst>
      <p:ext uri="{BB962C8B-B14F-4D97-AF65-F5344CB8AC3E}">
        <p14:creationId xmlns:p14="http://schemas.microsoft.com/office/powerpoint/2010/main" val="291015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6162" y="2266992"/>
            <a:ext cx="7276823" cy="4362411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第二關</a:t>
            </a:r>
            <a:r>
              <a:rPr lang="en-US" altLang="zh-TW" sz="3200" b="1" dirty="0">
                <a:solidFill>
                  <a:schemeClr val="tx2"/>
                </a:solidFill>
              </a:rPr>
              <a:t/>
            </a:r>
            <a:br>
              <a:rPr lang="en-US" altLang="zh-TW" sz="3200" b="1" dirty="0">
                <a:solidFill>
                  <a:schemeClr val="tx2"/>
                </a:solidFill>
              </a:rPr>
            </a:br>
            <a:r>
              <a:rPr lang="zh-TW" altLang="en-US" sz="3200" b="1" u="sng" dirty="0">
                <a:solidFill>
                  <a:schemeClr val="tx2"/>
                </a:solidFill>
              </a:rPr>
              <a:t>啾啾</a:t>
            </a:r>
            <a:r>
              <a:rPr lang="zh-TW" altLang="en-US" sz="3200" b="1" dirty="0">
                <a:solidFill>
                  <a:schemeClr val="tx2"/>
                </a:solidFill>
              </a:rPr>
              <a:t>鼓勵、</a:t>
            </a:r>
            <a:r>
              <a:rPr lang="zh-TW" altLang="en-US" sz="3200" b="1" u="sng" dirty="0">
                <a:solidFill>
                  <a:schemeClr val="tx2"/>
                </a:solidFill>
              </a:rPr>
              <a:t>慫恿</a:t>
            </a:r>
            <a:r>
              <a:rPr lang="zh-TW" altLang="en-US" sz="3200" b="1" dirty="0">
                <a:solidFill>
                  <a:schemeClr val="tx2"/>
                </a:solidFill>
              </a:rPr>
              <a:t>掰掰吸食毒品，她可能面臨什麼法律責任？</a:t>
            </a:r>
          </a:p>
          <a:p>
            <a:pPr marL="25717" indent="0">
              <a:buNone/>
            </a:pPr>
            <a:endParaRPr lang="en-US" altLang="zh-TW" sz="1400" b="1" dirty="0">
              <a:solidFill>
                <a:schemeClr val="tx2"/>
              </a:solidFill>
            </a:endParaRPr>
          </a:p>
          <a:p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解答</a:t>
            </a:r>
            <a:r>
              <a:rPr lang="en-US" altLang="zh-TW" sz="3200" dirty="0">
                <a:solidFill>
                  <a:schemeClr val="tx2"/>
                </a:solidFill>
              </a:rPr>
              <a:t/>
            </a:r>
            <a:br>
              <a:rPr lang="en-US" altLang="zh-TW" sz="3200" dirty="0">
                <a:solidFill>
                  <a:schemeClr val="tx2"/>
                </a:solidFill>
              </a:rPr>
            </a:br>
            <a:r>
              <a:rPr lang="zh-TW" altLang="en-US" sz="3600" b="1" dirty="0">
                <a:solidFill>
                  <a:srgbClr val="0000FF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引誘他人施用</a:t>
            </a:r>
            <a:r>
              <a:rPr lang="en-US" altLang="zh-TW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/>
            </a:r>
            <a:br>
              <a:rPr lang="en-US" altLang="zh-TW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</a:br>
            <a:r>
              <a:rPr lang="zh-TW" altLang="en-US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引誘他人施用第二級毒品者，處一年以上七年以下有期徒刑，得併科新臺</a:t>
            </a:r>
          </a:p>
          <a:p>
            <a:r>
              <a:rPr lang="zh-TW" altLang="en-US" sz="3200" dirty="0">
                <a:solidFill>
                  <a:srgbClr val="C00000"/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幣一百萬元以下罰金。</a:t>
            </a:r>
            <a:endParaRPr lang="en-US" altLang="zh-TW" sz="3200" dirty="0">
              <a:solidFill>
                <a:srgbClr val="C00000"/>
              </a:solidFill>
              <a:latin typeface="華康正顏楷體W5" panose="03000509000000000000" pitchFamily="65" charset="-120"/>
              <a:ea typeface="華康正顏楷體W5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67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121817" y="696194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反毒訓練場</a:t>
            </a: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3396801" y="785863"/>
            <a:ext cx="5352980" cy="15424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r">
              <a:buNone/>
            </a:pPr>
            <a:r>
              <a:rPr lang="zh-TW" altLang="en-US" sz="5400" dirty="0">
                <a:solidFill>
                  <a:srgbClr val="002060"/>
                </a:solidFill>
                <a:latin typeface="+mj-ea"/>
                <a:ea typeface="+mj-ea"/>
              </a:rPr>
              <a:t>訓練三大關</a:t>
            </a:r>
            <a:endParaRPr lang="en-US" altLang="zh-TW" sz="54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25717" indent="0" algn="r">
              <a:buNone/>
            </a:pPr>
            <a:r>
              <a:rPr lang="zh-TW" altLang="en-US" sz="2800" dirty="0">
                <a:solidFill>
                  <a:schemeClr val="accent2"/>
                </a:solidFill>
                <a:latin typeface="+mj-ea"/>
                <a:ea typeface="+mj-ea"/>
              </a:rPr>
              <a:t>＊根據影片內容，回答下列題目：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解答</a:t>
            </a:r>
          </a:p>
        </p:txBody>
      </p:sp>
    </p:spTree>
    <p:extLst>
      <p:ext uri="{BB962C8B-B14F-4D97-AF65-F5344CB8AC3E}">
        <p14:creationId xmlns:p14="http://schemas.microsoft.com/office/powerpoint/2010/main" val="315974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4222530" y="5029308"/>
            <a:ext cx="4757671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52425" indent="-352425">
              <a:buFont typeface="Wingdings" panose="05000000000000000000" pitchFamily="2" charset="2"/>
              <a:buChar char="l"/>
              <a:tabLst>
                <a:tab pos="546100" algn="l"/>
              </a:tabLst>
            </a:pPr>
            <a:r>
              <a:rPr lang="zh-TW" altLang="en-US" sz="2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單純施用</a:t>
            </a:r>
            <a:r>
              <a:rPr lang="en-US" altLang="zh-TW" sz="2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(§10)</a:t>
            </a:r>
          </a:p>
          <a:p>
            <a:pPr marL="352425" indent="-352425">
              <a:buFont typeface="Wingdings" panose="05000000000000000000" pitchFamily="2" charset="2"/>
              <a:buChar char="l"/>
              <a:tabLst>
                <a:tab pos="546100" algn="l"/>
              </a:tabLst>
            </a:pPr>
            <a:r>
              <a:rPr lang="zh-TW" altLang="en-US" sz="2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引誘施用</a:t>
            </a:r>
            <a:r>
              <a:rPr lang="en-US" altLang="zh-TW" sz="2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(§7)</a:t>
            </a:r>
          </a:p>
          <a:p>
            <a:pPr marL="352425" indent="-352425">
              <a:buFont typeface="Wingdings" panose="05000000000000000000" pitchFamily="2" charset="2"/>
              <a:buChar char="l"/>
              <a:tabLst>
                <a:tab pos="546100" algn="l"/>
              </a:tabLst>
            </a:pPr>
            <a:r>
              <a:rPr lang="zh-TW" altLang="en-US" sz="2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以非法方法使人施用</a:t>
            </a:r>
            <a:r>
              <a:rPr lang="en-US" altLang="zh-TW" sz="2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(§6)</a:t>
            </a:r>
            <a:endParaRPr lang="zh-TW" altLang="en-US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68</a:t>
            </a:fld>
            <a:endParaRPr lang="zh-TW" altLang="en-US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939633" y="265713"/>
          <a:ext cx="7273925" cy="4497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箭號: 向下 7"/>
          <p:cNvSpPr/>
          <p:nvPr/>
        </p:nvSpPr>
        <p:spPr>
          <a:xfrm>
            <a:off x="6161394" y="4475660"/>
            <a:ext cx="497306" cy="6992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46632" y="5009346"/>
            <a:ext cx="3599725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52425" indent="-352425">
              <a:buFont typeface="Wingdings" panose="05000000000000000000" pitchFamily="2" charset="2"/>
              <a:buChar char="l"/>
              <a:tabLst>
                <a:tab pos="546100" algn="l"/>
              </a:tabLst>
            </a:pPr>
            <a:r>
              <a:rPr lang="zh-TW" altLang="en-US" sz="2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單純持有</a:t>
            </a:r>
            <a:r>
              <a:rPr lang="en-US" altLang="zh-TW" sz="2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(§11)</a:t>
            </a:r>
          </a:p>
          <a:p>
            <a:pPr marL="352425" indent="-352425">
              <a:buFont typeface="Wingdings" panose="05000000000000000000" pitchFamily="2" charset="2"/>
              <a:buChar char="l"/>
              <a:tabLst>
                <a:tab pos="546100" algn="l"/>
              </a:tabLst>
            </a:pPr>
            <a:r>
              <a:rPr lang="zh-TW" altLang="en-US" sz="28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意圖販賣持有</a:t>
            </a:r>
            <a:r>
              <a:rPr lang="en-US" altLang="zh-TW" sz="2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(§5)</a:t>
            </a:r>
            <a:endParaRPr lang="zh-TW" altLang="en-US" sz="2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10" name="箭號: 向下 9"/>
          <p:cNvSpPr/>
          <p:nvPr/>
        </p:nvSpPr>
        <p:spPr>
          <a:xfrm rot="2880430">
            <a:off x="3814353" y="3622150"/>
            <a:ext cx="497306" cy="201246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80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 animBg="1"/>
      <p:bldP spid="1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4190"/>
            <a:ext cx="9143998" cy="5139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69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40160" y="538137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花生什麼素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補充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3374967" y="2016786"/>
            <a:ext cx="5769032" cy="1306182"/>
          </a:xfrm>
          <a:prstGeom prst="rect">
            <a:avLst/>
          </a:prstGeom>
          <a:solidFill>
            <a:schemeClr val="accent6">
              <a:lumMod val="75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33400" marR="0" lvl="0" indent="-5334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Q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：持有毒品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VS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運輸毒品的法律刑責差別在於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…?</a:t>
            </a:r>
            <a:endParaRPr lang="en-US" altLang="zh-TW" sz="3600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-17490" y="6148570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「持有」變「運輸」恐判無期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8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19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TVBS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新聞台。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https://www.youtube.com/watch?v=ggZnZ4H9KFQ</a:t>
            </a:r>
          </a:p>
        </p:txBody>
      </p:sp>
    </p:spTree>
    <p:extLst>
      <p:ext uri="{BB962C8B-B14F-4D97-AF65-F5344CB8AC3E}">
        <p14:creationId xmlns:p14="http://schemas.microsoft.com/office/powerpoint/2010/main" val="56443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" y="1065002"/>
            <a:ext cx="9144000" cy="4984106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70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40160" y="538137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花生什麼素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-17490" y="6148570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「持有」變「運輸」恐判無期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8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19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TVBS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新聞台。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https://www.youtube.com/watch?v=ggZnZ4H9KFQ</a:t>
            </a:r>
          </a:p>
        </p:txBody>
      </p:sp>
      <p:sp>
        <p:nvSpPr>
          <p:cNvPr id="3" name="橢圓 2"/>
          <p:cNvSpPr/>
          <p:nvPr/>
        </p:nvSpPr>
        <p:spPr>
          <a:xfrm>
            <a:off x="1477107" y="2140302"/>
            <a:ext cx="1014883" cy="7931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4714351" y="1968414"/>
            <a:ext cx="1014883" cy="7931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補充</a:t>
            </a:r>
          </a:p>
        </p:txBody>
      </p:sp>
    </p:spTree>
    <p:extLst>
      <p:ext uri="{BB962C8B-B14F-4D97-AF65-F5344CB8AC3E}">
        <p14:creationId xmlns:p14="http://schemas.microsoft.com/office/powerpoint/2010/main" val="156920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圓角矩形 7"/>
          <p:cNvSpPr/>
          <p:nvPr/>
        </p:nvSpPr>
        <p:spPr>
          <a:xfrm>
            <a:off x="1557496" y="4010967"/>
            <a:ext cx="4089678" cy="442127"/>
          </a:xfrm>
          <a:prstGeom prst="roundRect">
            <a:avLst>
              <a:gd name="adj" fmla="val 530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圓角矩形 2"/>
          <p:cNvSpPr/>
          <p:nvPr/>
        </p:nvSpPr>
        <p:spPr>
          <a:xfrm>
            <a:off x="1557496" y="1758462"/>
            <a:ext cx="3959051" cy="442127"/>
          </a:xfrm>
          <a:prstGeom prst="roundRect">
            <a:avLst>
              <a:gd name="adj" fmla="val 530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299414" y="1716506"/>
            <a:ext cx="7386199" cy="3886200"/>
          </a:xfrm>
        </p:spPr>
        <p:txBody>
          <a:bodyPr>
            <a:noAutofit/>
          </a:bodyPr>
          <a:lstStyle/>
          <a:p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§4</a:t>
            </a:r>
          </a:p>
          <a:p>
            <a:r>
              <a:rPr lang="zh-TW" altLang="en-US" sz="32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運輸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販賣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第一級毒品者，</a:t>
            </a:r>
            <a:r>
              <a:rPr lang="zh-TW" altLang="en-US" sz="32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處死刑或無期徒刑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；處無期徒刑者，得併科新臺幣二千萬元以下罰金。</a:t>
            </a:r>
            <a:endParaRPr lang="en-US" altLang="zh-TW" sz="3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5717" indent="0">
              <a:buNone/>
            </a:pPr>
            <a:endParaRPr lang="zh-TW" altLang="en-US" sz="9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毒品危害防制條例</a:t>
            </a:r>
            <a:r>
              <a:rPr lang="en-US" altLang="zh-TW" sz="3200" b="1" dirty="0">
                <a:solidFill>
                  <a:schemeClr val="accent2">
                    <a:lumMod val="50000"/>
                  </a:schemeClr>
                </a:solidFill>
                <a:latin typeface="華康正顏楷體W5" panose="03000509000000000000" pitchFamily="65" charset="-120"/>
                <a:ea typeface="華康正顏楷體W5" panose="03000509000000000000" pitchFamily="65" charset="-120"/>
              </a:rPr>
              <a:t>§11</a:t>
            </a:r>
          </a:p>
          <a:p>
            <a:r>
              <a:rPr lang="zh-TW" altLang="en-US" sz="32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持有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第一級毒品者，</a:t>
            </a:r>
            <a:r>
              <a:rPr lang="zh-TW" altLang="en-US" sz="32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處三年以下有期徒刑</a:t>
            </a: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、拘役或新臺幣五萬元以下罰金。</a:t>
            </a:r>
          </a:p>
          <a:p>
            <a:endParaRPr lang="zh-TW" altLang="en-US" sz="3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71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1006504">
            <a:off x="40160" y="538137"/>
            <a:ext cx="4420731" cy="10537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0" dirty="0"/>
              <a:t>花生什麼素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02" y="441432"/>
            <a:ext cx="1522311" cy="1522311"/>
          </a:xfrm>
          <a:prstGeom prst="rect">
            <a:avLst/>
          </a:prstGeom>
        </p:spPr>
      </p:pic>
      <p:sp>
        <p:nvSpPr>
          <p:cNvPr id="9" name="標題 1"/>
          <p:cNvSpPr txBox="1">
            <a:spLocks/>
          </p:cNvSpPr>
          <p:nvPr/>
        </p:nvSpPr>
        <p:spPr>
          <a:xfrm rot="229673">
            <a:off x="948481" y="139084"/>
            <a:ext cx="1585608" cy="551749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solidFill>
                  <a:schemeClr val="bg1"/>
                </a:solidFill>
              </a:rPr>
              <a:t>補充</a:t>
            </a:r>
          </a:p>
        </p:txBody>
      </p:sp>
    </p:spTree>
    <p:extLst>
      <p:ext uri="{BB962C8B-B14F-4D97-AF65-F5344CB8AC3E}">
        <p14:creationId xmlns:p14="http://schemas.microsoft.com/office/powerpoint/2010/main" val="350717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語音泡泡: 橢圓形 16"/>
          <p:cNvSpPr/>
          <p:nvPr/>
        </p:nvSpPr>
        <p:spPr>
          <a:xfrm>
            <a:off x="657727" y="3331655"/>
            <a:ext cx="4667816" cy="2475588"/>
          </a:xfrm>
          <a:prstGeom prst="wedgeEllipseCallout">
            <a:avLst>
              <a:gd name="adj1" fmla="val 51682"/>
              <a:gd name="adj2" fmla="val -3211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72</a:t>
            </a:fld>
            <a:endParaRPr lang="zh-TW" altLang="en-US"/>
          </a:p>
        </p:txBody>
      </p:sp>
      <p:sp>
        <p:nvSpPr>
          <p:cNvPr id="13" name="標題 7"/>
          <p:cNvSpPr txBox="1">
            <a:spLocks/>
          </p:cNvSpPr>
          <p:nvPr/>
        </p:nvSpPr>
        <p:spPr>
          <a:xfrm>
            <a:off x="769578" y="974125"/>
            <a:ext cx="8116059" cy="21015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只要與</a:t>
            </a:r>
            <a:r>
              <a:rPr lang="zh-TW" altLang="en-US" sz="7200" dirty="0">
                <a:solidFill>
                  <a:srgbClr val="C0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毒品</a:t>
            </a:r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相關</a:t>
            </a:r>
            <a:endParaRPr lang="en-US" altLang="zh-TW" sz="6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  <a:p>
            <a:pPr algn="ctr"/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之任何行為，皆為</a:t>
            </a:r>
            <a:r>
              <a:rPr lang="zh-TW" altLang="en-US" sz="6000" dirty="0">
                <a:solidFill>
                  <a:srgbClr val="C0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犯法</a:t>
            </a:r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！</a:t>
            </a:r>
            <a:endParaRPr lang="en-US" altLang="zh-TW" sz="6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sp>
        <p:nvSpPr>
          <p:cNvPr id="14" name="內容版面配置區 3"/>
          <p:cNvSpPr txBox="1">
            <a:spLocks/>
          </p:cNvSpPr>
          <p:nvPr/>
        </p:nvSpPr>
        <p:spPr>
          <a:xfrm>
            <a:off x="1008736" y="3843687"/>
            <a:ext cx="4126218" cy="1355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ctr">
              <a:buNone/>
            </a:pPr>
            <a:r>
              <a:rPr lang="zh-TW" altLang="en-US" sz="4800" dirty="0">
                <a:solidFill>
                  <a:schemeClr val="accent2"/>
                </a:solidFill>
                <a:latin typeface="+mj-ea"/>
                <a:ea typeface="+mj-ea"/>
              </a:rPr>
              <a:t>同學們切勿</a:t>
            </a:r>
            <a:endParaRPr lang="en-US" altLang="zh-TW" sz="4800" dirty="0">
              <a:solidFill>
                <a:schemeClr val="accent2"/>
              </a:solidFill>
              <a:latin typeface="+mj-ea"/>
              <a:ea typeface="+mj-ea"/>
            </a:endParaRPr>
          </a:p>
          <a:p>
            <a:pPr marL="25717" indent="0" algn="ctr">
              <a:buNone/>
            </a:pPr>
            <a:r>
              <a:rPr lang="zh-TW" altLang="en-US" sz="4800" dirty="0">
                <a:solidFill>
                  <a:schemeClr val="accent2"/>
                </a:solidFill>
                <a:latin typeface="+mj-ea"/>
                <a:ea typeface="+mj-ea"/>
              </a:rPr>
              <a:t>以身試法喔！</a:t>
            </a: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417" y="3331655"/>
            <a:ext cx="3447800" cy="216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altLang="zh-TW" smtClean="0"/>
              <a:t>73</a:t>
            </a:fld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844841" y="2122210"/>
            <a:ext cx="65028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600" dirty="0">
                <a:solidFill>
                  <a:srgbClr val="00206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　下回</a:t>
            </a:r>
            <a:r>
              <a:rPr lang="zh-TW" altLang="en-US" sz="9600" dirty="0">
                <a:solidFill>
                  <a:srgbClr val="C0000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待續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046" y="3804164"/>
            <a:ext cx="1480492" cy="83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99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反毒教案">
      <a:majorFont>
        <a:latin typeface="Microsoft JhengHei UI"/>
        <a:ea typeface="華康海報體W9"/>
        <a:cs typeface=""/>
      </a:majorFont>
      <a:minorFont>
        <a:latin typeface="Microsoft JhengHei U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hildrenHappy_16x9_TP103461882" id="{8C4E9620-458B-4ED1-A6E2-83A8C75A1A13}" vid="{9427B330-C6D8-40D7-B42F-CC81D7E70B63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1690</Words>
  <Application>Microsoft Office PowerPoint</Application>
  <PresentationFormat>如螢幕大小 (4:3)</PresentationFormat>
  <Paragraphs>358</Paragraphs>
  <Slides>73</Slides>
  <Notes>18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73</vt:i4>
      </vt:variant>
    </vt:vector>
  </HeadingPairs>
  <TitlesOfParts>
    <vt:vector size="74" baseType="lpstr">
      <vt:lpstr>Children Happy 16x9</vt:lpstr>
      <vt:lpstr>PowerPoint 簡報</vt:lpstr>
      <vt:lpstr>HIT OR MISS, Bingo!</vt:lpstr>
      <vt:lpstr>HIT OR MISS,Bingo! 遊戲規則</vt:lpstr>
      <vt:lpstr>HIT OR MISS,Bingo! 遊戲計分方式</vt:lpstr>
      <vt:lpstr>試玩版</vt:lpstr>
      <vt:lpstr>試玩版</vt:lpstr>
      <vt:lpstr>正式版</vt:lpstr>
      <vt:lpstr>正式版</vt:lpstr>
      <vt:lpstr>反毒小學堂</vt:lpstr>
      <vt:lpstr>PowerPoint 簡報</vt:lpstr>
      <vt:lpstr>PowerPoint 簡報</vt:lpstr>
      <vt:lpstr>PowerPoint 簡報</vt:lpstr>
      <vt:lpstr>反毒 小學堂</vt:lpstr>
      <vt:lpstr>反毒 小學堂</vt:lpstr>
      <vt:lpstr>反毒 小學堂</vt:lpstr>
      <vt:lpstr>PowerPoint 簡報</vt:lpstr>
      <vt:lpstr>PowerPoint 簡報</vt:lpstr>
      <vt:lpstr>反毒 小學堂</vt:lpstr>
      <vt:lpstr>反毒 小學堂</vt:lpstr>
      <vt:lpstr>反毒 小學堂</vt:lpstr>
      <vt:lpstr>反毒 小學堂</vt:lpstr>
      <vt:lpstr>反毒 小學堂</vt:lpstr>
      <vt:lpstr>反毒 小學堂</vt:lpstr>
      <vt:lpstr>反毒 小學堂</vt:lpstr>
      <vt:lpstr>反毒 小學堂</vt:lpstr>
      <vt:lpstr>上述所有的毒品，最嚴重有可能會 使人致死喔！</vt:lpstr>
      <vt:lpstr>反毒 　練功館</vt:lpstr>
      <vt:lpstr>PowerPoint 簡報</vt:lpstr>
      <vt:lpstr>PowerPoint 簡報</vt:lpstr>
      <vt:lpstr>反毒 練功館</vt:lpstr>
      <vt:lpstr>PowerPoint 簡報</vt:lpstr>
      <vt:lpstr>PowerPoint 簡報</vt:lpstr>
      <vt:lpstr>PowerPoint 簡報</vt:lpstr>
      <vt:lpstr>PowerPoint 簡報</vt:lpstr>
      <vt:lpstr>武功秘笈No.1</vt:lpstr>
      <vt:lpstr>PowerPoint 簡報</vt:lpstr>
      <vt:lpstr>PowerPoint 簡報</vt:lpstr>
      <vt:lpstr>PowerPoint 簡報</vt:lpstr>
      <vt:lpstr>武功秘笈No.2</vt:lpstr>
      <vt:lpstr>武功秘笈No.2</vt:lpstr>
      <vt:lpstr>PowerPoint 簡報</vt:lpstr>
      <vt:lpstr>PowerPoint 簡報</vt:lpstr>
      <vt:lpstr>PowerPoint 簡報</vt:lpstr>
      <vt:lpstr>武功秘笈No.３</vt:lpstr>
      <vt:lpstr>PowerPoint 簡報</vt:lpstr>
      <vt:lpstr>PowerPoint 簡報</vt:lpstr>
      <vt:lpstr>PowerPoint 簡報</vt:lpstr>
      <vt:lpstr>武功秘笈No.４</vt:lpstr>
      <vt:lpstr>PowerPoint 簡報</vt:lpstr>
      <vt:lpstr>PowerPoint 簡報</vt:lpstr>
      <vt:lpstr>武功秘笈No.５</vt:lpstr>
      <vt:lpstr>PowerPoint 簡報</vt:lpstr>
      <vt:lpstr>PowerPoint 簡報</vt:lpstr>
      <vt:lpstr>PowerPoint 簡報</vt:lpstr>
      <vt:lpstr>PowerPoint 簡報</vt:lpstr>
      <vt:lpstr>再試最後一次!</vt:lpstr>
      <vt:lpstr>PowerPoint 簡報</vt:lpstr>
      <vt:lpstr>PowerPoint 簡報</vt:lpstr>
      <vt:lpstr>PowerPoint 簡報</vt:lpstr>
      <vt:lpstr>PowerPoint 簡報</vt:lpstr>
      <vt:lpstr>反毒訓練場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2016-08-13T15:20:45Z</dcterms:created>
  <dcterms:modified xsi:type="dcterms:W3CDTF">2016-10-03T00:17:58Z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