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6" r:id="rId1"/>
  </p:sldMasterIdLst>
  <p:notesMasterIdLst>
    <p:notesMasterId r:id="rId15"/>
  </p:notesMasterIdLst>
  <p:sldIdLst>
    <p:sldId id="272" r:id="rId2"/>
    <p:sldId id="257" r:id="rId3"/>
    <p:sldId id="268" r:id="rId4"/>
    <p:sldId id="261" r:id="rId5"/>
    <p:sldId id="262" r:id="rId6"/>
    <p:sldId id="270" r:id="rId7"/>
    <p:sldId id="264" r:id="rId8"/>
    <p:sldId id="265" r:id="rId9"/>
    <p:sldId id="266" r:id="rId10"/>
    <p:sldId id="269" r:id="rId11"/>
    <p:sldId id="263" r:id="rId12"/>
    <p:sldId id="271" r:id="rId13"/>
    <p:sldId id="256" r:id="rId14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15" autoAdjust="0"/>
    <p:restoredTop sz="96791" autoAdjust="0"/>
  </p:normalViewPr>
  <p:slideViewPr>
    <p:cSldViewPr snapToGrid="0">
      <p:cViewPr varScale="1">
        <p:scale>
          <a:sx n="80" d="100"/>
          <a:sy n="80" d="100"/>
        </p:scale>
        <p:origin x="120" y="636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3664870-1A29-4DC0-987A-B79A597724D5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C4B8D5CB-D78E-493F-9B42-4F3CE26258EE}">
      <dgm:prSet phldrT="[文字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pPr algn="l"/>
          <a:r>
            <a:rPr lang="zh-TW" altLang="en-US" dirty="0" smtClean="0"/>
            <a:t>發現顧客有下列癥候時，應格外注意</a:t>
          </a:r>
          <a:endParaRPr lang="zh-TW" altLang="en-US" dirty="0"/>
        </a:p>
      </dgm:t>
    </dgm:pt>
    <dgm:pt modelId="{9371C3B6-83DD-45BB-843C-6EF3EA539E6E}" type="parTrans" cxnId="{21896454-45C1-4A19-A02B-714FADF28446}">
      <dgm:prSet/>
      <dgm:spPr/>
      <dgm:t>
        <a:bodyPr/>
        <a:lstStyle/>
        <a:p>
          <a:endParaRPr lang="zh-TW" altLang="en-US"/>
        </a:p>
      </dgm:t>
    </dgm:pt>
    <dgm:pt modelId="{14530E9A-3965-4B76-938A-FBE392BE5B24}" type="sibTrans" cxnId="{21896454-45C1-4A19-A02B-714FADF28446}">
      <dgm:prSet/>
      <dgm:spPr/>
      <dgm:t>
        <a:bodyPr/>
        <a:lstStyle/>
        <a:p>
          <a:endParaRPr lang="zh-TW" altLang="en-US"/>
        </a:p>
      </dgm:t>
    </dgm:pt>
    <dgm:pt modelId="{EDEAD839-4E01-45BC-9F79-7C287287D6DF}">
      <dgm:prSet phldrT="[文字]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zh-TW" dirty="0" smtClean="0"/>
            <a:t>語無倫次、含糊不清</a:t>
          </a:r>
          <a:endParaRPr lang="zh-TW" altLang="en-US" dirty="0"/>
        </a:p>
      </dgm:t>
    </dgm:pt>
    <dgm:pt modelId="{3393CBCF-3CE5-4834-ADDE-CDCF5CDCF019}" type="parTrans" cxnId="{EE735516-6954-4446-91CE-1D2C0C19CEF9}">
      <dgm:prSet/>
      <dgm:spPr/>
      <dgm:t>
        <a:bodyPr/>
        <a:lstStyle/>
        <a:p>
          <a:endParaRPr lang="zh-TW" altLang="en-US"/>
        </a:p>
      </dgm:t>
    </dgm:pt>
    <dgm:pt modelId="{309B3408-77D9-4DC4-B27B-FF2420E8AF79}" type="sibTrans" cxnId="{EE735516-6954-4446-91CE-1D2C0C19CEF9}">
      <dgm:prSet/>
      <dgm:spPr/>
      <dgm:t>
        <a:bodyPr/>
        <a:lstStyle/>
        <a:p>
          <a:endParaRPr lang="zh-TW" altLang="en-US"/>
        </a:p>
      </dgm:t>
    </dgm:pt>
    <dgm:pt modelId="{1A7443C1-13C8-497E-94BF-2CAE3E904029}">
      <dgm:prSet phldrT="[文字]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zh-TW" dirty="0" smtClean="0"/>
            <a:t>意識模糊，注意力無法集中</a:t>
          </a:r>
          <a:endParaRPr lang="zh-TW" altLang="en-US" dirty="0"/>
        </a:p>
      </dgm:t>
    </dgm:pt>
    <dgm:pt modelId="{43CE676E-FB4D-46EB-BDA3-6BD2E661A2FC}" type="parTrans" cxnId="{CF679F25-6393-4CF7-AF2F-B6B165034324}">
      <dgm:prSet/>
      <dgm:spPr/>
      <dgm:t>
        <a:bodyPr/>
        <a:lstStyle/>
        <a:p>
          <a:endParaRPr lang="zh-TW" altLang="en-US"/>
        </a:p>
      </dgm:t>
    </dgm:pt>
    <dgm:pt modelId="{72F93FDC-0709-4202-B451-06FF603FAEFD}" type="sibTrans" cxnId="{CF679F25-6393-4CF7-AF2F-B6B165034324}">
      <dgm:prSet/>
      <dgm:spPr/>
      <dgm:t>
        <a:bodyPr/>
        <a:lstStyle/>
        <a:p>
          <a:endParaRPr lang="zh-TW" altLang="en-US"/>
        </a:p>
      </dgm:t>
    </dgm:pt>
    <dgm:pt modelId="{ED19791E-D08E-4EBF-8D92-BDD6B87D6CA8}">
      <dgm:prSet phldrT="[文字]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zh-TW" dirty="0" smtClean="0"/>
            <a:t>呆滯木僵</a:t>
          </a:r>
          <a:endParaRPr lang="zh-TW" altLang="en-US" dirty="0"/>
        </a:p>
      </dgm:t>
    </dgm:pt>
    <dgm:pt modelId="{0A17A708-C97C-4470-9593-FA9E74106FE7}" type="parTrans" cxnId="{86A17854-5722-4BBE-B925-A15BA5E533BA}">
      <dgm:prSet/>
      <dgm:spPr/>
      <dgm:t>
        <a:bodyPr/>
        <a:lstStyle/>
        <a:p>
          <a:endParaRPr lang="zh-TW" altLang="en-US"/>
        </a:p>
      </dgm:t>
    </dgm:pt>
    <dgm:pt modelId="{E8C907A7-869B-4D42-BFEB-9751C2465173}" type="sibTrans" cxnId="{86A17854-5722-4BBE-B925-A15BA5E533BA}">
      <dgm:prSet/>
      <dgm:spPr/>
      <dgm:t>
        <a:bodyPr/>
        <a:lstStyle/>
        <a:p>
          <a:endParaRPr lang="zh-TW" altLang="en-US"/>
        </a:p>
      </dgm:t>
    </dgm:pt>
    <dgm:pt modelId="{FE77346D-8875-48B5-86FA-0022B6945517}">
      <dgm:prSet phldrT="[文字]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zh-TW" altLang="en-US" dirty="0" smtClean="0"/>
            <a:t>無故</a:t>
          </a:r>
          <a:r>
            <a:rPr lang="zh-TW" dirty="0" smtClean="0"/>
            <a:t>大笑</a:t>
          </a:r>
          <a:r>
            <a:rPr lang="zh-TW" altLang="en-US" dirty="0" smtClean="0"/>
            <a:t>不止或</a:t>
          </a:r>
          <a:r>
            <a:rPr lang="zh-TW" dirty="0" smtClean="0"/>
            <a:t>昏睡叫喚不醒</a:t>
          </a:r>
          <a:endParaRPr lang="zh-TW" altLang="en-US" dirty="0"/>
        </a:p>
      </dgm:t>
    </dgm:pt>
    <dgm:pt modelId="{66E813F8-EB29-457D-B02A-54F411184136}" type="parTrans" cxnId="{79DB91A8-329F-488E-8F57-7633E7589BB2}">
      <dgm:prSet/>
      <dgm:spPr/>
      <dgm:t>
        <a:bodyPr/>
        <a:lstStyle/>
        <a:p>
          <a:endParaRPr lang="zh-TW" altLang="en-US"/>
        </a:p>
      </dgm:t>
    </dgm:pt>
    <dgm:pt modelId="{D8391A16-5532-4EB3-A79A-E315A5F13757}" type="sibTrans" cxnId="{79DB91A8-329F-488E-8F57-7633E7589BB2}">
      <dgm:prSet/>
      <dgm:spPr/>
      <dgm:t>
        <a:bodyPr/>
        <a:lstStyle/>
        <a:p>
          <a:endParaRPr lang="zh-TW" altLang="en-US"/>
        </a:p>
      </dgm:t>
    </dgm:pt>
    <dgm:pt modelId="{8C0CF85F-7C2B-4B7D-960F-49F6F9E054E5}">
      <dgm:prSet phldrT="[文字]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zh-TW" altLang="en-US" dirty="0" smtClean="0"/>
            <a:t>自殘、拉扯、攻擊、大聲咆哮等</a:t>
          </a:r>
          <a:endParaRPr lang="zh-TW" altLang="en-US" dirty="0"/>
        </a:p>
      </dgm:t>
    </dgm:pt>
    <dgm:pt modelId="{6D7E7A1B-343D-43FA-82D8-4F6BEA8BE868}" type="parTrans" cxnId="{C886B9B4-7324-431A-8ACB-6B78554CCA5B}">
      <dgm:prSet/>
      <dgm:spPr/>
      <dgm:t>
        <a:bodyPr/>
        <a:lstStyle/>
        <a:p>
          <a:endParaRPr lang="zh-TW" altLang="en-US"/>
        </a:p>
      </dgm:t>
    </dgm:pt>
    <dgm:pt modelId="{D3DAE547-F3A2-448F-AFE3-151EE5262F6B}" type="sibTrans" cxnId="{C886B9B4-7324-431A-8ACB-6B78554CCA5B}">
      <dgm:prSet/>
      <dgm:spPr/>
      <dgm:t>
        <a:bodyPr/>
        <a:lstStyle/>
        <a:p>
          <a:endParaRPr lang="zh-TW" altLang="en-US"/>
        </a:p>
      </dgm:t>
    </dgm:pt>
    <dgm:pt modelId="{C7AEEF2A-45BD-4F99-B842-421D665D06FE}">
      <dgm:prSet phldrT="[文字]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zh-TW" dirty="0" smtClean="0"/>
            <a:t>手腳有注射針孔痕跡</a:t>
          </a:r>
          <a:endParaRPr lang="zh-TW" altLang="en-US" dirty="0"/>
        </a:p>
      </dgm:t>
    </dgm:pt>
    <dgm:pt modelId="{2631C761-ABBC-4BAD-AD01-982105535504}" type="parTrans" cxnId="{25E32012-ECB1-441F-B5E7-935618719CDF}">
      <dgm:prSet/>
      <dgm:spPr/>
      <dgm:t>
        <a:bodyPr/>
        <a:lstStyle/>
        <a:p>
          <a:endParaRPr lang="zh-TW" altLang="en-US"/>
        </a:p>
      </dgm:t>
    </dgm:pt>
    <dgm:pt modelId="{0D0A0C1D-933D-41CC-8A8B-49FD81E76CBC}" type="sibTrans" cxnId="{25E32012-ECB1-441F-B5E7-935618719CDF}">
      <dgm:prSet/>
      <dgm:spPr/>
      <dgm:t>
        <a:bodyPr/>
        <a:lstStyle/>
        <a:p>
          <a:endParaRPr lang="zh-TW" altLang="en-US"/>
        </a:p>
      </dgm:t>
    </dgm:pt>
    <dgm:pt modelId="{EDFE291C-90BE-46B0-8C1A-BECD0D0C6BCF}">
      <dgm:prSet phldrT="[文字]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zh-TW" dirty="0" smtClean="0"/>
            <a:t>身體顫抖抽搐</a:t>
          </a:r>
          <a:endParaRPr lang="zh-TW" altLang="en-US" dirty="0"/>
        </a:p>
      </dgm:t>
    </dgm:pt>
    <dgm:pt modelId="{3AC880BD-B356-4019-B119-C37909BF4163}" type="parTrans" cxnId="{C1FDC6BC-F9EE-4F8B-A575-C2198C02A9BF}">
      <dgm:prSet/>
      <dgm:spPr/>
      <dgm:t>
        <a:bodyPr/>
        <a:lstStyle/>
        <a:p>
          <a:endParaRPr lang="zh-TW" altLang="en-US"/>
        </a:p>
      </dgm:t>
    </dgm:pt>
    <dgm:pt modelId="{6F52A360-E9FC-4806-B296-1C58215475A1}" type="sibTrans" cxnId="{C1FDC6BC-F9EE-4F8B-A575-C2198C02A9BF}">
      <dgm:prSet/>
      <dgm:spPr/>
      <dgm:t>
        <a:bodyPr/>
        <a:lstStyle/>
        <a:p>
          <a:endParaRPr lang="zh-TW" altLang="en-US"/>
        </a:p>
      </dgm:t>
    </dgm:pt>
    <dgm:pt modelId="{59D51F4E-0511-4198-81D2-7D9D5AEC3BE6}" type="pres">
      <dgm:prSet presAssocID="{53664870-1A29-4DC0-987A-B79A597724D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BD129736-CDD9-4F25-B895-43634AA2075F}" type="pres">
      <dgm:prSet presAssocID="{C4B8D5CB-D78E-493F-9B42-4F3CE26258EE}" presName="composite" presStyleCnt="0"/>
      <dgm:spPr/>
    </dgm:pt>
    <dgm:pt modelId="{BBE05F36-89E7-4548-8945-709BB20F1A59}" type="pres">
      <dgm:prSet presAssocID="{C4B8D5CB-D78E-493F-9B42-4F3CE26258EE}" presName="parTx" presStyleLbl="alignNode1" presStyleIdx="0" presStyleCnt="1" custLinFactNeighborX="135" custLinFactNeighborY="-5222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9D92429-510C-489F-95AF-1D2FB66C0364}" type="pres">
      <dgm:prSet presAssocID="{C4B8D5CB-D78E-493F-9B42-4F3CE26258EE}" presName="desTx" presStyleLbl="alignAccFollowNode1" presStyleIdx="0" presStyleCnt="1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FEA7FCEA-9BE0-4ACD-9B00-67B80A605765}" type="presOf" srcId="{8C0CF85F-7C2B-4B7D-960F-49F6F9E054E5}" destId="{49D92429-510C-489F-95AF-1D2FB66C0364}" srcOrd="0" destOrd="4" presId="urn:microsoft.com/office/officeart/2005/8/layout/hList1"/>
    <dgm:cxn modelId="{79DB91A8-329F-488E-8F57-7633E7589BB2}" srcId="{C4B8D5CB-D78E-493F-9B42-4F3CE26258EE}" destId="{FE77346D-8875-48B5-86FA-0022B6945517}" srcOrd="3" destOrd="0" parTransId="{66E813F8-EB29-457D-B02A-54F411184136}" sibTransId="{D8391A16-5532-4EB3-A79A-E315A5F13757}"/>
    <dgm:cxn modelId="{1EC89E91-4D18-4A9C-8C76-95DA8E583F64}" type="presOf" srcId="{1A7443C1-13C8-497E-94BF-2CAE3E904029}" destId="{49D92429-510C-489F-95AF-1D2FB66C0364}" srcOrd="0" destOrd="1" presId="urn:microsoft.com/office/officeart/2005/8/layout/hList1"/>
    <dgm:cxn modelId="{6011FC2D-B3F7-408D-9D78-4EF236C8DA8C}" type="presOf" srcId="{53664870-1A29-4DC0-987A-B79A597724D5}" destId="{59D51F4E-0511-4198-81D2-7D9D5AEC3BE6}" srcOrd="0" destOrd="0" presId="urn:microsoft.com/office/officeart/2005/8/layout/hList1"/>
    <dgm:cxn modelId="{25E32012-ECB1-441F-B5E7-935618719CDF}" srcId="{C4B8D5CB-D78E-493F-9B42-4F3CE26258EE}" destId="{C7AEEF2A-45BD-4F99-B842-421D665D06FE}" srcOrd="5" destOrd="0" parTransId="{2631C761-ABBC-4BAD-AD01-982105535504}" sibTransId="{0D0A0C1D-933D-41CC-8A8B-49FD81E76CBC}"/>
    <dgm:cxn modelId="{774E5838-257F-495B-8F88-BDA3B1F8D176}" type="presOf" srcId="{C7AEEF2A-45BD-4F99-B842-421D665D06FE}" destId="{49D92429-510C-489F-95AF-1D2FB66C0364}" srcOrd="0" destOrd="5" presId="urn:microsoft.com/office/officeart/2005/8/layout/hList1"/>
    <dgm:cxn modelId="{86A17854-5722-4BBE-B925-A15BA5E533BA}" srcId="{C4B8D5CB-D78E-493F-9B42-4F3CE26258EE}" destId="{ED19791E-D08E-4EBF-8D92-BDD6B87D6CA8}" srcOrd="2" destOrd="0" parTransId="{0A17A708-C97C-4470-9593-FA9E74106FE7}" sibTransId="{E8C907A7-869B-4D42-BFEB-9751C2465173}"/>
    <dgm:cxn modelId="{4C442885-76CB-4E4F-BA9F-E6EA8FA676F4}" type="presOf" srcId="{EDEAD839-4E01-45BC-9F79-7C287287D6DF}" destId="{49D92429-510C-489F-95AF-1D2FB66C0364}" srcOrd="0" destOrd="0" presId="urn:microsoft.com/office/officeart/2005/8/layout/hList1"/>
    <dgm:cxn modelId="{7A8795C3-AF77-4F03-A8CB-B3300853FAB4}" type="presOf" srcId="{FE77346D-8875-48B5-86FA-0022B6945517}" destId="{49D92429-510C-489F-95AF-1D2FB66C0364}" srcOrd="0" destOrd="3" presId="urn:microsoft.com/office/officeart/2005/8/layout/hList1"/>
    <dgm:cxn modelId="{CF679F25-6393-4CF7-AF2F-B6B165034324}" srcId="{C4B8D5CB-D78E-493F-9B42-4F3CE26258EE}" destId="{1A7443C1-13C8-497E-94BF-2CAE3E904029}" srcOrd="1" destOrd="0" parTransId="{43CE676E-FB4D-46EB-BDA3-6BD2E661A2FC}" sibTransId="{72F93FDC-0709-4202-B451-06FF603FAEFD}"/>
    <dgm:cxn modelId="{8F476E4A-888F-4DDC-8AC1-33F2D156D72A}" type="presOf" srcId="{EDFE291C-90BE-46B0-8C1A-BECD0D0C6BCF}" destId="{49D92429-510C-489F-95AF-1D2FB66C0364}" srcOrd="0" destOrd="6" presId="urn:microsoft.com/office/officeart/2005/8/layout/hList1"/>
    <dgm:cxn modelId="{310429BA-A895-4140-BDF0-AA72BD42B08E}" type="presOf" srcId="{ED19791E-D08E-4EBF-8D92-BDD6B87D6CA8}" destId="{49D92429-510C-489F-95AF-1D2FB66C0364}" srcOrd="0" destOrd="2" presId="urn:microsoft.com/office/officeart/2005/8/layout/hList1"/>
    <dgm:cxn modelId="{C1FDC6BC-F9EE-4F8B-A575-C2198C02A9BF}" srcId="{C4B8D5CB-D78E-493F-9B42-4F3CE26258EE}" destId="{EDFE291C-90BE-46B0-8C1A-BECD0D0C6BCF}" srcOrd="6" destOrd="0" parTransId="{3AC880BD-B356-4019-B119-C37909BF4163}" sibTransId="{6F52A360-E9FC-4806-B296-1C58215475A1}"/>
    <dgm:cxn modelId="{C886B9B4-7324-431A-8ACB-6B78554CCA5B}" srcId="{C4B8D5CB-D78E-493F-9B42-4F3CE26258EE}" destId="{8C0CF85F-7C2B-4B7D-960F-49F6F9E054E5}" srcOrd="4" destOrd="0" parTransId="{6D7E7A1B-343D-43FA-82D8-4F6BEA8BE868}" sibTransId="{D3DAE547-F3A2-448F-AFE3-151EE5262F6B}"/>
    <dgm:cxn modelId="{1C54C136-B176-4C0B-8286-825BEF5ADA52}" type="presOf" srcId="{C4B8D5CB-D78E-493F-9B42-4F3CE26258EE}" destId="{BBE05F36-89E7-4548-8945-709BB20F1A59}" srcOrd="0" destOrd="0" presId="urn:microsoft.com/office/officeart/2005/8/layout/hList1"/>
    <dgm:cxn modelId="{21896454-45C1-4A19-A02B-714FADF28446}" srcId="{53664870-1A29-4DC0-987A-B79A597724D5}" destId="{C4B8D5CB-D78E-493F-9B42-4F3CE26258EE}" srcOrd="0" destOrd="0" parTransId="{9371C3B6-83DD-45BB-843C-6EF3EA539E6E}" sibTransId="{14530E9A-3965-4B76-938A-FBE392BE5B24}"/>
    <dgm:cxn modelId="{EE735516-6954-4446-91CE-1D2C0C19CEF9}" srcId="{C4B8D5CB-D78E-493F-9B42-4F3CE26258EE}" destId="{EDEAD839-4E01-45BC-9F79-7C287287D6DF}" srcOrd="0" destOrd="0" parTransId="{3393CBCF-3CE5-4834-ADDE-CDCF5CDCF019}" sibTransId="{309B3408-77D9-4DC4-B27B-FF2420E8AF79}"/>
    <dgm:cxn modelId="{BAE0474C-1B3E-4915-8E4C-4D595006AE0A}" type="presParOf" srcId="{59D51F4E-0511-4198-81D2-7D9D5AEC3BE6}" destId="{BD129736-CDD9-4F25-B895-43634AA2075F}" srcOrd="0" destOrd="0" presId="urn:microsoft.com/office/officeart/2005/8/layout/hList1"/>
    <dgm:cxn modelId="{36D0AD09-4493-4DAB-84B1-58D5011A5F39}" type="presParOf" srcId="{BD129736-CDD9-4F25-B895-43634AA2075F}" destId="{BBE05F36-89E7-4548-8945-709BB20F1A59}" srcOrd="0" destOrd="0" presId="urn:microsoft.com/office/officeart/2005/8/layout/hList1"/>
    <dgm:cxn modelId="{26ECF22F-22F3-46B8-A046-FE9BA9E6FC5B}" type="presParOf" srcId="{BD129736-CDD9-4F25-B895-43634AA2075F}" destId="{49D92429-510C-489F-95AF-1D2FB66C0364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3664870-1A29-4DC0-987A-B79A597724D5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EDEAD839-4E01-45BC-9F79-7C287287D6DF}">
      <dgm:prSet phldrT="[文字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zh-TW" altLang="en-US" sz="2400" dirty="0" smtClean="0"/>
            <a:t>反鎖包廂或告知員工不用入內服務</a:t>
          </a:r>
          <a:endParaRPr lang="zh-TW" altLang="en-US" sz="2400" dirty="0"/>
        </a:p>
      </dgm:t>
    </dgm:pt>
    <dgm:pt modelId="{3393CBCF-3CE5-4834-ADDE-CDCF5CDCF019}" type="parTrans" cxnId="{EE735516-6954-4446-91CE-1D2C0C19CEF9}">
      <dgm:prSet/>
      <dgm:spPr/>
      <dgm:t>
        <a:bodyPr/>
        <a:lstStyle/>
        <a:p>
          <a:endParaRPr lang="zh-TW" altLang="en-US"/>
        </a:p>
      </dgm:t>
    </dgm:pt>
    <dgm:pt modelId="{309B3408-77D9-4DC4-B27B-FF2420E8AF79}" type="sibTrans" cxnId="{EE735516-6954-4446-91CE-1D2C0C19CEF9}">
      <dgm:prSet/>
      <dgm:spPr/>
      <dgm:t>
        <a:bodyPr/>
        <a:lstStyle/>
        <a:p>
          <a:endParaRPr lang="zh-TW" altLang="en-US"/>
        </a:p>
      </dgm:t>
    </dgm:pt>
    <dgm:pt modelId="{079E6540-C0AB-42AF-B08D-19E3F7165938}">
      <dgm:prSet phldrT="[文字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zh-TW" altLang="en-US" sz="2400" dirty="0" smtClean="0"/>
            <a:t>以毛巾等物品堵住房門縫隙</a:t>
          </a:r>
          <a:endParaRPr lang="zh-TW" altLang="en-US" sz="2400" dirty="0"/>
        </a:p>
      </dgm:t>
    </dgm:pt>
    <dgm:pt modelId="{736F9CC5-AA5C-480A-9BE6-5BB580B7090A}" type="parTrans" cxnId="{14342182-71A9-47DC-887B-A2232376244B}">
      <dgm:prSet/>
      <dgm:spPr/>
      <dgm:t>
        <a:bodyPr/>
        <a:lstStyle/>
        <a:p>
          <a:endParaRPr lang="zh-TW" altLang="en-US"/>
        </a:p>
      </dgm:t>
    </dgm:pt>
    <dgm:pt modelId="{C02A1FB6-C910-4D1E-99C2-697365E20E96}" type="sibTrans" cxnId="{14342182-71A9-47DC-887B-A2232376244B}">
      <dgm:prSet/>
      <dgm:spPr/>
      <dgm:t>
        <a:bodyPr/>
        <a:lstStyle/>
        <a:p>
          <a:endParaRPr lang="zh-TW" altLang="en-US"/>
        </a:p>
      </dgm:t>
    </dgm:pt>
    <dgm:pt modelId="{3E4E56B6-4EFC-480B-9CF7-DB2C4EDD3237}">
      <dgm:prSet phldrT="[文字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zh-TW" altLang="en-US" sz="2400" dirty="0" smtClean="0"/>
            <a:t>不同訪客進出過於</a:t>
          </a:r>
          <a:r>
            <a:rPr lang="zh-TW" altLang="en-US" sz="2400" dirty="0" smtClean="0"/>
            <a:t>頻繁（部分案例中，訪客只知道對方的綽號）</a:t>
          </a:r>
          <a:endParaRPr lang="zh-TW" altLang="en-US" sz="2400" dirty="0"/>
        </a:p>
      </dgm:t>
    </dgm:pt>
    <dgm:pt modelId="{AA2D735F-E54C-429B-83A3-23D8A6EAC7A7}" type="parTrans" cxnId="{E1DB1437-2A80-4136-9577-80E69F42FBCA}">
      <dgm:prSet/>
      <dgm:spPr/>
      <dgm:t>
        <a:bodyPr/>
        <a:lstStyle/>
        <a:p>
          <a:endParaRPr lang="zh-TW" altLang="en-US"/>
        </a:p>
      </dgm:t>
    </dgm:pt>
    <dgm:pt modelId="{96119CB1-27C0-4865-B2B7-2E35A122A3EA}" type="sibTrans" cxnId="{E1DB1437-2A80-4136-9577-80E69F42FBCA}">
      <dgm:prSet/>
      <dgm:spPr/>
      <dgm:t>
        <a:bodyPr/>
        <a:lstStyle/>
        <a:p>
          <a:endParaRPr lang="zh-TW" altLang="en-US"/>
        </a:p>
      </dgm:t>
    </dgm:pt>
    <dgm:pt modelId="{1C126082-0B7F-4D08-B03E-8835D4479991}">
      <dgm:prSet phldrT="[文字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zh-TW" altLang="en-US" sz="2400" dirty="0" smtClean="0"/>
            <a:t>住房登記證件顯與本人不符</a:t>
          </a:r>
          <a:endParaRPr lang="zh-TW" altLang="en-US" sz="2400" dirty="0"/>
        </a:p>
      </dgm:t>
    </dgm:pt>
    <dgm:pt modelId="{B08A8F87-6061-4556-A3EF-C7D84BBBFDC6}" type="parTrans" cxnId="{24BD3BE7-79CD-4177-BA91-791393A3FCC0}">
      <dgm:prSet/>
      <dgm:spPr/>
      <dgm:t>
        <a:bodyPr/>
        <a:lstStyle/>
        <a:p>
          <a:endParaRPr lang="zh-TW" altLang="en-US"/>
        </a:p>
      </dgm:t>
    </dgm:pt>
    <dgm:pt modelId="{6EBEDE1C-7EB6-44B6-9B4E-FBB78B1B958A}" type="sibTrans" cxnId="{24BD3BE7-79CD-4177-BA91-791393A3FCC0}">
      <dgm:prSet/>
      <dgm:spPr/>
      <dgm:t>
        <a:bodyPr/>
        <a:lstStyle/>
        <a:p>
          <a:endParaRPr lang="zh-TW" altLang="en-US"/>
        </a:p>
      </dgm:t>
    </dgm:pt>
    <dgm:pt modelId="{780FDC5E-10E8-419D-AF39-189A55EFF1D0}">
      <dgm:prSet phldrT="[文字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zh-TW" altLang="en-US" sz="2400" dirty="0" smtClean="0"/>
            <a:t>刻意詢問是否知悉警察臨檢頻率及時間</a:t>
          </a:r>
          <a:endParaRPr lang="zh-TW" altLang="en-US" sz="2400" dirty="0"/>
        </a:p>
      </dgm:t>
    </dgm:pt>
    <dgm:pt modelId="{E12881EA-F7CA-4180-A5BD-D13B2D74E6F3}" type="parTrans" cxnId="{93F2149F-BD63-4239-B608-34D3683A3EF1}">
      <dgm:prSet/>
      <dgm:spPr/>
      <dgm:t>
        <a:bodyPr/>
        <a:lstStyle/>
        <a:p>
          <a:endParaRPr lang="zh-TW" altLang="en-US"/>
        </a:p>
      </dgm:t>
    </dgm:pt>
    <dgm:pt modelId="{10222F82-47CA-4B54-B8DE-143C1AF72FDB}" type="sibTrans" cxnId="{93F2149F-BD63-4239-B608-34D3683A3EF1}">
      <dgm:prSet/>
      <dgm:spPr/>
      <dgm:t>
        <a:bodyPr/>
        <a:lstStyle/>
        <a:p>
          <a:endParaRPr lang="zh-TW" altLang="en-US"/>
        </a:p>
      </dgm:t>
    </dgm:pt>
    <dgm:pt modelId="{0936832C-88C4-4FDA-B92D-F43A0517CEE8}">
      <dgm:prSet phldrT="[文字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zh-TW" altLang="en-US" sz="2400" dirty="0" smtClean="0"/>
            <a:t>房間特別吵鬧、音樂較為大聲</a:t>
          </a:r>
          <a:endParaRPr lang="zh-TW" altLang="en-US" sz="2400" dirty="0"/>
        </a:p>
      </dgm:t>
    </dgm:pt>
    <dgm:pt modelId="{F85015C9-DA4E-4FD1-9B57-0F803E3C6A9B}" type="parTrans" cxnId="{FB43EFDC-9C7A-4AD1-8D96-03DA4F9B392C}">
      <dgm:prSet/>
      <dgm:spPr/>
      <dgm:t>
        <a:bodyPr/>
        <a:lstStyle/>
        <a:p>
          <a:endParaRPr lang="zh-TW" altLang="en-US"/>
        </a:p>
      </dgm:t>
    </dgm:pt>
    <dgm:pt modelId="{4F901360-D6D9-48BF-BBC8-8D89A9CA6F4C}" type="sibTrans" cxnId="{FB43EFDC-9C7A-4AD1-8D96-03DA4F9B392C}">
      <dgm:prSet/>
      <dgm:spPr/>
      <dgm:t>
        <a:bodyPr/>
        <a:lstStyle/>
        <a:p>
          <a:endParaRPr lang="zh-TW" altLang="en-US"/>
        </a:p>
      </dgm:t>
    </dgm:pt>
    <dgm:pt modelId="{D2CF2F43-D71B-442E-B298-E7713CDF91FA}">
      <dgm:prSet phldrT="[文字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endParaRPr lang="zh-TW" altLang="en-US" sz="2400" dirty="0"/>
        </a:p>
      </dgm:t>
    </dgm:pt>
    <dgm:pt modelId="{1F931233-4900-40E1-BEF3-2F779349E53D}" type="parTrans" cxnId="{38D7ED32-2EF1-45C0-8396-568ED0DB763B}">
      <dgm:prSet/>
      <dgm:spPr/>
      <dgm:t>
        <a:bodyPr/>
        <a:lstStyle/>
        <a:p>
          <a:endParaRPr lang="zh-TW" altLang="en-US"/>
        </a:p>
      </dgm:t>
    </dgm:pt>
    <dgm:pt modelId="{A1CF0C75-2DD8-4D32-982D-55DAAAFEB701}" type="sibTrans" cxnId="{38D7ED32-2EF1-45C0-8396-568ED0DB763B}">
      <dgm:prSet/>
      <dgm:spPr/>
      <dgm:t>
        <a:bodyPr/>
        <a:lstStyle/>
        <a:p>
          <a:endParaRPr lang="zh-TW" altLang="en-US"/>
        </a:p>
      </dgm:t>
    </dgm:pt>
    <dgm:pt modelId="{D857CD60-0E3D-43E0-9F81-C051CD46516D}">
      <dgm:prSet phldrT="[文字]" custT="1"/>
      <dgm:spPr>
        <a:solidFill>
          <a:schemeClr val="accent5">
            <a:lumMod val="40000"/>
            <a:lumOff val="60000"/>
            <a:alpha val="90000"/>
          </a:schemeClr>
        </a:solidFill>
      </dgm:spPr>
      <dgm:t>
        <a:bodyPr/>
        <a:lstStyle/>
        <a:p>
          <a:r>
            <a:rPr lang="zh-TW" altLang="en-US" sz="2400" dirty="0" smtClean="0"/>
            <a:t>房客要求提供明顯超過正常數量的杯子、冰塊、紙巾、毛巾，且整晚不斷</a:t>
          </a:r>
          <a:endParaRPr lang="zh-TW" altLang="en-US" sz="2400" dirty="0"/>
        </a:p>
      </dgm:t>
    </dgm:pt>
    <dgm:pt modelId="{C972A018-15E1-4C66-9282-C3D6516D9559}" type="parTrans" cxnId="{3349FEBB-A3CD-46BB-AC40-50077B78ED3F}">
      <dgm:prSet/>
      <dgm:spPr/>
      <dgm:t>
        <a:bodyPr/>
        <a:lstStyle/>
        <a:p>
          <a:endParaRPr lang="zh-TW" altLang="en-US"/>
        </a:p>
      </dgm:t>
    </dgm:pt>
    <dgm:pt modelId="{BCCC5630-213A-4C7D-867B-91F579BCA334}" type="sibTrans" cxnId="{3349FEBB-A3CD-46BB-AC40-50077B78ED3F}">
      <dgm:prSet/>
      <dgm:spPr/>
      <dgm:t>
        <a:bodyPr/>
        <a:lstStyle/>
        <a:p>
          <a:endParaRPr lang="zh-TW" altLang="en-US"/>
        </a:p>
      </dgm:t>
    </dgm:pt>
    <dgm:pt modelId="{59D51F4E-0511-4198-81D2-7D9D5AEC3BE6}" type="pres">
      <dgm:prSet presAssocID="{53664870-1A29-4DC0-987A-B79A597724D5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091491B7-3766-41BC-9D89-160B0A6865F6}" type="pres">
      <dgm:prSet presAssocID="{D2CF2F43-D71B-442E-B298-E7713CDF91FA}" presName="composite" presStyleCnt="0"/>
      <dgm:spPr/>
    </dgm:pt>
    <dgm:pt modelId="{E327D98A-D39B-473B-814E-1B1CA44101B7}" type="pres">
      <dgm:prSet presAssocID="{D2CF2F43-D71B-442E-B298-E7713CDF91FA}" presName="parTx" presStyleLbl="alignNode1" presStyleIdx="0" presStyleCnt="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05E866A-2D11-4585-B934-4A3B759B86AC}" type="pres">
      <dgm:prSet presAssocID="{D2CF2F43-D71B-442E-B298-E7713CDF91FA}" presName="desTx" presStyleLbl="alignAccFollowNode1" presStyleIdx="0" presStyleCnt="1" custLinFactNeighborX="135" custLinFactNeighborY="-945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75BDCCA3-5AF3-4221-B0B9-9E2EFBBC79BA}" type="presOf" srcId="{3E4E56B6-4EFC-480B-9CF7-DB2C4EDD3237}" destId="{505E866A-2D11-4585-B934-4A3B759B86AC}" srcOrd="0" destOrd="2" presId="urn:microsoft.com/office/officeart/2005/8/layout/hList1"/>
    <dgm:cxn modelId="{9DEA6E57-B782-437F-968D-3D0CD9504A36}" type="presOf" srcId="{EDEAD839-4E01-45BC-9F79-7C287287D6DF}" destId="{505E866A-2D11-4585-B934-4A3B759B86AC}" srcOrd="0" destOrd="0" presId="urn:microsoft.com/office/officeart/2005/8/layout/hList1"/>
    <dgm:cxn modelId="{3466B388-0AA5-4573-8703-4474339F01D0}" type="presOf" srcId="{079E6540-C0AB-42AF-B08D-19E3F7165938}" destId="{505E866A-2D11-4585-B934-4A3B759B86AC}" srcOrd="0" destOrd="1" presId="urn:microsoft.com/office/officeart/2005/8/layout/hList1"/>
    <dgm:cxn modelId="{372F8361-0531-4CBF-8988-B4EEE24D8A56}" type="presOf" srcId="{1C126082-0B7F-4D08-B03E-8835D4479991}" destId="{505E866A-2D11-4585-B934-4A3B759B86AC}" srcOrd="0" destOrd="3" presId="urn:microsoft.com/office/officeart/2005/8/layout/hList1"/>
    <dgm:cxn modelId="{964C28D6-AA91-4C23-A1CE-DD6A56E53F84}" type="presOf" srcId="{D857CD60-0E3D-43E0-9F81-C051CD46516D}" destId="{505E866A-2D11-4585-B934-4A3B759B86AC}" srcOrd="0" destOrd="6" presId="urn:microsoft.com/office/officeart/2005/8/layout/hList1"/>
    <dgm:cxn modelId="{EE735516-6954-4446-91CE-1D2C0C19CEF9}" srcId="{D2CF2F43-D71B-442E-B298-E7713CDF91FA}" destId="{EDEAD839-4E01-45BC-9F79-7C287287D6DF}" srcOrd="0" destOrd="0" parTransId="{3393CBCF-3CE5-4834-ADDE-CDCF5CDCF019}" sibTransId="{309B3408-77D9-4DC4-B27B-FF2420E8AF79}"/>
    <dgm:cxn modelId="{439C53FD-1D07-4353-A878-B39FCB219754}" type="presOf" srcId="{780FDC5E-10E8-419D-AF39-189A55EFF1D0}" destId="{505E866A-2D11-4585-B934-4A3B759B86AC}" srcOrd="0" destOrd="4" presId="urn:microsoft.com/office/officeart/2005/8/layout/hList1"/>
    <dgm:cxn modelId="{FB43EFDC-9C7A-4AD1-8D96-03DA4F9B392C}" srcId="{D2CF2F43-D71B-442E-B298-E7713CDF91FA}" destId="{0936832C-88C4-4FDA-B92D-F43A0517CEE8}" srcOrd="5" destOrd="0" parTransId="{F85015C9-DA4E-4FD1-9B57-0F803E3C6A9B}" sibTransId="{4F901360-D6D9-48BF-BBC8-8D89A9CA6F4C}"/>
    <dgm:cxn modelId="{3349FEBB-A3CD-46BB-AC40-50077B78ED3F}" srcId="{D2CF2F43-D71B-442E-B298-E7713CDF91FA}" destId="{D857CD60-0E3D-43E0-9F81-C051CD46516D}" srcOrd="6" destOrd="0" parTransId="{C972A018-15E1-4C66-9282-C3D6516D9559}" sibTransId="{BCCC5630-213A-4C7D-867B-91F579BCA334}"/>
    <dgm:cxn modelId="{667A53DA-3386-4B3F-8283-07920F49DE15}" type="presOf" srcId="{53664870-1A29-4DC0-987A-B79A597724D5}" destId="{59D51F4E-0511-4198-81D2-7D9D5AEC3BE6}" srcOrd="0" destOrd="0" presId="urn:microsoft.com/office/officeart/2005/8/layout/hList1"/>
    <dgm:cxn modelId="{93F2149F-BD63-4239-B608-34D3683A3EF1}" srcId="{D2CF2F43-D71B-442E-B298-E7713CDF91FA}" destId="{780FDC5E-10E8-419D-AF39-189A55EFF1D0}" srcOrd="4" destOrd="0" parTransId="{E12881EA-F7CA-4180-A5BD-D13B2D74E6F3}" sibTransId="{10222F82-47CA-4B54-B8DE-143C1AF72FDB}"/>
    <dgm:cxn modelId="{14342182-71A9-47DC-887B-A2232376244B}" srcId="{D2CF2F43-D71B-442E-B298-E7713CDF91FA}" destId="{079E6540-C0AB-42AF-B08D-19E3F7165938}" srcOrd="1" destOrd="0" parTransId="{736F9CC5-AA5C-480A-9BE6-5BB580B7090A}" sibTransId="{C02A1FB6-C910-4D1E-99C2-697365E20E96}"/>
    <dgm:cxn modelId="{E1DB1437-2A80-4136-9577-80E69F42FBCA}" srcId="{D2CF2F43-D71B-442E-B298-E7713CDF91FA}" destId="{3E4E56B6-4EFC-480B-9CF7-DB2C4EDD3237}" srcOrd="2" destOrd="0" parTransId="{AA2D735F-E54C-429B-83A3-23D8A6EAC7A7}" sibTransId="{96119CB1-27C0-4865-B2B7-2E35A122A3EA}"/>
    <dgm:cxn modelId="{7A9E02DE-130D-4DC8-9287-C7A4858E73B4}" type="presOf" srcId="{D2CF2F43-D71B-442E-B298-E7713CDF91FA}" destId="{E327D98A-D39B-473B-814E-1B1CA44101B7}" srcOrd="0" destOrd="0" presId="urn:microsoft.com/office/officeart/2005/8/layout/hList1"/>
    <dgm:cxn modelId="{38D7ED32-2EF1-45C0-8396-568ED0DB763B}" srcId="{53664870-1A29-4DC0-987A-B79A597724D5}" destId="{D2CF2F43-D71B-442E-B298-E7713CDF91FA}" srcOrd="0" destOrd="0" parTransId="{1F931233-4900-40E1-BEF3-2F779349E53D}" sibTransId="{A1CF0C75-2DD8-4D32-982D-55DAAAFEB701}"/>
    <dgm:cxn modelId="{37A49038-B175-4AA5-BEF6-C9FC7D33EB6F}" type="presOf" srcId="{0936832C-88C4-4FDA-B92D-F43A0517CEE8}" destId="{505E866A-2D11-4585-B934-4A3B759B86AC}" srcOrd="0" destOrd="5" presId="urn:microsoft.com/office/officeart/2005/8/layout/hList1"/>
    <dgm:cxn modelId="{24BD3BE7-79CD-4177-BA91-791393A3FCC0}" srcId="{D2CF2F43-D71B-442E-B298-E7713CDF91FA}" destId="{1C126082-0B7F-4D08-B03E-8835D4479991}" srcOrd="3" destOrd="0" parTransId="{B08A8F87-6061-4556-A3EF-C7D84BBBFDC6}" sibTransId="{6EBEDE1C-7EB6-44B6-9B4E-FBB78B1B958A}"/>
    <dgm:cxn modelId="{54773E2D-0BAC-4A93-B44B-13268745C3A4}" type="presParOf" srcId="{59D51F4E-0511-4198-81D2-7D9D5AEC3BE6}" destId="{091491B7-3766-41BC-9D89-160B0A6865F6}" srcOrd="0" destOrd="0" presId="urn:microsoft.com/office/officeart/2005/8/layout/hList1"/>
    <dgm:cxn modelId="{1878A50A-69FF-4E95-BA10-D1A1CCA32F7D}" type="presParOf" srcId="{091491B7-3766-41BC-9D89-160B0A6865F6}" destId="{E327D98A-D39B-473B-814E-1B1CA44101B7}" srcOrd="0" destOrd="0" presId="urn:microsoft.com/office/officeart/2005/8/layout/hList1"/>
    <dgm:cxn modelId="{9F7FD7F0-8022-49D8-B4B1-89A825C5DA16}" type="presParOf" srcId="{091491B7-3766-41BC-9D89-160B0A6865F6}" destId="{505E866A-2D11-4585-B934-4A3B759B86AC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6890CB8-88A4-4429-9D2A-2EC3BE5CD821}" type="doc">
      <dgm:prSet loTypeId="urn:microsoft.com/office/officeart/2008/layout/BendingPictureCaptionList" loCatId="picture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D03B7949-B3C6-4E30-9420-6BA926C3EB19}">
      <dgm:prSet phldrT="[文字]"/>
      <dgm:spPr/>
      <dgm:t>
        <a:bodyPr/>
        <a:lstStyle/>
        <a:p>
          <a:r>
            <a:rPr lang="zh-TW" altLang="en-US" dirty="0" smtClean="0"/>
            <a:t>玻璃球、玻璃管</a:t>
          </a:r>
          <a:endParaRPr lang="zh-TW" altLang="en-US" dirty="0"/>
        </a:p>
      </dgm:t>
    </dgm:pt>
    <dgm:pt modelId="{CBFB0D08-6429-46D2-9059-312A949B3C09}" type="parTrans" cxnId="{A66CB5B3-A039-4EE4-9F7A-3912D7E7F174}">
      <dgm:prSet/>
      <dgm:spPr/>
      <dgm:t>
        <a:bodyPr/>
        <a:lstStyle/>
        <a:p>
          <a:endParaRPr lang="zh-TW" altLang="en-US"/>
        </a:p>
      </dgm:t>
    </dgm:pt>
    <dgm:pt modelId="{A5732EBC-44AE-4B2B-A5AA-5C29E7F7C513}" type="sibTrans" cxnId="{A66CB5B3-A039-4EE4-9F7A-3912D7E7F174}">
      <dgm:prSet/>
      <dgm:spPr/>
      <dgm:t>
        <a:bodyPr/>
        <a:lstStyle/>
        <a:p>
          <a:endParaRPr lang="zh-TW" altLang="en-US"/>
        </a:p>
      </dgm:t>
    </dgm:pt>
    <dgm:pt modelId="{A2C44A34-CDC5-43E0-90C5-63D162D891F1}">
      <dgm:prSet phldrT="[文字]"/>
      <dgm:spPr/>
      <dgm:t>
        <a:bodyPr/>
        <a:lstStyle/>
        <a:p>
          <a:r>
            <a:rPr lang="zh-TW" altLang="en-US" dirty="0" smtClean="0"/>
            <a:t>安非他命吸食器</a:t>
          </a:r>
          <a:endParaRPr lang="zh-TW" altLang="en-US" dirty="0"/>
        </a:p>
      </dgm:t>
    </dgm:pt>
    <dgm:pt modelId="{871D14EE-AB59-4246-830A-56113CBF2492}" type="parTrans" cxnId="{A5BB20F2-A8EB-4FD2-AC03-CF117B8A3B7C}">
      <dgm:prSet/>
      <dgm:spPr/>
      <dgm:t>
        <a:bodyPr/>
        <a:lstStyle/>
        <a:p>
          <a:endParaRPr lang="zh-TW" altLang="en-US"/>
        </a:p>
      </dgm:t>
    </dgm:pt>
    <dgm:pt modelId="{BB354803-1560-4EDC-9465-E59B0CE367A0}" type="sibTrans" cxnId="{A5BB20F2-A8EB-4FD2-AC03-CF117B8A3B7C}">
      <dgm:prSet/>
      <dgm:spPr/>
      <dgm:t>
        <a:bodyPr/>
        <a:lstStyle/>
        <a:p>
          <a:endParaRPr lang="zh-TW" altLang="en-US"/>
        </a:p>
      </dgm:t>
    </dgm:pt>
    <dgm:pt modelId="{EF8B8A69-5374-4F63-ADAA-E7526187BE9A}">
      <dgm:prSet phldrT="[文字]"/>
      <dgm:spPr/>
      <dgm:t>
        <a:bodyPr/>
        <a:lstStyle/>
        <a:p>
          <a:r>
            <a:rPr lang="zh-TW" altLang="en-US" dirty="0" smtClean="0"/>
            <a:t>針具</a:t>
          </a:r>
          <a:endParaRPr lang="zh-TW" altLang="en-US" dirty="0"/>
        </a:p>
      </dgm:t>
    </dgm:pt>
    <dgm:pt modelId="{9B4879E1-9F5E-417C-958C-8E0971C0F775}" type="sibTrans" cxnId="{A7D4B7E7-4499-484B-ABED-EC1E927936DC}">
      <dgm:prSet/>
      <dgm:spPr/>
      <dgm:t>
        <a:bodyPr/>
        <a:lstStyle/>
        <a:p>
          <a:endParaRPr lang="zh-TW" altLang="en-US"/>
        </a:p>
      </dgm:t>
    </dgm:pt>
    <dgm:pt modelId="{AC97385E-17D0-4B20-BF40-88E5587871BD}" type="parTrans" cxnId="{A7D4B7E7-4499-484B-ABED-EC1E927936DC}">
      <dgm:prSet/>
      <dgm:spPr/>
      <dgm:t>
        <a:bodyPr/>
        <a:lstStyle/>
        <a:p>
          <a:endParaRPr lang="zh-TW" altLang="en-US"/>
        </a:p>
      </dgm:t>
    </dgm:pt>
    <dgm:pt modelId="{F3B5D0AB-FAC7-4188-98CB-378F478FB5FB}">
      <dgm:prSet/>
      <dgm:spPr/>
      <dgm:t>
        <a:bodyPr/>
        <a:lstStyle/>
        <a:p>
          <a:r>
            <a:rPr lang="en-US" altLang="zh-TW" dirty="0" smtClean="0"/>
            <a:t>K</a:t>
          </a:r>
          <a:r>
            <a:rPr lang="zh-TW" altLang="en-US" dirty="0" smtClean="0"/>
            <a:t>盤、刮卡</a:t>
          </a:r>
          <a:endParaRPr lang="zh-TW" altLang="en-US" dirty="0"/>
        </a:p>
      </dgm:t>
    </dgm:pt>
    <dgm:pt modelId="{EFE03E11-D917-4AB1-8BF4-7208C8601AA1}" type="parTrans" cxnId="{22F3B16B-CF92-458F-BD77-B35440806B03}">
      <dgm:prSet/>
      <dgm:spPr/>
      <dgm:t>
        <a:bodyPr/>
        <a:lstStyle/>
        <a:p>
          <a:endParaRPr lang="zh-TW" altLang="en-US"/>
        </a:p>
      </dgm:t>
    </dgm:pt>
    <dgm:pt modelId="{CE402E0B-799B-4DB0-B127-670F8BEBF0D2}" type="sibTrans" cxnId="{22F3B16B-CF92-458F-BD77-B35440806B03}">
      <dgm:prSet/>
      <dgm:spPr/>
      <dgm:t>
        <a:bodyPr/>
        <a:lstStyle/>
        <a:p>
          <a:endParaRPr lang="zh-TW" altLang="en-US"/>
        </a:p>
      </dgm:t>
    </dgm:pt>
    <dgm:pt modelId="{125122A1-F12C-49F7-8FAF-4F4396873972}">
      <dgm:prSet/>
      <dgm:spPr/>
      <dgm:t>
        <a:bodyPr/>
        <a:lstStyle/>
        <a:p>
          <a:r>
            <a:rPr lang="zh-TW" altLang="en-US" dirty="0" smtClean="0"/>
            <a:t>削尖吸管</a:t>
          </a:r>
          <a:endParaRPr lang="zh-TW" altLang="en-US" dirty="0"/>
        </a:p>
      </dgm:t>
    </dgm:pt>
    <dgm:pt modelId="{69FA2428-44BC-4D41-9591-7AD26D33C136}" type="parTrans" cxnId="{E2E04DBE-5E0B-402F-9225-73F7B7A1A193}">
      <dgm:prSet/>
      <dgm:spPr/>
      <dgm:t>
        <a:bodyPr/>
        <a:lstStyle/>
        <a:p>
          <a:endParaRPr lang="zh-TW" altLang="en-US"/>
        </a:p>
      </dgm:t>
    </dgm:pt>
    <dgm:pt modelId="{DD5CB955-2757-486B-9BC6-5BDE3B5B06DF}" type="sibTrans" cxnId="{E2E04DBE-5E0B-402F-9225-73F7B7A1A193}">
      <dgm:prSet/>
      <dgm:spPr/>
      <dgm:t>
        <a:bodyPr/>
        <a:lstStyle/>
        <a:p>
          <a:endParaRPr lang="zh-TW" altLang="en-US"/>
        </a:p>
      </dgm:t>
    </dgm:pt>
    <dgm:pt modelId="{0871D76C-52DE-46FB-81E8-8A27164B12D7}" type="pres">
      <dgm:prSet presAssocID="{86890CB8-88A4-4429-9D2A-2EC3BE5CD82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CC0E6339-DB5C-4135-80BD-8064EE2B3760}" type="pres">
      <dgm:prSet presAssocID="{EF8B8A69-5374-4F63-ADAA-E7526187BE9A}" presName="composite" presStyleCnt="0"/>
      <dgm:spPr/>
    </dgm:pt>
    <dgm:pt modelId="{9071E4D0-FA1A-46E2-B6E5-498891188E8B}" type="pres">
      <dgm:prSet presAssocID="{EF8B8A69-5374-4F63-ADAA-E7526187BE9A}" presName="rect1" presStyleLbl="bgImgPlace1" presStyleIdx="0" presStyleCnt="5" custLinFactNeighborX="-45796" custLinFactNeighborY="2332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15F5C813-76E5-4C5F-89E6-BB44E28326A9}" type="pres">
      <dgm:prSet presAssocID="{EF8B8A69-5374-4F63-ADAA-E7526187BE9A}" presName="wedgeRectCallout1" presStyleLbl="node1" presStyleIdx="0" presStyleCnt="5" custLinFactNeighborX="-4459" custLinFactNeighborY="755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1BCB1EB-1925-48FE-8581-CAFE9F9DD8C2}" type="pres">
      <dgm:prSet presAssocID="{9B4879E1-9F5E-417C-958C-8E0971C0F775}" presName="sibTrans" presStyleCnt="0"/>
      <dgm:spPr/>
    </dgm:pt>
    <dgm:pt modelId="{69B12548-98A5-47B1-9985-C5172C635FD5}" type="pres">
      <dgm:prSet presAssocID="{125122A1-F12C-49F7-8FAF-4F4396873972}" presName="composite" presStyleCnt="0"/>
      <dgm:spPr/>
    </dgm:pt>
    <dgm:pt modelId="{815B56F9-8B13-44E8-95B6-54D79295E61C}" type="pres">
      <dgm:prSet presAssocID="{125122A1-F12C-49F7-8FAF-4F4396873972}" presName="rect1" presStyleLbl="bgImgPlace1" presStyleIdx="1" presStyleCnt="5" custLinFactNeighborX="-2801" custLinFactNeighborY="3499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25E99D8B-D5B7-49EE-AF3D-A9EF539F07D0}" type="pres">
      <dgm:prSet presAssocID="{125122A1-F12C-49F7-8FAF-4F4396873972}" presName="wedgeRectCallout1" presStyleLbl="node1" presStyleIdx="1" presStyleCnt="5" custLinFactNeighborX="-6292" custLinFactNeighborY="1333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B5420A1-F77B-4B5F-812F-F78BA26FF4F9}" type="pres">
      <dgm:prSet presAssocID="{DD5CB955-2757-486B-9BC6-5BDE3B5B06DF}" presName="sibTrans" presStyleCnt="0"/>
      <dgm:spPr/>
    </dgm:pt>
    <dgm:pt modelId="{2EEEB401-89E9-450A-B38F-52E7EFD4A003}" type="pres">
      <dgm:prSet presAssocID="{D03B7949-B3C6-4E30-9420-6BA926C3EB19}" presName="composite" presStyleCnt="0"/>
      <dgm:spPr/>
    </dgm:pt>
    <dgm:pt modelId="{1314F827-EADE-40D5-82F6-525992725ECD}" type="pres">
      <dgm:prSet presAssocID="{D03B7949-B3C6-4E30-9420-6BA926C3EB19}" presName="rect1" presStyleLbl="bgImgPlace1" presStyleIdx="2" presStyleCnt="5" custLinFactNeighborX="2797" custLinFactNeighborY="1165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E200580F-7A6A-465A-B955-F6597188F6DA}" type="pres">
      <dgm:prSet presAssocID="{D03B7949-B3C6-4E30-9420-6BA926C3EB19}" presName="wedgeRectCallout1" presStyleLbl="node1" presStyleIdx="2" presStyleCnt="5" custLinFactNeighborX="-5243" custLinFactNeighborY="1166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F0BAC24-68A0-46BA-AC75-3BF2F80A208F}" type="pres">
      <dgm:prSet presAssocID="{A5732EBC-44AE-4B2B-A5AA-5C29E7F7C513}" presName="sibTrans" presStyleCnt="0"/>
      <dgm:spPr/>
    </dgm:pt>
    <dgm:pt modelId="{17A62DD2-33E3-4262-805E-59FB4E2CDFD0}" type="pres">
      <dgm:prSet presAssocID="{A2C44A34-CDC5-43E0-90C5-63D162D891F1}" presName="composite" presStyleCnt="0"/>
      <dgm:spPr/>
    </dgm:pt>
    <dgm:pt modelId="{7B208099-AC89-49A8-9862-8B48E535F1CB}" type="pres">
      <dgm:prSet presAssocID="{A2C44A34-CDC5-43E0-90C5-63D162D891F1}" presName="rect1" presStyleLbl="bgImgPlace1" presStyleIdx="3" presStyleCnt="5" custLinFactNeighborX="-47129" custLinFactNeighborY="-4070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290027A8-DE15-4A32-81E9-8AE1A62BCCB1}" type="pres">
      <dgm:prSet presAssocID="{A2C44A34-CDC5-43E0-90C5-63D162D891F1}" presName="wedgeRectCallout1" presStyleLbl="node1" presStyleIdx="3" presStyleCnt="5" custLinFactNeighborX="-24117" custLinFactNeighborY="-139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36CEEE5-C466-4C6E-A6E3-9CF7646F5C3B}" type="pres">
      <dgm:prSet presAssocID="{BB354803-1560-4EDC-9465-E59B0CE367A0}" presName="sibTrans" presStyleCnt="0"/>
      <dgm:spPr/>
    </dgm:pt>
    <dgm:pt modelId="{BBCCB834-0E34-4972-9EC0-F443889DD0F4}" type="pres">
      <dgm:prSet presAssocID="{F3B5D0AB-FAC7-4188-98CB-378F478FB5FB}" presName="composite" presStyleCnt="0"/>
      <dgm:spPr/>
    </dgm:pt>
    <dgm:pt modelId="{D507512A-3B6E-4C75-A7FC-C5984CB6B4C6}" type="pres">
      <dgm:prSet presAssocID="{F3B5D0AB-FAC7-4188-98CB-378F478FB5FB}" presName="rect1" presStyleLbl="bgImgPlace1" presStyleIdx="4" presStyleCnt="5" custLinFactNeighborX="-12599" custLinFactNeighborY="-583"/>
      <dgm:spPr>
        <a:blipFill rotWithShape="1">
          <a:blip xmlns:r="http://schemas.openxmlformats.org/officeDocument/2006/relationships" r:embed="rId5"/>
          <a:stretch>
            <a:fillRect/>
          </a:stretch>
        </a:blipFill>
      </dgm:spPr>
      <dgm:t>
        <a:bodyPr/>
        <a:lstStyle/>
        <a:p>
          <a:endParaRPr lang="zh-TW" altLang="en-US"/>
        </a:p>
      </dgm:t>
    </dgm:pt>
    <dgm:pt modelId="{F8BD3C6F-42DF-4A4A-A5C6-3E39EA35D604}" type="pres">
      <dgm:prSet presAssocID="{F3B5D0AB-FAC7-4188-98CB-378F478FB5FB}" presName="wedgeRectCallout1" presStyleLbl="node1" presStyleIdx="4" presStyleCnt="5" custLinFactNeighborX="-19109" custLinFactNeighborY="-139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6F209705-DD42-4F5A-BFCE-BB39457C6398}" type="presOf" srcId="{86890CB8-88A4-4429-9D2A-2EC3BE5CD821}" destId="{0871D76C-52DE-46FB-81E8-8A27164B12D7}" srcOrd="0" destOrd="0" presId="urn:microsoft.com/office/officeart/2008/layout/BendingPictureCaptionList"/>
    <dgm:cxn modelId="{4866F980-BF31-4110-B8E3-A7B5299088BF}" type="presOf" srcId="{A2C44A34-CDC5-43E0-90C5-63D162D891F1}" destId="{290027A8-DE15-4A32-81E9-8AE1A62BCCB1}" srcOrd="0" destOrd="0" presId="urn:microsoft.com/office/officeart/2008/layout/BendingPictureCaptionList"/>
    <dgm:cxn modelId="{53070ED4-DD39-408A-9651-2E0051738C7F}" type="presOf" srcId="{D03B7949-B3C6-4E30-9420-6BA926C3EB19}" destId="{E200580F-7A6A-465A-B955-F6597188F6DA}" srcOrd="0" destOrd="0" presId="urn:microsoft.com/office/officeart/2008/layout/BendingPictureCaptionList"/>
    <dgm:cxn modelId="{A7D4B7E7-4499-484B-ABED-EC1E927936DC}" srcId="{86890CB8-88A4-4429-9D2A-2EC3BE5CD821}" destId="{EF8B8A69-5374-4F63-ADAA-E7526187BE9A}" srcOrd="0" destOrd="0" parTransId="{AC97385E-17D0-4B20-BF40-88E5587871BD}" sibTransId="{9B4879E1-9F5E-417C-958C-8E0971C0F775}"/>
    <dgm:cxn modelId="{22F3B16B-CF92-458F-BD77-B35440806B03}" srcId="{86890CB8-88A4-4429-9D2A-2EC3BE5CD821}" destId="{F3B5D0AB-FAC7-4188-98CB-378F478FB5FB}" srcOrd="4" destOrd="0" parTransId="{EFE03E11-D917-4AB1-8BF4-7208C8601AA1}" sibTransId="{CE402E0B-799B-4DB0-B127-670F8BEBF0D2}"/>
    <dgm:cxn modelId="{E2E04DBE-5E0B-402F-9225-73F7B7A1A193}" srcId="{86890CB8-88A4-4429-9D2A-2EC3BE5CD821}" destId="{125122A1-F12C-49F7-8FAF-4F4396873972}" srcOrd="1" destOrd="0" parTransId="{69FA2428-44BC-4D41-9591-7AD26D33C136}" sibTransId="{DD5CB955-2757-486B-9BC6-5BDE3B5B06DF}"/>
    <dgm:cxn modelId="{1B33EB26-EAB3-4223-812B-43512F90E31C}" type="presOf" srcId="{125122A1-F12C-49F7-8FAF-4F4396873972}" destId="{25E99D8B-D5B7-49EE-AF3D-A9EF539F07D0}" srcOrd="0" destOrd="0" presId="urn:microsoft.com/office/officeart/2008/layout/BendingPictureCaptionList"/>
    <dgm:cxn modelId="{5C416265-E5D5-4B55-A886-4673B875A218}" type="presOf" srcId="{EF8B8A69-5374-4F63-ADAA-E7526187BE9A}" destId="{15F5C813-76E5-4C5F-89E6-BB44E28326A9}" srcOrd="0" destOrd="0" presId="urn:microsoft.com/office/officeart/2008/layout/BendingPictureCaptionList"/>
    <dgm:cxn modelId="{A5BB20F2-A8EB-4FD2-AC03-CF117B8A3B7C}" srcId="{86890CB8-88A4-4429-9D2A-2EC3BE5CD821}" destId="{A2C44A34-CDC5-43E0-90C5-63D162D891F1}" srcOrd="3" destOrd="0" parTransId="{871D14EE-AB59-4246-830A-56113CBF2492}" sibTransId="{BB354803-1560-4EDC-9465-E59B0CE367A0}"/>
    <dgm:cxn modelId="{A66CB5B3-A039-4EE4-9F7A-3912D7E7F174}" srcId="{86890CB8-88A4-4429-9D2A-2EC3BE5CD821}" destId="{D03B7949-B3C6-4E30-9420-6BA926C3EB19}" srcOrd="2" destOrd="0" parTransId="{CBFB0D08-6429-46D2-9059-312A949B3C09}" sibTransId="{A5732EBC-44AE-4B2B-A5AA-5C29E7F7C513}"/>
    <dgm:cxn modelId="{3B197809-A275-48B5-B676-45F3A27287C8}" type="presOf" srcId="{F3B5D0AB-FAC7-4188-98CB-378F478FB5FB}" destId="{F8BD3C6F-42DF-4A4A-A5C6-3E39EA35D604}" srcOrd="0" destOrd="0" presId="urn:microsoft.com/office/officeart/2008/layout/BendingPictureCaptionList"/>
    <dgm:cxn modelId="{D6E192E3-48C3-49E8-AD57-AC94471F3F9E}" type="presParOf" srcId="{0871D76C-52DE-46FB-81E8-8A27164B12D7}" destId="{CC0E6339-DB5C-4135-80BD-8064EE2B3760}" srcOrd="0" destOrd="0" presId="urn:microsoft.com/office/officeart/2008/layout/BendingPictureCaptionList"/>
    <dgm:cxn modelId="{8FB1F2B1-92BE-4189-83D9-6164B351AAD0}" type="presParOf" srcId="{CC0E6339-DB5C-4135-80BD-8064EE2B3760}" destId="{9071E4D0-FA1A-46E2-B6E5-498891188E8B}" srcOrd="0" destOrd="0" presId="urn:microsoft.com/office/officeart/2008/layout/BendingPictureCaptionList"/>
    <dgm:cxn modelId="{D02D9E90-C191-4B53-99CA-D31FB2C26B1E}" type="presParOf" srcId="{CC0E6339-DB5C-4135-80BD-8064EE2B3760}" destId="{15F5C813-76E5-4C5F-89E6-BB44E28326A9}" srcOrd="1" destOrd="0" presId="urn:microsoft.com/office/officeart/2008/layout/BendingPictureCaptionList"/>
    <dgm:cxn modelId="{06BA6E33-D034-4934-90B5-2FE43B53DF2F}" type="presParOf" srcId="{0871D76C-52DE-46FB-81E8-8A27164B12D7}" destId="{21BCB1EB-1925-48FE-8581-CAFE9F9DD8C2}" srcOrd="1" destOrd="0" presId="urn:microsoft.com/office/officeart/2008/layout/BendingPictureCaptionList"/>
    <dgm:cxn modelId="{94931EB3-A374-4FFB-BE20-7B7BF47CF917}" type="presParOf" srcId="{0871D76C-52DE-46FB-81E8-8A27164B12D7}" destId="{69B12548-98A5-47B1-9985-C5172C635FD5}" srcOrd="2" destOrd="0" presId="urn:microsoft.com/office/officeart/2008/layout/BendingPictureCaptionList"/>
    <dgm:cxn modelId="{FB7476E0-1C80-444D-B16B-7757CABE466B}" type="presParOf" srcId="{69B12548-98A5-47B1-9985-C5172C635FD5}" destId="{815B56F9-8B13-44E8-95B6-54D79295E61C}" srcOrd="0" destOrd="0" presId="urn:microsoft.com/office/officeart/2008/layout/BendingPictureCaptionList"/>
    <dgm:cxn modelId="{06F643A1-F434-4D60-9022-F92E89CE7851}" type="presParOf" srcId="{69B12548-98A5-47B1-9985-C5172C635FD5}" destId="{25E99D8B-D5B7-49EE-AF3D-A9EF539F07D0}" srcOrd="1" destOrd="0" presId="urn:microsoft.com/office/officeart/2008/layout/BendingPictureCaptionList"/>
    <dgm:cxn modelId="{0A2DFD3B-23AB-4494-B420-13C0A1E19E20}" type="presParOf" srcId="{0871D76C-52DE-46FB-81E8-8A27164B12D7}" destId="{5B5420A1-F77B-4B5F-812F-F78BA26FF4F9}" srcOrd="3" destOrd="0" presId="urn:microsoft.com/office/officeart/2008/layout/BendingPictureCaptionList"/>
    <dgm:cxn modelId="{3A5FCB30-1647-41CC-A907-EAE26805AE4E}" type="presParOf" srcId="{0871D76C-52DE-46FB-81E8-8A27164B12D7}" destId="{2EEEB401-89E9-450A-B38F-52E7EFD4A003}" srcOrd="4" destOrd="0" presId="urn:microsoft.com/office/officeart/2008/layout/BendingPictureCaptionList"/>
    <dgm:cxn modelId="{FD23DC4A-6796-4C21-AA1D-53053FFE4FC7}" type="presParOf" srcId="{2EEEB401-89E9-450A-B38F-52E7EFD4A003}" destId="{1314F827-EADE-40D5-82F6-525992725ECD}" srcOrd="0" destOrd="0" presId="urn:microsoft.com/office/officeart/2008/layout/BendingPictureCaptionList"/>
    <dgm:cxn modelId="{0675D774-89DF-458C-9F18-E6BD146748ED}" type="presParOf" srcId="{2EEEB401-89E9-450A-B38F-52E7EFD4A003}" destId="{E200580F-7A6A-465A-B955-F6597188F6DA}" srcOrd="1" destOrd="0" presId="urn:microsoft.com/office/officeart/2008/layout/BendingPictureCaptionList"/>
    <dgm:cxn modelId="{1C140EAF-B118-488D-889F-8B2C7BB5F1DC}" type="presParOf" srcId="{0871D76C-52DE-46FB-81E8-8A27164B12D7}" destId="{2F0BAC24-68A0-46BA-AC75-3BF2F80A208F}" srcOrd="5" destOrd="0" presId="urn:microsoft.com/office/officeart/2008/layout/BendingPictureCaptionList"/>
    <dgm:cxn modelId="{FE036290-725F-4614-B127-14473595CCE5}" type="presParOf" srcId="{0871D76C-52DE-46FB-81E8-8A27164B12D7}" destId="{17A62DD2-33E3-4262-805E-59FB4E2CDFD0}" srcOrd="6" destOrd="0" presId="urn:microsoft.com/office/officeart/2008/layout/BendingPictureCaptionList"/>
    <dgm:cxn modelId="{4A6079AD-14ED-4DB2-8B42-F5DB6C5EBCF6}" type="presParOf" srcId="{17A62DD2-33E3-4262-805E-59FB4E2CDFD0}" destId="{7B208099-AC89-49A8-9862-8B48E535F1CB}" srcOrd="0" destOrd="0" presId="urn:microsoft.com/office/officeart/2008/layout/BendingPictureCaptionList"/>
    <dgm:cxn modelId="{8BBC1BC3-9C99-4DA7-BF6A-AFCC85C6154A}" type="presParOf" srcId="{17A62DD2-33E3-4262-805E-59FB4E2CDFD0}" destId="{290027A8-DE15-4A32-81E9-8AE1A62BCCB1}" srcOrd="1" destOrd="0" presId="urn:microsoft.com/office/officeart/2008/layout/BendingPictureCaptionList"/>
    <dgm:cxn modelId="{8F6D80B9-4311-4793-B776-AC35C6AC088B}" type="presParOf" srcId="{0871D76C-52DE-46FB-81E8-8A27164B12D7}" destId="{F36CEEE5-C466-4C6E-A6E3-9CF7646F5C3B}" srcOrd="7" destOrd="0" presId="urn:microsoft.com/office/officeart/2008/layout/BendingPictureCaptionList"/>
    <dgm:cxn modelId="{EE509642-C86E-4C0A-85ED-D8545BA40400}" type="presParOf" srcId="{0871D76C-52DE-46FB-81E8-8A27164B12D7}" destId="{BBCCB834-0E34-4972-9EC0-F443889DD0F4}" srcOrd="8" destOrd="0" presId="urn:microsoft.com/office/officeart/2008/layout/BendingPictureCaptionList"/>
    <dgm:cxn modelId="{8C19CA67-204F-4258-8D27-6D9361466137}" type="presParOf" srcId="{BBCCB834-0E34-4972-9EC0-F443889DD0F4}" destId="{D507512A-3B6E-4C75-A7FC-C5984CB6B4C6}" srcOrd="0" destOrd="0" presId="urn:microsoft.com/office/officeart/2008/layout/BendingPictureCaptionList"/>
    <dgm:cxn modelId="{2C948213-D0A5-4206-BCCF-3686747A6CD0}" type="presParOf" srcId="{BBCCB834-0E34-4972-9EC0-F443889DD0F4}" destId="{F8BD3C6F-42DF-4A4A-A5C6-3E39EA35D604}" srcOrd="1" destOrd="0" presId="urn:microsoft.com/office/officeart/2008/layout/BendingPictureCap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BE05F36-89E7-4548-8945-709BB20F1A59}">
      <dsp:nvSpPr>
        <dsp:cNvPr id="0" name=""/>
        <dsp:cNvSpPr/>
      </dsp:nvSpPr>
      <dsp:spPr>
        <a:xfrm>
          <a:off x="0" y="27606"/>
          <a:ext cx="8915400" cy="691200"/>
        </a:xfrm>
        <a:prstGeom prst="rect">
          <a:avLst/>
        </a:prstGeom>
        <a:solidFill>
          <a:schemeClr val="dk1">
            <a:tint val="70000"/>
            <a:lumMod val="104000"/>
          </a:schemeClr>
        </a:solidFill>
        <a:ln w="9525" cap="rnd" cmpd="sng" algn="ctr">
          <a:solidFill>
            <a:schemeClr val="dk1">
              <a:shade val="90000"/>
            </a:schemeClr>
          </a:solidFill>
          <a:prstDash val="solid"/>
        </a:ln>
        <a:effectLst/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kern="1200" dirty="0" smtClean="0"/>
            <a:t>發現顧客有下列癥候時，應格外注意</a:t>
          </a:r>
          <a:endParaRPr lang="zh-TW" altLang="en-US" sz="2400" kern="1200" dirty="0"/>
        </a:p>
      </dsp:txBody>
      <dsp:txXfrm>
        <a:off x="0" y="27606"/>
        <a:ext cx="8915400" cy="691200"/>
      </dsp:txXfrm>
    </dsp:sp>
    <dsp:sp modelId="{49D92429-510C-489F-95AF-1D2FB66C0364}">
      <dsp:nvSpPr>
        <dsp:cNvPr id="0" name=""/>
        <dsp:cNvSpPr/>
      </dsp:nvSpPr>
      <dsp:spPr>
        <a:xfrm>
          <a:off x="0" y="754901"/>
          <a:ext cx="8915400" cy="4150440"/>
        </a:xfrm>
        <a:prstGeom prst="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2400" kern="1200" dirty="0" smtClean="0"/>
            <a:t>語無倫次、含糊不清</a:t>
          </a:r>
          <a:endParaRPr lang="zh-TW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2400" kern="1200" dirty="0" smtClean="0"/>
            <a:t>意識模糊，注意力無法集中</a:t>
          </a:r>
          <a:endParaRPr lang="zh-TW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2400" kern="1200" dirty="0" smtClean="0"/>
            <a:t>呆滯木僵</a:t>
          </a:r>
          <a:endParaRPr lang="zh-TW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無故</a:t>
          </a:r>
          <a:r>
            <a:rPr lang="zh-TW" sz="2400" kern="1200" dirty="0" smtClean="0"/>
            <a:t>大笑</a:t>
          </a:r>
          <a:r>
            <a:rPr lang="zh-TW" altLang="en-US" sz="2400" kern="1200" dirty="0" smtClean="0"/>
            <a:t>不止或</a:t>
          </a:r>
          <a:r>
            <a:rPr lang="zh-TW" sz="2400" kern="1200" dirty="0" smtClean="0"/>
            <a:t>昏睡叫喚不醒</a:t>
          </a:r>
          <a:endParaRPr lang="zh-TW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自殘、拉扯、攻擊、大聲咆哮等</a:t>
          </a:r>
          <a:endParaRPr lang="zh-TW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2400" kern="1200" dirty="0" smtClean="0"/>
            <a:t>手腳有注射針孔痕跡</a:t>
          </a:r>
          <a:endParaRPr lang="zh-TW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sz="2400" kern="1200" dirty="0" smtClean="0"/>
            <a:t>身體顫抖抽搐</a:t>
          </a:r>
          <a:endParaRPr lang="zh-TW" altLang="en-US" sz="2400" kern="1200" dirty="0"/>
        </a:p>
      </dsp:txBody>
      <dsp:txXfrm>
        <a:off x="0" y="754901"/>
        <a:ext cx="8915400" cy="41504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27D98A-D39B-473B-814E-1B1CA44101B7}">
      <dsp:nvSpPr>
        <dsp:cNvPr id="0" name=""/>
        <dsp:cNvSpPr/>
      </dsp:nvSpPr>
      <dsp:spPr>
        <a:xfrm>
          <a:off x="0" y="29983"/>
          <a:ext cx="8915400" cy="345600"/>
        </a:xfrm>
        <a:prstGeom prst="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zh-TW" altLang="en-US" sz="2400" kern="1200" dirty="0"/>
        </a:p>
      </dsp:txBody>
      <dsp:txXfrm>
        <a:off x="0" y="29983"/>
        <a:ext cx="8915400" cy="345600"/>
      </dsp:txXfrm>
    </dsp:sp>
    <dsp:sp modelId="{505E866A-2D11-4585-B934-4A3B759B86AC}">
      <dsp:nvSpPr>
        <dsp:cNvPr id="0" name=""/>
        <dsp:cNvSpPr/>
      </dsp:nvSpPr>
      <dsp:spPr>
        <a:xfrm>
          <a:off x="0" y="0"/>
          <a:ext cx="8915400" cy="4611600"/>
        </a:xfrm>
        <a:prstGeom prst="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反鎖包廂或告知員工不用入內服務</a:t>
          </a:r>
          <a:endParaRPr lang="zh-TW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以毛巾等物品堵住房門縫隙</a:t>
          </a:r>
          <a:endParaRPr lang="zh-TW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不同訪客進出過於</a:t>
          </a:r>
          <a:r>
            <a:rPr lang="zh-TW" altLang="en-US" sz="2400" kern="1200" dirty="0" smtClean="0"/>
            <a:t>頻繁（部分案例中，訪客只知道對方的綽號）</a:t>
          </a:r>
          <a:endParaRPr lang="zh-TW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住房登記證件顯與本人不符</a:t>
          </a:r>
          <a:endParaRPr lang="zh-TW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刻意詢問是否知悉警察臨檢頻率及時間</a:t>
          </a:r>
          <a:endParaRPr lang="zh-TW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房間特別吵鬧、音樂較為大聲</a:t>
          </a:r>
          <a:endParaRPr lang="zh-TW" altLang="en-US" sz="2400" kern="1200" dirty="0"/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kern="1200" dirty="0" smtClean="0"/>
            <a:t>房客要求提供明顯超過正常數量的杯子、冰塊、紙巾、毛巾，且整晚不斷</a:t>
          </a:r>
          <a:endParaRPr lang="zh-TW" altLang="en-US" sz="2400" kern="1200" dirty="0"/>
        </a:p>
      </dsp:txBody>
      <dsp:txXfrm>
        <a:off x="0" y="0"/>
        <a:ext cx="8915400" cy="46116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71E4D0-FA1A-46E2-B6E5-498891188E8B}">
      <dsp:nvSpPr>
        <dsp:cNvPr id="0" name=""/>
        <dsp:cNvSpPr/>
      </dsp:nvSpPr>
      <dsp:spPr>
        <a:xfrm>
          <a:off x="0" y="50059"/>
          <a:ext cx="2578455" cy="2062764"/>
        </a:xfrm>
        <a:prstGeom prst="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5F5C813-76E5-4C5F-89E6-BB44E28326A9}">
      <dsp:nvSpPr>
        <dsp:cNvPr id="0" name=""/>
        <dsp:cNvSpPr/>
      </dsp:nvSpPr>
      <dsp:spPr>
        <a:xfrm>
          <a:off x="787427" y="1913009"/>
          <a:ext cx="2294825" cy="721967"/>
        </a:xfrm>
        <a:prstGeom prst="wedgeRectCallout">
          <a:avLst>
            <a:gd name="adj1" fmla="val 20250"/>
            <a:gd name="adj2" fmla="val -607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/>
            <a:t>針具</a:t>
          </a:r>
          <a:endParaRPr lang="zh-TW" altLang="en-US" sz="2300" kern="1200" dirty="0"/>
        </a:p>
      </dsp:txBody>
      <dsp:txXfrm>
        <a:off x="787427" y="1913009"/>
        <a:ext cx="2294825" cy="721967"/>
      </dsp:txXfrm>
    </dsp:sp>
    <dsp:sp modelId="{815B56F9-8B13-44E8-95B6-54D79295E61C}">
      <dsp:nvSpPr>
        <dsp:cNvPr id="0" name=""/>
        <dsp:cNvSpPr/>
      </dsp:nvSpPr>
      <dsp:spPr>
        <a:xfrm>
          <a:off x="3421771" y="74131"/>
          <a:ext cx="2578455" cy="2062764"/>
        </a:xfrm>
        <a:prstGeom prst="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E99D8B-D5B7-49EE-AF3D-A9EF539F07D0}">
      <dsp:nvSpPr>
        <dsp:cNvPr id="0" name=""/>
        <dsp:cNvSpPr/>
      </dsp:nvSpPr>
      <dsp:spPr>
        <a:xfrm>
          <a:off x="3581664" y="1954695"/>
          <a:ext cx="2294825" cy="721967"/>
        </a:xfrm>
        <a:prstGeom prst="wedgeRectCallout">
          <a:avLst>
            <a:gd name="adj1" fmla="val 20250"/>
            <a:gd name="adj2" fmla="val -60700"/>
          </a:avLst>
        </a:prstGeom>
        <a:solidFill>
          <a:schemeClr val="accent5">
            <a:hueOff val="1202033"/>
            <a:satOff val="-2441"/>
            <a:lumOff val="1569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/>
            <a:t>削尖吸管</a:t>
          </a:r>
          <a:endParaRPr lang="zh-TW" altLang="en-US" sz="2300" kern="1200" dirty="0"/>
        </a:p>
      </dsp:txBody>
      <dsp:txXfrm>
        <a:off x="3581664" y="1954695"/>
        <a:ext cx="2294825" cy="721967"/>
      </dsp:txXfrm>
    </dsp:sp>
    <dsp:sp modelId="{1314F827-EADE-40D5-82F6-525992725ECD}">
      <dsp:nvSpPr>
        <dsp:cNvPr id="0" name=""/>
        <dsp:cNvSpPr/>
      </dsp:nvSpPr>
      <dsp:spPr>
        <a:xfrm>
          <a:off x="6402414" y="25986"/>
          <a:ext cx="2578455" cy="2062764"/>
        </a:xfrm>
        <a:prstGeom prst="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200580F-7A6A-465A-B955-F6597188F6DA}">
      <dsp:nvSpPr>
        <dsp:cNvPr id="0" name=""/>
        <dsp:cNvSpPr/>
      </dsp:nvSpPr>
      <dsp:spPr>
        <a:xfrm>
          <a:off x="6442037" y="1942660"/>
          <a:ext cx="2294825" cy="721967"/>
        </a:xfrm>
        <a:prstGeom prst="wedgeRectCallout">
          <a:avLst>
            <a:gd name="adj1" fmla="val 20250"/>
            <a:gd name="adj2" fmla="val -60700"/>
          </a:avLst>
        </a:prstGeom>
        <a:solidFill>
          <a:schemeClr val="accent5">
            <a:hueOff val="2404066"/>
            <a:satOff val="-4882"/>
            <a:lumOff val="3137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/>
            <a:t>玻璃球、玻璃管</a:t>
          </a:r>
          <a:endParaRPr lang="zh-TW" altLang="en-US" sz="2300" kern="1200" dirty="0"/>
        </a:p>
      </dsp:txBody>
      <dsp:txXfrm>
        <a:off x="6442037" y="1942660"/>
        <a:ext cx="2294825" cy="721967"/>
      </dsp:txXfrm>
    </dsp:sp>
    <dsp:sp modelId="{7B208099-AC89-49A8-9862-8B48E535F1CB}">
      <dsp:nvSpPr>
        <dsp:cNvPr id="0" name=""/>
        <dsp:cNvSpPr/>
      </dsp:nvSpPr>
      <dsp:spPr>
        <a:xfrm>
          <a:off x="860643" y="2754301"/>
          <a:ext cx="2578455" cy="2062764"/>
        </a:xfrm>
        <a:prstGeom prst="rect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0027A8-DE15-4A32-81E9-8AE1A62BCCB1}">
      <dsp:nvSpPr>
        <dsp:cNvPr id="0" name=""/>
        <dsp:cNvSpPr/>
      </dsp:nvSpPr>
      <dsp:spPr>
        <a:xfrm>
          <a:off x="1754461" y="4684665"/>
          <a:ext cx="2294825" cy="721967"/>
        </a:xfrm>
        <a:prstGeom prst="wedgeRectCallout">
          <a:avLst>
            <a:gd name="adj1" fmla="val 20250"/>
            <a:gd name="adj2" fmla="val -60700"/>
          </a:avLst>
        </a:prstGeom>
        <a:solidFill>
          <a:schemeClr val="accent5">
            <a:hueOff val="3606099"/>
            <a:satOff val="-7323"/>
            <a:lumOff val="4706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300" kern="1200" dirty="0" smtClean="0"/>
            <a:t>安非他命吸食器</a:t>
          </a:r>
          <a:endParaRPr lang="zh-TW" altLang="en-US" sz="2300" kern="1200" dirty="0"/>
        </a:p>
      </dsp:txBody>
      <dsp:txXfrm>
        <a:off x="1754461" y="4684665"/>
        <a:ext cx="2294825" cy="721967"/>
      </dsp:txXfrm>
    </dsp:sp>
    <dsp:sp modelId="{D507512A-3B6E-4C75-A7FC-C5984CB6B4C6}">
      <dsp:nvSpPr>
        <dsp:cNvPr id="0" name=""/>
        <dsp:cNvSpPr/>
      </dsp:nvSpPr>
      <dsp:spPr>
        <a:xfrm>
          <a:off x="4587284" y="2826230"/>
          <a:ext cx="2578455" cy="2062764"/>
        </a:xfrm>
        <a:prstGeom prst="rect">
          <a:avLst/>
        </a:prstGeom>
        <a:blipFill rotWithShape="1">
          <a:blip xmlns:r="http://schemas.openxmlformats.org/officeDocument/2006/relationships" r:embed="rId5"/>
          <a:stretch>
            <a:fillRect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BD3C6F-42DF-4A4A-A5C6-3E39EA35D604}">
      <dsp:nvSpPr>
        <dsp:cNvPr id="0" name=""/>
        <dsp:cNvSpPr/>
      </dsp:nvSpPr>
      <dsp:spPr>
        <a:xfrm>
          <a:off x="4705687" y="4684665"/>
          <a:ext cx="2294825" cy="721967"/>
        </a:xfrm>
        <a:prstGeom prst="wedgeRectCallout">
          <a:avLst>
            <a:gd name="adj1" fmla="val 20250"/>
            <a:gd name="adj2" fmla="val -60700"/>
          </a:avLst>
        </a:prstGeom>
        <a:solidFill>
          <a:schemeClr val="accent5">
            <a:hueOff val="4808133"/>
            <a:satOff val="-9764"/>
            <a:lumOff val="6275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2300" kern="1200" dirty="0" smtClean="0"/>
            <a:t>K</a:t>
          </a:r>
          <a:r>
            <a:rPr lang="zh-TW" altLang="en-US" sz="2300" kern="1200" dirty="0" smtClean="0"/>
            <a:t>盤、刮卡</a:t>
          </a:r>
          <a:endParaRPr lang="zh-TW" altLang="en-US" sz="2300" kern="1200" dirty="0"/>
        </a:p>
      </dsp:txBody>
      <dsp:txXfrm>
        <a:off x="4705687" y="4684665"/>
        <a:ext cx="2294825" cy="7219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BendingPictureCaptionList">
  <dgm:title val=""/>
  <dgm:desc val=""/>
  <dgm:catLst>
    <dgm:cat type="picture" pri="9000"/>
    <dgm:cat type="pictureconvert" pri="9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w" fact="1.11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1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9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if>
          <dgm:else name="Name6">
            <dgm:constrLst>
              <dgm:constr type="l" for="ch" forName="rect1" refType="w" fact="0"/>
              <dgm:constr type="t" for="ch" forName="rect1" refType="h" fact="0"/>
              <dgm:constr type="w" for="ch" forName="rect1" refType="w"/>
              <dgm:constr type="h" for="ch" forName="rect1" refType="h" fact="0.8"/>
              <dgm:constr type="l" for="ch" forName="wedgeRectCallout1" refType="w" fact="0.02"/>
              <dgm:constr type="t" for="ch" forName="wedgeRectCallout1" refType="h" fact="0.72"/>
              <dgm:constr type="w" for="ch" forName="wedgeRectCallout1" refType="w" fact="0.89"/>
              <dgm:constr type="h" for="ch" forName="wedgeRectCallout1" refType="h" fact="0.28"/>
            </dgm:constrLst>
          </dgm:else>
        </dgm:choose>
        <dgm:layoutNode name="rect1" styleLbl="b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  <dgm:layoutNode name="wedgeRectCallout1" styleLbl="node1">
          <dgm:varLst>
            <dgm:bulletEnabled val="1"/>
          </dgm:varLst>
          <dgm:alg type="tx"/>
          <dgm:choose name="Name7">
            <dgm:if name="Name8" func="var" arg="dir" op="equ" val="norm">
              <dgm:shape xmlns:r="http://schemas.openxmlformats.org/officeDocument/2006/relationships" type="wedgeRectCallout" r:blip="">
                <dgm:adjLst>
                  <dgm:adj idx="1" val="0.2025"/>
                  <dgm:adj idx="2" val="-0.607"/>
                </dgm:adjLst>
              </dgm:shape>
            </dgm:if>
            <dgm:else name="Name9">
              <dgm:shape xmlns:r="http://schemas.openxmlformats.org/officeDocument/2006/relationships" type="wedgeRectCallout" r:blip="">
                <dgm:adjLst>
                  <dgm:adj idx="1" val="-0.2025"/>
                  <dgm:adj idx="2" val="-0.607"/>
                </dgm:adjLst>
              </dgm:shape>
            </dgm:else>
          </dgm:choos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049A82-5AE6-4A26-B3D1-3F119327DBC7}" type="datetimeFigureOut">
              <a:rPr lang="zh-TW" altLang="en-US" smtClean="0"/>
              <a:t>2018/10/2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417D0D-2DDC-46CB-9209-976DE836EE9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37820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-312738" y="211138"/>
            <a:ext cx="7478713" cy="4208462"/>
          </a:xfrm>
          <a:ln/>
        </p:spPr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>
          <a:xfrm>
            <a:off x="554030" y="4603279"/>
            <a:ext cx="5732841" cy="3888432"/>
          </a:xfrm>
        </p:spPr>
        <p:txBody>
          <a:bodyPr/>
          <a:lstStyle/>
          <a:p>
            <a:pPr marL="0" marR="0" lvl="0" indent="0" defTabSz="914400" latinLnBrk="0">
              <a:lnSpc>
                <a:spcPct val="100000"/>
              </a:lnSpc>
              <a:buClrTx/>
              <a:buSzTx/>
              <a:tabLst/>
              <a:defRPr/>
            </a:pPr>
            <a:endParaRPr lang="zh-TW" altLang="en-US" sz="1600" dirty="0"/>
          </a:p>
        </p:txBody>
      </p:sp>
      <p:sp>
        <p:nvSpPr>
          <p:cNvPr id="6148" name="投影片編號版面配置區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5881" indent="-286877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7508" indent="-229502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6511" indent="-229502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65514" indent="-229502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24517" indent="-229502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83520" indent="-229502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42524" indent="-229502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901527" indent="-229502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fld id="{B95720F5-E123-450F-838B-02DAD1A5C677}" type="slidenum">
              <a:rPr lang="en-US" altLang="zh-TW" sz="1200"/>
              <a:pPr/>
              <a:t>1</a:t>
            </a:fld>
            <a:endParaRPr lang="en-US" altLang="zh-TW" sz="1200"/>
          </a:p>
        </p:txBody>
      </p:sp>
    </p:spTree>
    <p:extLst>
      <p:ext uri="{BB962C8B-B14F-4D97-AF65-F5344CB8AC3E}">
        <p14:creationId xmlns:p14="http://schemas.microsoft.com/office/powerpoint/2010/main" val="23307581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3417D0D-2DDC-46CB-9209-976DE836EE9F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737038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CE185-3634-49D7-A5E0-F4D4F02DB5E6}" type="datetimeFigureOut">
              <a:rPr lang="zh-TW" altLang="en-US" smtClean="0"/>
              <a:t>2018/10/2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28294050-5291-490E-98EC-05966B23DB4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735654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CE185-3634-49D7-A5E0-F4D4F02DB5E6}" type="datetimeFigureOut">
              <a:rPr lang="zh-TW" altLang="en-US" smtClean="0"/>
              <a:t>2018/10/2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4050-5291-490E-98EC-05966B23DB4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33693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CE185-3634-49D7-A5E0-F4D4F02DB5E6}" type="datetimeFigureOut">
              <a:rPr lang="zh-TW" altLang="en-US" smtClean="0"/>
              <a:t>2018/10/2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8294050-5291-490E-98EC-05966B23DB4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795376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CE185-3634-49D7-A5E0-F4D4F02DB5E6}" type="datetimeFigureOut">
              <a:rPr lang="zh-TW" altLang="en-US" smtClean="0"/>
              <a:t>2018/10/2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8294050-5291-490E-98EC-05966B23DB4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0506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CE185-3634-49D7-A5E0-F4D4F02DB5E6}" type="datetimeFigureOut">
              <a:rPr lang="zh-TW" altLang="en-US" smtClean="0"/>
              <a:t>2018/10/2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28294050-5291-490E-98EC-05966B23DB4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53494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CE185-3634-49D7-A5E0-F4D4F02DB5E6}" type="datetimeFigureOut">
              <a:rPr lang="zh-TW" altLang="en-US" smtClean="0"/>
              <a:t>2018/10/2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4050-5291-490E-98EC-05966B23DB4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509254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CE185-3634-49D7-A5E0-F4D4F02DB5E6}" type="datetimeFigureOut">
              <a:rPr lang="zh-TW" altLang="en-US" smtClean="0"/>
              <a:t>2018/10/2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4050-5291-490E-98EC-05966B23DB4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68733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CE185-3634-49D7-A5E0-F4D4F02DB5E6}" type="datetimeFigureOut">
              <a:rPr lang="zh-TW" altLang="en-US" smtClean="0"/>
              <a:t>2018/10/2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4050-5291-490E-98EC-05966B23DB4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55920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CE185-3634-49D7-A5E0-F4D4F02DB5E6}" type="datetimeFigureOut">
              <a:rPr lang="zh-TW" altLang="en-US" smtClean="0"/>
              <a:t>2018/10/2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8294050-5291-490E-98EC-05966B23DB4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2008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CE185-3634-49D7-A5E0-F4D4F02DB5E6}" type="datetimeFigureOut">
              <a:rPr lang="zh-TW" altLang="en-US" smtClean="0"/>
              <a:t>2018/10/2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8294050-5291-490E-98EC-05966B23DB4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18080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CE185-3634-49D7-A5E0-F4D4F02DB5E6}" type="datetimeFigureOut">
              <a:rPr lang="zh-TW" altLang="en-US" smtClean="0"/>
              <a:t>2018/10/2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28294050-5291-490E-98EC-05966B23DB4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743140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CE185-3634-49D7-A5E0-F4D4F02DB5E6}" type="datetimeFigureOut">
              <a:rPr lang="zh-TW" altLang="en-US" smtClean="0"/>
              <a:t>2018/10/2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8294050-5291-490E-98EC-05966B23DB4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46897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CE185-3634-49D7-A5E0-F4D4F02DB5E6}" type="datetimeFigureOut">
              <a:rPr lang="zh-TW" altLang="en-US" smtClean="0"/>
              <a:t>2018/10/2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8294050-5291-490E-98EC-05966B23DB4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5712798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CE185-3634-49D7-A5E0-F4D4F02DB5E6}" type="datetimeFigureOut">
              <a:rPr lang="zh-TW" altLang="en-US" smtClean="0"/>
              <a:t>2018/10/2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28294050-5291-490E-98EC-05966B23DB4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217741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CE185-3634-49D7-A5E0-F4D4F02DB5E6}" type="datetimeFigureOut">
              <a:rPr lang="zh-TW" altLang="en-US" smtClean="0"/>
              <a:t>2018/10/2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4050-5291-490E-98EC-05966B23DB4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662475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CE185-3634-49D7-A5E0-F4D4F02DB5E6}" type="datetimeFigureOut">
              <a:rPr lang="zh-TW" altLang="en-US" smtClean="0"/>
              <a:t>2018/10/2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294050-5291-490E-98EC-05966B23DB4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5671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CE185-3634-49D7-A5E0-F4D4F02DB5E6}" type="datetimeFigureOut">
              <a:rPr lang="zh-TW" altLang="en-US" smtClean="0"/>
              <a:t>2018/10/2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28294050-5291-490E-98EC-05966B23DB4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4209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  <p:sldLayoutId id="2147483808" r:id="rId12"/>
    <p:sldLayoutId id="2147483809" r:id="rId13"/>
    <p:sldLayoutId id="2147483810" r:id="rId14"/>
    <p:sldLayoutId id="2147483811" r:id="rId15"/>
    <p:sldLayoutId id="21474838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&#27835;&#23433;&#32173;&#35703;&#25104;&#25928;&#24433;&#29255;(0720)v2.mp4" TargetMode="External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jpg"/><Relationship Id="rId5" Type="http://schemas.openxmlformats.org/officeDocument/2006/relationships/image" Target="../media/image16.jpeg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圖片 5">
            <a:hlinkClick r:id="rId3" action="ppaction://hlinkfile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2437054"/>
            <a:ext cx="9144000" cy="1983893"/>
          </a:xfrm>
          <a:prstGeom prst="rect">
            <a:avLst/>
          </a:prstGeom>
          <a:noFill/>
          <a:ln>
            <a:noFill/>
          </a:ln>
          <a:effectLst>
            <a:softEdge rad="317500"/>
          </a:effectLst>
        </p:spPr>
      </p:pic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1264126" y="1075013"/>
            <a:ext cx="9529011" cy="1144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</a:defRPr>
            </a:lvl9pPr>
          </a:lstStyle>
          <a:p>
            <a:pPr algn="ctr">
              <a:lnSpc>
                <a:spcPct val="70000"/>
              </a:lnSpc>
              <a:spcBef>
                <a:spcPct val="0"/>
              </a:spcBef>
              <a:buFontTx/>
              <a:buNone/>
            </a:pPr>
            <a:r>
              <a:rPr lang="zh-TW" altLang="en-US" sz="4800" b="1" dirty="0">
                <a:latin typeface="標楷體" panose="03000509000000000000" pitchFamily="65" charset="-120"/>
              </a:rPr>
              <a:t>疑似施用或持有毒品者</a:t>
            </a:r>
            <a:r>
              <a:rPr lang="zh-TW" altLang="en-US" sz="4800" b="1" dirty="0" smtClean="0">
                <a:latin typeface="標楷體" panose="03000509000000000000" pitchFamily="65" charset="-120"/>
              </a:rPr>
              <a:t>之</a:t>
            </a:r>
            <a:endParaRPr lang="en-US" altLang="zh-TW" sz="4800" b="1" dirty="0" smtClean="0">
              <a:latin typeface="標楷體" panose="03000509000000000000" pitchFamily="65" charset="-120"/>
            </a:endParaRPr>
          </a:p>
          <a:p>
            <a:pPr algn="ctr">
              <a:lnSpc>
                <a:spcPct val="70000"/>
              </a:lnSpc>
              <a:spcBef>
                <a:spcPct val="0"/>
              </a:spcBef>
              <a:buFontTx/>
              <a:buNone/>
            </a:pPr>
            <a:r>
              <a:rPr lang="zh-TW" altLang="en-US" sz="4800" b="1" dirty="0" smtClean="0">
                <a:latin typeface="標楷體" panose="03000509000000000000" pitchFamily="65" charset="-120"/>
              </a:rPr>
              <a:t>判斷</a:t>
            </a:r>
            <a:r>
              <a:rPr lang="zh-TW" altLang="en-US" sz="4800" b="1" dirty="0">
                <a:latin typeface="標楷體" panose="03000509000000000000" pitchFamily="65" charset="-120"/>
              </a:rPr>
              <a:t>與通報方式</a:t>
            </a:r>
            <a:endParaRPr lang="zh-TW" altLang="en-US" sz="4800" dirty="0">
              <a:solidFill>
                <a:srgbClr val="003399"/>
              </a:solidFill>
              <a:latin typeface="標楷體" panose="03000509000000000000" pitchFamily="65" charset="-120"/>
              <a:cs typeface="+mj-cs"/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0095" y="5819398"/>
            <a:ext cx="2732601" cy="769373"/>
          </a:xfrm>
          <a:prstGeom prst="rect">
            <a:avLst/>
          </a:prstGeom>
        </p:spPr>
      </p:pic>
      <p:pic>
        <p:nvPicPr>
          <p:cNvPr id="17" name="圖片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3088" y="4767031"/>
            <a:ext cx="2785544" cy="13625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perspectiveContrastingRightFacing"/>
            <a:lightRig rig="threePt" dir="t"/>
          </a:scene3d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6384" y="3923475"/>
            <a:ext cx="2694860" cy="151585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chemeClr val="bg1"/>
            </a:solidFill>
          </a:ln>
          <a:effectLst>
            <a:reflection blurRad="12700" stA="38000" endPos="28000" dist="5000" dir="5400000" sy="-100000" algn="bl" rotWithShape="0"/>
          </a:effectLst>
          <a:scene3d>
            <a:camera prst="perspectiveContrastingRightFacing"/>
            <a:lightRig rig="threePt" dir="t"/>
          </a:scene3d>
        </p:spPr>
      </p:pic>
      <p:sp>
        <p:nvSpPr>
          <p:cNvPr id="18" name="矩形 17"/>
          <p:cNvSpPr/>
          <p:nvPr/>
        </p:nvSpPr>
        <p:spPr>
          <a:xfrm>
            <a:off x="4281244" y="3513264"/>
            <a:ext cx="3614956" cy="302376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  <a:prstDash val="soli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 dirty="0">
              <a:ln>
                <a:solidFill>
                  <a:schemeClr val="tx1"/>
                </a:solidFill>
                <a:prstDash val="solid"/>
              </a:ln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216514" y="3442816"/>
            <a:ext cx="3744416" cy="646331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>
                <a:alpha val="78000"/>
              </a:schemeClr>
            </a:outerShdw>
          </a:effectLst>
        </p:spPr>
        <p:txBody>
          <a:bodyPr wrap="square">
            <a:spAutoFit/>
          </a:bodyPr>
          <a:lstStyle/>
          <a:p>
            <a:pPr algn="dist"/>
            <a:r>
              <a:rPr lang="zh-TW" altLang="en-US" sz="20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專業</a:t>
            </a:r>
            <a:r>
              <a:rPr lang="en-US" altLang="zh-TW" sz="20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‧</a:t>
            </a:r>
            <a:r>
              <a:rPr lang="zh-TW" altLang="en-US" sz="20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科技</a:t>
            </a:r>
            <a:r>
              <a:rPr lang="en-US" altLang="zh-TW" sz="20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‧</a:t>
            </a:r>
            <a:r>
              <a:rPr lang="zh-TW" altLang="en-US" sz="20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團隊</a:t>
            </a:r>
            <a:r>
              <a:rPr lang="en-US" altLang="zh-TW" sz="20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‧</a:t>
            </a:r>
            <a:r>
              <a:rPr lang="zh-TW" altLang="en-US" sz="2000" dirty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0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廉能</a:t>
            </a:r>
            <a:endParaRPr lang="zh-TW" altLang="en-US" sz="2000" dirty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0"/>
                  </a:srgbClr>
                </a:outerShdw>
              </a:effectLst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dist"/>
            <a:endParaRPr lang="zh-TW" altLang="en-US" sz="1600" i="1" dirty="0">
              <a:ln w="0"/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Gulim" panose="020B0600000101010101" pitchFamily="34" charset="-127"/>
              <a:ea typeface="Gulim" panose="020B0600000101010101" pitchFamily="34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35119924"/>
      </p:ext>
    </p:extLst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圓角矩形 3"/>
          <p:cNvSpPr/>
          <p:nvPr/>
        </p:nvSpPr>
        <p:spPr>
          <a:xfrm>
            <a:off x="1114448" y="578260"/>
            <a:ext cx="10761260" cy="4599295"/>
          </a:xfrm>
          <a:prstGeom prst="roundRect">
            <a:avLst/>
          </a:prstGeom>
          <a:solidFill>
            <a:schemeClr val="accent2">
              <a:alpha val="25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5" name="文字方塊 4"/>
          <p:cNvSpPr txBox="1"/>
          <p:nvPr/>
        </p:nvSpPr>
        <p:spPr>
          <a:xfrm>
            <a:off x="1511848" y="980958"/>
            <a:ext cx="84142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「特定營業場所執行毒品防制措施辦法」第九條第一項規定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8" name="文字方塊 7"/>
          <p:cNvSpPr txBox="1"/>
          <p:nvPr/>
        </p:nvSpPr>
        <p:spPr>
          <a:xfrm>
            <a:off x="1777082" y="2000744"/>
            <a:ext cx="87891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特定營業場所人員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知悉或發現</a:t>
            </a:r>
            <a:r>
              <a:rPr lang="zh-TW" altLang="en-US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疑似有人在內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施用或持有</a:t>
            </a:r>
            <a:r>
              <a:rPr lang="zh-TW" altLang="en-US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毒品時，應即</a:t>
            </a:r>
            <a:r>
              <a:rPr lang="zh-TW" altLang="en-US" sz="36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向警察機關通報</a:t>
            </a:r>
            <a:r>
              <a:rPr lang="zh-TW" altLang="en-US" sz="36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36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770" y="5901804"/>
            <a:ext cx="2479938" cy="69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197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61924" y="719400"/>
            <a:ext cx="8911687" cy="633134"/>
          </a:xfrm>
        </p:spPr>
        <p:txBody>
          <a:bodyPr>
            <a:normAutofit fontScale="90000"/>
          </a:bodyPr>
          <a:lstStyle/>
          <a:p>
            <a:r>
              <a:rPr lang="zh-TW" altLang="en-US" b="1" dirty="0"/>
              <a:t>施用或持有毒品判斷方式</a:t>
            </a:r>
          </a:p>
        </p:txBody>
      </p:sp>
      <p:sp>
        <p:nvSpPr>
          <p:cNvPr id="4" name="文本框 50"/>
          <p:cNvSpPr txBox="1"/>
          <p:nvPr/>
        </p:nvSpPr>
        <p:spPr>
          <a:xfrm>
            <a:off x="7769593" y="2024892"/>
            <a:ext cx="28565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TW" altLang="en-US" sz="24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行為舉止</a:t>
            </a:r>
            <a:r>
              <a:rPr lang="zh-TW" altLang="en-US" sz="24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異常</a:t>
            </a:r>
            <a:endParaRPr lang="en-US" altLang="zh-CN" sz="2400" b="1" dirty="0">
              <a:solidFill>
                <a:srgbClr val="5EC6D3"/>
              </a:solidFill>
            </a:endParaRPr>
          </a:p>
          <a:p>
            <a:pPr>
              <a:lnSpc>
                <a:spcPct val="120000"/>
              </a:lnSpc>
            </a:pPr>
            <a:r>
              <a:rPr lang="zh-TW" altLang="en-US" sz="1600" dirty="0">
                <a:solidFill>
                  <a:srgbClr val="3C4E56"/>
                </a:solidFill>
              </a:rPr>
              <a:t>出現與一般</a:t>
            </a:r>
            <a:r>
              <a:rPr lang="zh-TW" altLang="en-US" sz="1600" dirty="0" smtClean="0">
                <a:solidFill>
                  <a:srgbClr val="3C4E56"/>
                </a:solidFill>
              </a:rPr>
              <a:t>顧客不同舉動</a:t>
            </a:r>
            <a:endParaRPr lang="zh-CN" altLang="en-US" sz="1600" dirty="0">
              <a:solidFill>
                <a:srgbClr val="3C4E56"/>
              </a:solidFill>
            </a:endParaRPr>
          </a:p>
        </p:txBody>
      </p:sp>
      <p:sp>
        <p:nvSpPr>
          <p:cNvPr id="5" name="文本框 53"/>
          <p:cNvSpPr txBox="1"/>
          <p:nvPr/>
        </p:nvSpPr>
        <p:spPr>
          <a:xfrm>
            <a:off x="7769593" y="3991993"/>
            <a:ext cx="2856518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TW" altLang="en-US" sz="24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攜帶物品有異</a:t>
            </a:r>
            <a:endParaRPr lang="en-US" altLang="zh-CN" sz="2400" b="1" dirty="0">
              <a:solidFill>
                <a:srgbClr val="F8841D"/>
              </a:solidFill>
            </a:endParaRPr>
          </a:p>
          <a:p>
            <a:pPr>
              <a:lnSpc>
                <a:spcPct val="120000"/>
              </a:lnSpc>
            </a:pPr>
            <a:r>
              <a:rPr lang="zh-TW" altLang="en-US" sz="1600" dirty="0" smtClean="0">
                <a:solidFill>
                  <a:srgbClr val="3C4E56"/>
                </a:solidFill>
              </a:rPr>
              <a:t>發現疑似有毒品包裝或毒品施用器具</a:t>
            </a:r>
            <a:endParaRPr lang="zh-CN" altLang="en-US" sz="1600" dirty="0">
              <a:solidFill>
                <a:srgbClr val="3C4E56"/>
              </a:solidFill>
            </a:endParaRPr>
          </a:p>
        </p:txBody>
      </p:sp>
      <p:grpSp>
        <p:nvGrpSpPr>
          <p:cNvPr id="6" name="Group 65"/>
          <p:cNvGrpSpPr/>
          <p:nvPr/>
        </p:nvGrpSpPr>
        <p:grpSpPr>
          <a:xfrm>
            <a:off x="4381849" y="2134535"/>
            <a:ext cx="1459377" cy="1612995"/>
            <a:chOff x="3419864" y="1304397"/>
            <a:chExt cx="1094533" cy="1209746"/>
          </a:xfrm>
        </p:grpSpPr>
        <p:sp>
          <p:nvSpPr>
            <p:cNvPr id="7" name="Freeform 44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46E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8" name="Rectangle 47"/>
            <p:cNvSpPr/>
            <p:nvPr/>
          </p:nvSpPr>
          <p:spPr>
            <a:xfrm>
              <a:off x="3689890" y="1468512"/>
              <a:ext cx="554479" cy="56174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en-US" sz="4267" b="1" dirty="0">
                  <a:solidFill>
                    <a:schemeClr val="bg1"/>
                  </a:solidFill>
                </a:rPr>
                <a:t>01</a:t>
              </a:r>
              <a:endParaRPr lang="en-US" sz="4267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9" name="Group 66"/>
          <p:cNvGrpSpPr/>
          <p:nvPr/>
        </p:nvGrpSpPr>
        <p:grpSpPr>
          <a:xfrm>
            <a:off x="6142989" y="2134535"/>
            <a:ext cx="1459377" cy="1612995"/>
            <a:chOff x="4740719" y="1304398"/>
            <a:chExt cx="1094533" cy="1209746"/>
          </a:xfrm>
          <a:solidFill>
            <a:schemeClr val="bg2"/>
          </a:solidFill>
        </p:grpSpPr>
        <p:sp>
          <p:nvSpPr>
            <p:cNvPr id="10" name="Freeform 53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EC6D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1" name="Rectangle 54"/>
            <p:cNvSpPr/>
            <p:nvPr/>
          </p:nvSpPr>
          <p:spPr>
            <a:xfrm>
              <a:off x="5010745" y="1468513"/>
              <a:ext cx="554479" cy="56174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en-US" sz="4267" b="1" dirty="0">
                  <a:solidFill>
                    <a:schemeClr val="bg1"/>
                  </a:solidFill>
                </a:rPr>
                <a:t>02</a:t>
              </a:r>
              <a:endParaRPr lang="en-US" sz="4267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2" name="Group 67"/>
          <p:cNvGrpSpPr/>
          <p:nvPr/>
        </p:nvGrpSpPr>
        <p:grpSpPr>
          <a:xfrm>
            <a:off x="4381849" y="4054768"/>
            <a:ext cx="1459377" cy="1612995"/>
            <a:chOff x="3419864" y="1304397"/>
            <a:chExt cx="1094533" cy="1209746"/>
          </a:xfrm>
          <a:solidFill>
            <a:srgbClr val="FF3F3F"/>
          </a:solidFill>
        </p:grpSpPr>
        <p:sp>
          <p:nvSpPr>
            <p:cNvPr id="13" name="Freeform 68"/>
            <p:cNvSpPr/>
            <p:nvPr/>
          </p:nvSpPr>
          <p:spPr>
            <a:xfrm rot="16200000">
              <a:off x="3362258" y="1362003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26D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>
                <a:solidFill>
                  <a:srgbClr val="F26D64"/>
                </a:solidFill>
              </a:endParaRPr>
            </a:p>
          </p:txBody>
        </p:sp>
        <p:sp>
          <p:nvSpPr>
            <p:cNvPr id="14" name="Rectangle 69"/>
            <p:cNvSpPr/>
            <p:nvPr/>
          </p:nvSpPr>
          <p:spPr>
            <a:xfrm>
              <a:off x="3689890" y="1468512"/>
              <a:ext cx="554479" cy="56174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en-US" sz="4267" b="1" dirty="0">
                  <a:solidFill>
                    <a:schemeClr val="bg1"/>
                  </a:solidFill>
                </a:rPr>
                <a:t>03</a:t>
              </a:r>
              <a:endParaRPr lang="en-US" sz="4267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15" name="Group 70"/>
          <p:cNvGrpSpPr/>
          <p:nvPr/>
        </p:nvGrpSpPr>
        <p:grpSpPr>
          <a:xfrm>
            <a:off x="6142989" y="4054768"/>
            <a:ext cx="1459377" cy="1612995"/>
            <a:chOff x="4740719" y="1304398"/>
            <a:chExt cx="1094533" cy="1209746"/>
          </a:xfrm>
          <a:solidFill>
            <a:schemeClr val="accent3"/>
          </a:solidFill>
        </p:grpSpPr>
        <p:sp>
          <p:nvSpPr>
            <p:cNvPr id="16" name="Freeform 71"/>
            <p:cNvSpPr/>
            <p:nvPr/>
          </p:nvSpPr>
          <p:spPr>
            <a:xfrm rot="16200000">
              <a:off x="4683113" y="1362004"/>
              <a:ext cx="1209746" cy="1094533"/>
            </a:xfrm>
            <a:custGeom>
              <a:avLst/>
              <a:gdLst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769166 w 1324961"/>
                <a:gd name="connsiteY2" fmla="*/ 0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1"/>
                <a:gd name="connsiteY0" fmla="*/ 0 h 1468980"/>
                <a:gd name="connsiteX1" fmla="*/ 769166 w 1324961"/>
                <a:gd name="connsiteY1" fmla="*/ 0 h 1468980"/>
                <a:gd name="connsiteX2" fmla="*/ 1324961 w 1324961"/>
                <a:gd name="connsiteY2" fmla="*/ 2 h 1468980"/>
                <a:gd name="connsiteX3" fmla="*/ 1324961 w 1324961"/>
                <a:gd name="connsiteY3" fmla="*/ 734490 h 1468980"/>
                <a:gd name="connsiteX4" fmla="*/ 769166 w 1324961"/>
                <a:gd name="connsiteY4" fmla="*/ 1468980 h 1468980"/>
                <a:gd name="connsiteX5" fmla="*/ 769166 w 1324961"/>
                <a:gd name="connsiteY5" fmla="*/ 1468980 h 1468980"/>
                <a:gd name="connsiteX6" fmla="*/ 0 w 1324961"/>
                <a:gd name="connsiteY6" fmla="*/ 1468980 h 1468980"/>
                <a:gd name="connsiteX7" fmla="*/ 555795 w 1324961"/>
                <a:gd name="connsiteY7" fmla="*/ 734490 h 1468980"/>
                <a:gd name="connsiteX8" fmla="*/ 0 w 1324961"/>
                <a:gd name="connsiteY8" fmla="*/ 0 h 1468980"/>
                <a:gd name="connsiteX0" fmla="*/ 0 w 1324963"/>
                <a:gd name="connsiteY0" fmla="*/ 0 h 1468983"/>
                <a:gd name="connsiteX1" fmla="*/ 769166 w 1324963"/>
                <a:gd name="connsiteY1" fmla="*/ 0 h 1468983"/>
                <a:gd name="connsiteX2" fmla="*/ 1324961 w 1324963"/>
                <a:gd name="connsiteY2" fmla="*/ 2 h 1468983"/>
                <a:gd name="connsiteX3" fmla="*/ 1324961 w 1324963"/>
                <a:gd name="connsiteY3" fmla="*/ 734490 h 1468983"/>
                <a:gd name="connsiteX4" fmla="*/ 769166 w 1324963"/>
                <a:gd name="connsiteY4" fmla="*/ 1468980 h 1468983"/>
                <a:gd name="connsiteX5" fmla="*/ 1324963 w 1324963"/>
                <a:gd name="connsiteY5" fmla="*/ 1468983 h 1468983"/>
                <a:gd name="connsiteX6" fmla="*/ 0 w 1324963"/>
                <a:gd name="connsiteY6" fmla="*/ 1468980 h 1468983"/>
                <a:gd name="connsiteX7" fmla="*/ 555795 w 1324963"/>
                <a:gd name="connsiteY7" fmla="*/ 734490 h 1468983"/>
                <a:gd name="connsiteX8" fmla="*/ 0 w 1324963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555795 w 1324964"/>
                <a:gd name="connsiteY7" fmla="*/ 734490 h 1468983"/>
                <a:gd name="connsiteX8" fmla="*/ 0 w 1324964"/>
                <a:gd name="connsiteY8" fmla="*/ 0 h 1468983"/>
                <a:gd name="connsiteX0" fmla="*/ 0 w 1324964"/>
                <a:gd name="connsiteY0" fmla="*/ 0 h 1468983"/>
                <a:gd name="connsiteX1" fmla="*/ 769166 w 1324964"/>
                <a:gd name="connsiteY1" fmla="*/ 0 h 1468983"/>
                <a:gd name="connsiteX2" fmla="*/ 1324961 w 1324964"/>
                <a:gd name="connsiteY2" fmla="*/ 2 h 1468983"/>
                <a:gd name="connsiteX3" fmla="*/ 1324961 w 1324964"/>
                <a:gd name="connsiteY3" fmla="*/ 734490 h 1468983"/>
                <a:gd name="connsiteX4" fmla="*/ 1324964 w 1324964"/>
                <a:gd name="connsiteY4" fmla="*/ 1324961 h 1468983"/>
                <a:gd name="connsiteX5" fmla="*/ 1324963 w 1324964"/>
                <a:gd name="connsiteY5" fmla="*/ 1468983 h 1468983"/>
                <a:gd name="connsiteX6" fmla="*/ 0 w 1324964"/>
                <a:gd name="connsiteY6" fmla="*/ 1468980 h 1468983"/>
                <a:gd name="connsiteX7" fmla="*/ 403253 w 1324964"/>
                <a:gd name="connsiteY7" fmla="*/ 734492 h 1468983"/>
                <a:gd name="connsiteX8" fmla="*/ 0 w 1324964"/>
                <a:gd name="connsiteY8" fmla="*/ 0 h 14689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324964" h="1468983">
                  <a:moveTo>
                    <a:pt x="0" y="0"/>
                  </a:moveTo>
                  <a:lnTo>
                    <a:pt x="769166" y="0"/>
                  </a:lnTo>
                  <a:lnTo>
                    <a:pt x="1324961" y="2"/>
                  </a:lnTo>
                  <a:lnTo>
                    <a:pt x="1324961" y="734490"/>
                  </a:lnTo>
                  <a:cubicBezTo>
                    <a:pt x="1324962" y="931314"/>
                    <a:pt x="1324963" y="1128137"/>
                    <a:pt x="1324964" y="1324961"/>
                  </a:cubicBezTo>
                  <a:cubicBezTo>
                    <a:pt x="1324964" y="1372968"/>
                    <a:pt x="1324963" y="1420976"/>
                    <a:pt x="1324963" y="1468983"/>
                  </a:cubicBezTo>
                  <a:lnTo>
                    <a:pt x="0" y="1468980"/>
                  </a:lnTo>
                  <a:lnTo>
                    <a:pt x="403253" y="73449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8841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556" dirty="0"/>
            </a:p>
          </p:txBody>
        </p:sp>
        <p:sp>
          <p:nvSpPr>
            <p:cNvPr id="17" name="Rectangle 73"/>
            <p:cNvSpPr/>
            <p:nvPr/>
          </p:nvSpPr>
          <p:spPr>
            <a:xfrm>
              <a:off x="5010745" y="1468513"/>
              <a:ext cx="554479" cy="56174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/>
              <a:r>
                <a:rPr lang="en-US" sz="4267" b="1" dirty="0">
                  <a:solidFill>
                    <a:schemeClr val="bg1"/>
                  </a:solidFill>
                </a:rPr>
                <a:t>04</a:t>
              </a:r>
              <a:endParaRPr lang="en-US" sz="4267" dirty="0">
                <a:solidFill>
                  <a:schemeClr val="bg1"/>
                </a:solidFill>
              </a:endParaRPr>
            </a:p>
          </p:txBody>
        </p:sp>
      </p:grpSp>
      <p:sp>
        <p:nvSpPr>
          <p:cNvPr id="18" name="文本框 50"/>
          <p:cNvSpPr txBox="1"/>
          <p:nvPr/>
        </p:nvSpPr>
        <p:spPr>
          <a:xfrm>
            <a:off x="1376431" y="2134533"/>
            <a:ext cx="28565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TW" altLang="en-US" sz="24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生理表徵</a:t>
            </a:r>
            <a:r>
              <a:rPr lang="zh-TW" altLang="en-US" sz="24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異常</a:t>
            </a:r>
            <a:endParaRPr lang="en-US" altLang="zh-CN" sz="2400" b="1" dirty="0">
              <a:solidFill>
                <a:srgbClr val="5EC6D3"/>
              </a:solidFill>
            </a:endParaRPr>
          </a:p>
          <a:p>
            <a:pPr algn="r">
              <a:lnSpc>
                <a:spcPct val="120000"/>
              </a:lnSpc>
            </a:pPr>
            <a:r>
              <a:rPr lang="zh-TW" altLang="en-US" sz="1600" dirty="0">
                <a:solidFill>
                  <a:srgbClr val="3C4E56"/>
                </a:solidFill>
              </a:rPr>
              <a:t>恍神、格外亢奮</a:t>
            </a:r>
            <a:r>
              <a:rPr lang="zh-TW" altLang="en-US" sz="1600" dirty="0" smtClean="0">
                <a:solidFill>
                  <a:srgbClr val="3C4E56"/>
                </a:solidFill>
              </a:rPr>
              <a:t>或流鼻水等</a:t>
            </a:r>
            <a:endParaRPr lang="zh-CN" altLang="en-US" sz="1600" dirty="0">
              <a:solidFill>
                <a:srgbClr val="3C4E56"/>
              </a:solidFill>
            </a:endParaRPr>
          </a:p>
        </p:txBody>
      </p:sp>
      <p:sp>
        <p:nvSpPr>
          <p:cNvPr id="19" name="文本框 53"/>
          <p:cNvSpPr txBox="1"/>
          <p:nvPr/>
        </p:nvSpPr>
        <p:spPr>
          <a:xfrm>
            <a:off x="1441719" y="4054766"/>
            <a:ext cx="28565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TW" altLang="en-US" sz="2400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客觀情狀</a:t>
            </a:r>
            <a:r>
              <a:rPr lang="zh-TW" altLang="en-US" sz="2400" dirty="0" smtClean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>判斷</a:t>
            </a:r>
            <a:endParaRPr lang="en-US" altLang="zh-CN" sz="2400" b="1" dirty="0">
              <a:solidFill>
                <a:srgbClr val="F8841D"/>
              </a:solidFill>
            </a:endParaRPr>
          </a:p>
          <a:p>
            <a:pPr algn="r">
              <a:lnSpc>
                <a:spcPct val="120000"/>
              </a:lnSpc>
            </a:pPr>
            <a:r>
              <a:rPr lang="zh-TW" altLang="en-US" sz="1600" dirty="0" smtClean="0">
                <a:solidFill>
                  <a:srgbClr val="3C4E56"/>
                </a:solidFill>
              </a:rPr>
              <a:t>聞到</a:t>
            </a:r>
            <a:r>
              <a:rPr lang="zh-TW" altLang="en-US" sz="1600" dirty="0">
                <a:solidFill>
                  <a:srgbClr val="3C4E56"/>
                </a:solidFill>
              </a:rPr>
              <a:t>異味或發現有不明</a:t>
            </a:r>
            <a:r>
              <a:rPr lang="zh-TW" altLang="en-US" sz="1600" dirty="0" smtClean="0">
                <a:solidFill>
                  <a:srgbClr val="3C4E56"/>
                </a:solidFill>
              </a:rPr>
              <a:t>粉末</a:t>
            </a:r>
            <a:endParaRPr lang="zh-CN" altLang="en-US" sz="1600" dirty="0">
              <a:solidFill>
                <a:srgbClr val="3C4E56"/>
              </a:solidFill>
            </a:endParaRPr>
          </a:p>
        </p:txBody>
      </p:sp>
      <p:pic>
        <p:nvPicPr>
          <p:cNvPr id="21" name="圖片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770" y="5901804"/>
            <a:ext cx="2479938" cy="69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1369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2494516"/>
              </p:ext>
            </p:extLst>
          </p:nvPr>
        </p:nvGraphicFramePr>
        <p:xfrm>
          <a:off x="1720339" y="1515980"/>
          <a:ext cx="8915400" cy="49690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1584157" y="766105"/>
            <a:ext cx="6463352" cy="576571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b="1" dirty="0" smtClean="0"/>
              <a:t>生理</a:t>
            </a:r>
            <a:r>
              <a:rPr lang="zh-TW" altLang="en-US" b="1" dirty="0"/>
              <a:t>表徵異常</a:t>
            </a:r>
          </a:p>
          <a:p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770" y="5901804"/>
            <a:ext cx="2479938" cy="69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6997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內容版面配置區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5089426"/>
              </p:ext>
            </p:extLst>
          </p:nvPr>
        </p:nvGraphicFramePr>
        <p:xfrm>
          <a:off x="1584156" y="1366739"/>
          <a:ext cx="8915400" cy="5017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標題 1"/>
          <p:cNvSpPr txBox="1">
            <a:spLocks/>
          </p:cNvSpPr>
          <p:nvPr/>
        </p:nvSpPr>
        <p:spPr>
          <a:xfrm>
            <a:off x="1584156" y="790168"/>
            <a:ext cx="6463352" cy="576571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b="1" dirty="0" smtClean="0"/>
              <a:t>行為</a:t>
            </a:r>
            <a:r>
              <a:rPr lang="zh-TW" altLang="en-US" b="1" dirty="0"/>
              <a:t>舉止異常</a:t>
            </a:r>
          </a:p>
          <a:p>
            <a:endParaRPr lang="zh-TW" altLang="en-US" dirty="0"/>
          </a:p>
          <a:p>
            <a:endParaRPr lang="zh-TW" altLang="en-US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770" y="5901804"/>
            <a:ext cx="2479938" cy="69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542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30399" y="696300"/>
            <a:ext cx="8911687" cy="603111"/>
          </a:xfrm>
        </p:spPr>
        <p:txBody>
          <a:bodyPr>
            <a:normAutofit fontScale="90000"/>
          </a:bodyPr>
          <a:lstStyle/>
          <a:p>
            <a:r>
              <a:rPr lang="zh-TW" altLang="en-US" b="1" dirty="0">
                <a:latin typeface="+mj-ea"/>
                <a:cs typeface="Arial Unicode MS" panose="020B0604020202020204" pitchFamily="34" charset="-120"/>
              </a:rPr>
              <a:t>客觀情狀判斷</a:t>
            </a:r>
            <a:r>
              <a:rPr lang="zh-TW" altLang="en-US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  <a:t/>
            </a:r>
            <a:br>
              <a:rPr lang="zh-TW" altLang="en-US" dirty="0">
                <a:latin typeface="Arial Unicode MS" panose="020B0604020202020204" pitchFamily="34" charset="-120"/>
                <a:ea typeface="Arial Unicode MS" panose="020B0604020202020204" pitchFamily="34" charset="-120"/>
                <a:cs typeface="Arial Unicode MS" panose="020B0604020202020204" pitchFamily="34" charset="-120"/>
              </a:rPr>
            </a:br>
            <a:endParaRPr lang="zh-TW" altLang="en-US" dirty="0"/>
          </a:p>
        </p:txBody>
      </p:sp>
      <p:grpSp>
        <p:nvGrpSpPr>
          <p:cNvPr id="4" name="群組 3"/>
          <p:cNvGrpSpPr/>
          <p:nvPr/>
        </p:nvGrpSpPr>
        <p:grpSpPr>
          <a:xfrm>
            <a:off x="2612857" y="1904952"/>
            <a:ext cx="8915400" cy="3914370"/>
            <a:chOff x="0" y="943656"/>
            <a:chExt cx="8915400" cy="3914370"/>
          </a:xfrm>
          <a:solidFill>
            <a:schemeClr val="accent5">
              <a:lumMod val="40000"/>
              <a:lumOff val="60000"/>
            </a:schemeClr>
          </a:solidFill>
        </p:grpSpPr>
        <p:sp>
          <p:nvSpPr>
            <p:cNvPr id="5" name="矩形 4"/>
            <p:cNvSpPr/>
            <p:nvPr/>
          </p:nvSpPr>
          <p:spPr>
            <a:xfrm>
              <a:off x="0" y="943656"/>
              <a:ext cx="8915400" cy="3914370"/>
            </a:xfrm>
            <a:prstGeom prst="rect">
              <a:avLst/>
            </a:prstGeom>
            <a:grpFill/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6" name="矩形 5"/>
            <p:cNvSpPr/>
            <p:nvPr/>
          </p:nvSpPr>
          <p:spPr>
            <a:xfrm>
              <a:off x="0" y="943656"/>
              <a:ext cx="8915400" cy="3914370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65354" tIns="165354" rIns="220472" bIns="248031" numCol="1" spcCol="1270" anchor="t" anchorCtr="0">
              <a:noAutofit/>
            </a:bodyPr>
            <a:lstStyle/>
            <a:p>
              <a:pPr marL="285750" lvl="1" indent="-285750" algn="l" defTabSz="1377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TW" altLang="en-US" sz="2400" dirty="0"/>
                <a:t>包廂或房間</a:t>
              </a:r>
              <a:r>
                <a:rPr lang="zh-TW" altLang="en-US" sz="2400" dirty="0" smtClean="0"/>
                <a:t>傳出刺鼻異味（如：燃燒塑膠味）</a:t>
              </a:r>
              <a:endParaRPr lang="zh-TW" altLang="en-US" sz="2400" kern="1200" dirty="0"/>
            </a:p>
            <a:p>
              <a:pPr marL="285750" lvl="1" indent="-285750" algn="l" defTabSz="1377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TW" altLang="en-US" sz="2400" dirty="0"/>
                <a:t>桌上、</a:t>
              </a:r>
              <a:r>
                <a:rPr lang="zh-TW" altLang="en-US" sz="2400" dirty="0" smtClean="0"/>
                <a:t>地板</a:t>
              </a:r>
              <a:r>
                <a:rPr lang="zh-TW" altLang="en-US" sz="2400" dirty="0"/>
                <a:t>或</a:t>
              </a:r>
              <a:r>
                <a:rPr lang="zh-TW" altLang="en-US" sz="2400" dirty="0" smtClean="0"/>
                <a:t>椅子散落不明</a:t>
              </a:r>
              <a:r>
                <a:rPr lang="zh-TW" altLang="en-US" sz="2400" dirty="0" smtClean="0"/>
                <a:t>粉末</a:t>
              </a:r>
              <a:endParaRPr lang="en-US" altLang="zh-TW" sz="2400" dirty="0" smtClean="0"/>
            </a:p>
            <a:p>
              <a:pPr marL="285750" lvl="1" indent="-285750" defTabSz="1377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r>
                <a:rPr lang="zh-TW" altLang="en-US" sz="2400" dirty="0" smtClean="0"/>
                <a:t>房客可能以</a:t>
              </a:r>
              <a:r>
                <a:rPr lang="zh-TW" altLang="en-US" sz="2400" dirty="0"/>
                <a:t>「休息」方式使用旅館客房，並不斷增加時間，以規避「入住登記」。</a:t>
              </a:r>
            </a:p>
            <a:p>
              <a:pPr marL="285750" lvl="1" indent="-285750" algn="l" defTabSz="1377950">
                <a:lnSpc>
                  <a:spcPct val="90000"/>
                </a:lnSpc>
                <a:spcBef>
                  <a:spcPct val="0"/>
                </a:spcBef>
                <a:spcAft>
                  <a:spcPct val="15000"/>
                </a:spcAft>
                <a:buChar char="••"/>
              </a:pPr>
              <a:endParaRPr lang="zh-TW" altLang="en-US" sz="2400" kern="1200" dirty="0"/>
            </a:p>
          </p:txBody>
        </p:sp>
      </p:grpSp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770" y="5901804"/>
            <a:ext cx="2479938" cy="69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7064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 noGrp="1"/>
          </p:cNvSpPr>
          <p:nvPr>
            <p:ph type="title"/>
          </p:nvPr>
        </p:nvSpPr>
        <p:spPr>
          <a:xfrm>
            <a:off x="1606336" y="744428"/>
            <a:ext cx="6358570" cy="49482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b="1" dirty="0" smtClean="0"/>
              <a:t>攜帶物品判斷－毒品施用器具</a:t>
            </a:r>
            <a:endParaRPr lang="zh-TW" altLang="en-US" b="1" dirty="0"/>
          </a:p>
          <a:p>
            <a:endParaRPr lang="zh-TW" altLang="en-US" dirty="0"/>
          </a:p>
          <a:p>
            <a:endParaRPr lang="zh-TW" altLang="en-US" dirty="0"/>
          </a:p>
        </p:txBody>
      </p:sp>
      <p:graphicFrame>
        <p:nvGraphicFramePr>
          <p:cNvPr id="3" name="資料庫圖表 2"/>
          <p:cNvGraphicFramePr/>
          <p:nvPr>
            <p:extLst>
              <p:ext uri="{D42A27DB-BD31-4B8C-83A1-F6EECF244321}">
                <p14:modId xmlns:p14="http://schemas.microsoft.com/office/powerpoint/2010/main" val="1217842132"/>
              </p:ext>
            </p:extLst>
          </p:nvPr>
        </p:nvGraphicFramePr>
        <p:xfrm>
          <a:off x="1731209" y="1339009"/>
          <a:ext cx="956644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圖片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770" y="5901804"/>
            <a:ext cx="2479938" cy="69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7864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 noGrp="1"/>
          </p:cNvSpPr>
          <p:nvPr>
            <p:ph type="title"/>
          </p:nvPr>
        </p:nvSpPr>
        <p:spPr>
          <a:xfrm>
            <a:off x="1606335" y="744428"/>
            <a:ext cx="7633917" cy="49482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b="1" dirty="0" smtClean="0"/>
              <a:t>攜帶物品判斷－常見毒品攜帶包裝及樣式</a:t>
            </a:r>
            <a:endParaRPr lang="zh-TW" altLang="en-US" b="1" dirty="0"/>
          </a:p>
          <a:p>
            <a:endParaRPr lang="zh-TW" altLang="en-US" dirty="0"/>
          </a:p>
          <a:p>
            <a:endParaRPr lang="zh-TW" altLang="en-US" dirty="0"/>
          </a:p>
        </p:txBody>
      </p:sp>
      <p:sp>
        <p:nvSpPr>
          <p:cNvPr id="2" name="文字方塊 1"/>
          <p:cNvSpPr txBox="1"/>
          <p:nvPr/>
        </p:nvSpPr>
        <p:spPr>
          <a:xfrm>
            <a:off x="5883442" y="4816685"/>
            <a:ext cx="61361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/>
              <a:t>常見毒品攜帶方式，通常以</a:t>
            </a:r>
            <a:r>
              <a:rPr lang="zh-TW" altLang="en-US" sz="2400" b="1" dirty="0" smtClean="0">
                <a:solidFill>
                  <a:srgbClr val="FF0000"/>
                </a:solidFill>
              </a:rPr>
              <a:t>小包夾鏈袋</a:t>
            </a:r>
            <a:r>
              <a:rPr lang="zh-TW" altLang="en-US" sz="2400" dirty="0" smtClean="0"/>
              <a:t>分裝，內容物為白色或其它顏色</a:t>
            </a:r>
            <a:r>
              <a:rPr lang="zh-TW" altLang="en-US" sz="2400" b="1" dirty="0" smtClean="0">
                <a:solidFill>
                  <a:srgbClr val="FF0000"/>
                </a:solidFill>
              </a:rPr>
              <a:t>粉末</a:t>
            </a:r>
            <a:r>
              <a:rPr lang="zh-TW" altLang="en-US" sz="2400" dirty="0" smtClean="0"/>
              <a:t>、</a:t>
            </a:r>
            <a:r>
              <a:rPr lang="zh-TW" altLang="en-US" sz="2400" b="1" dirty="0" smtClean="0">
                <a:solidFill>
                  <a:srgbClr val="FF0000"/>
                </a:solidFill>
              </a:rPr>
              <a:t>透明結晶體</a:t>
            </a:r>
            <a:r>
              <a:rPr lang="zh-TW" altLang="en-US" sz="2400" dirty="0" smtClean="0"/>
              <a:t>、</a:t>
            </a:r>
            <a:r>
              <a:rPr lang="zh-TW" altLang="en-US" sz="2400" b="1" dirty="0" smtClean="0">
                <a:solidFill>
                  <a:srgbClr val="FF0000"/>
                </a:solidFill>
              </a:rPr>
              <a:t>錠狀藥片</a:t>
            </a:r>
            <a:r>
              <a:rPr lang="zh-TW" altLang="en-US" sz="2400" dirty="0" smtClean="0"/>
              <a:t>或</a:t>
            </a:r>
            <a:r>
              <a:rPr lang="zh-TW" altLang="en-US" sz="2400" b="1" dirty="0" smtClean="0">
                <a:solidFill>
                  <a:srgbClr val="FF0000"/>
                </a:solidFill>
              </a:rPr>
              <a:t>殘渣袋</a:t>
            </a:r>
            <a:r>
              <a:rPr lang="zh-TW" altLang="en-US" sz="2400" dirty="0" smtClean="0"/>
              <a:t>。</a:t>
            </a:r>
            <a:endParaRPr lang="zh-TW" altLang="en-US" sz="2400" dirty="0"/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21" t="59956" r="21104"/>
          <a:stretch/>
        </p:blipFill>
        <p:spPr>
          <a:xfrm>
            <a:off x="713301" y="1627700"/>
            <a:ext cx="4996544" cy="2013857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349" t="23821" r="21552" b="39071"/>
          <a:stretch/>
        </p:blipFill>
        <p:spPr>
          <a:xfrm>
            <a:off x="829279" y="3767249"/>
            <a:ext cx="3030279" cy="1573619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577" t="50155" r="8714" b="35559"/>
          <a:stretch/>
        </p:blipFill>
        <p:spPr>
          <a:xfrm>
            <a:off x="2658802" y="5416849"/>
            <a:ext cx="2846506" cy="1400420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0" t="61860" b="3411"/>
          <a:stretch/>
        </p:blipFill>
        <p:spPr>
          <a:xfrm>
            <a:off x="6039852" y="1627700"/>
            <a:ext cx="5151514" cy="2381693"/>
          </a:xfrm>
          <a:prstGeom prst="rect">
            <a:avLst/>
          </a:prstGeom>
        </p:spPr>
      </p:pic>
      <p:pic>
        <p:nvPicPr>
          <p:cNvPr id="10" name="圖片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770" y="5901804"/>
            <a:ext cx="2479938" cy="69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19343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1"/>
          <p:cNvSpPr txBox="1">
            <a:spLocks noGrp="1"/>
          </p:cNvSpPr>
          <p:nvPr>
            <p:ph type="title"/>
          </p:nvPr>
        </p:nvSpPr>
        <p:spPr>
          <a:xfrm>
            <a:off x="1606336" y="744428"/>
            <a:ext cx="6358570" cy="494826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 b="1" dirty="0" smtClean="0"/>
              <a:t>攜帶物品判斷－各種新興毒品</a:t>
            </a:r>
            <a:endParaRPr lang="zh-TW" altLang="en-US" b="1" dirty="0"/>
          </a:p>
          <a:p>
            <a:endParaRPr lang="zh-TW" altLang="en-US" dirty="0"/>
          </a:p>
          <a:p>
            <a:endParaRPr lang="zh-TW" altLang="en-US" dirty="0"/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1093" y="1546254"/>
            <a:ext cx="2261936" cy="2838508"/>
          </a:xfrm>
          <a:prstGeom prst="rect">
            <a:avLst/>
          </a:prstGeom>
        </p:spPr>
      </p:pic>
      <p:pic>
        <p:nvPicPr>
          <p:cNvPr id="5" name="圖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4045" y="1546254"/>
            <a:ext cx="1985396" cy="2863553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9281" y="1555506"/>
            <a:ext cx="1858467" cy="2854301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7588" y="1546254"/>
            <a:ext cx="1906053" cy="2863553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593432" y="4771669"/>
            <a:ext cx="85985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zh-TW" sz="2400" dirty="0">
                <a:latin typeface="+mn-ea"/>
              </a:rPr>
              <a:t>有別</a:t>
            </a:r>
            <a:r>
              <a:rPr lang="zh-TW" altLang="zh-TW" sz="2400" dirty="0" smtClean="0">
                <a:latin typeface="+mn-ea"/>
              </a:rPr>
              <a:t>於</a:t>
            </a:r>
            <a:r>
              <a:rPr lang="zh-TW" altLang="en-US" sz="2400" dirty="0" smtClean="0">
                <a:latin typeface="+mn-ea"/>
              </a:rPr>
              <a:t>前頁</a:t>
            </a:r>
            <a:r>
              <a:rPr lang="zh-TW" altLang="zh-TW" sz="2400" dirty="0" smtClean="0">
                <a:latin typeface="+mn-ea"/>
              </a:rPr>
              <a:t>傳統毒品多</a:t>
            </a:r>
            <a:r>
              <a:rPr lang="zh-TW" altLang="zh-TW" sz="2400" dirty="0">
                <a:latin typeface="+mn-ea"/>
              </a:rPr>
              <a:t>以結晶、粉末或藥錠等型態</a:t>
            </a:r>
            <a:r>
              <a:rPr lang="zh-TW" altLang="zh-TW" sz="2400" dirty="0" smtClean="0">
                <a:latin typeface="+mn-ea"/>
              </a:rPr>
              <a:t>存在</a:t>
            </a:r>
            <a:r>
              <a:rPr lang="zh-TW" altLang="en-US" sz="2400" dirty="0" smtClean="0">
                <a:latin typeface="+mn-ea"/>
              </a:rPr>
              <a:t>，</a:t>
            </a:r>
            <a:r>
              <a:rPr lang="zh-TW" altLang="zh-TW" sz="2400" b="1" kern="100" dirty="0" smtClean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新興</a:t>
            </a:r>
            <a:r>
              <a:rPr lang="zh-TW" altLang="zh-TW" sz="2400" b="1" kern="1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毒品</a:t>
            </a:r>
            <a:r>
              <a:rPr lang="zh-TW" altLang="zh-TW" sz="2400" kern="100" dirty="0">
                <a:latin typeface="+mn-ea"/>
                <a:cs typeface="Times New Roman" panose="02020603050405020304" pitchFamily="18" charset="0"/>
              </a:rPr>
              <a:t>多以</a:t>
            </a:r>
            <a:r>
              <a:rPr lang="zh-TW" altLang="zh-TW" sz="2400" b="1" kern="100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rPr>
              <a:t>即溶包（咖啡包、奶茶包）、果凍、糖果</a:t>
            </a:r>
            <a:r>
              <a:rPr lang="zh-TW" altLang="zh-TW" sz="2400" kern="100" dirty="0">
                <a:latin typeface="+mn-ea"/>
                <a:cs typeface="Times New Roman" panose="02020603050405020304" pitchFamily="18" charset="0"/>
              </a:rPr>
              <a:t>或其他偽裝食品型態的方式販售，並將多種毒品添加於食品</a:t>
            </a:r>
            <a:r>
              <a:rPr lang="zh-TW" altLang="zh-TW" sz="2400" kern="100" dirty="0" smtClean="0">
                <a:latin typeface="+mn-ea"/>
                <a:cs typeface="Times New Roman" panose="02020603050405020304" pitchFamily="18" charset="0"/>
              </a:rPr>
              <a:t>當中</a:t>
            </a:r>
            <a:r>
              <a:rPr lang="zh-TW" altLang="en-US" sz="2400" kern="100" dirty="0" smtClean="0">
                <a:latin typeface="+mn-ea"/>
                <a:cs typeface="Times New Roman" panose="02020603050405020304" pitchFamily="18" charset="0"/>
              </a:rPr>
              <a:t>。</a:t>
            </a:r>
            <a:endParaRPr lang="zh-TW" altLang="en-US" sz="2400" dirty="0">
              <a:latin typeface="+mn-ea"/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177" y="3979949"/>
            <a:ext cx="2570335" cy="2690284"/>
          </a:xfrm>
          <a:prstGeom prst="rect">
            <a:avLst/>
          </a:prstGeom>
        </p:spPr>
      </p:pic>
      <p:pic>
        <p:nvPicPr>
          <p:cNvPr id="11" name="圖片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4054" y="5971998"/>
            <a:ext cx="2479938" cy="69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3510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45"/>
          <p:cNvSpPr/>
          <p:nvPr/>
        </p:nvSpPr>
        <p:spPr>
          <a:xfrm>
            <a:off x="4351218" y="2636844"/>
            <a:ext cx="3433526" cy="3433526"/>
          </a:xfrm>
          <a:prstGeom prst="ellipse">
            <a:avLst/>
          </a:prstGeom>
          <a:noFill/>
          <a:ln w="28575">
            <a:solidFill>
              <a:srgbClr val="7F99A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Oval 83"/>
          <p:cNvSpPr>
            <a:spLocks noChangeAspect="1"/>
          </p:cNvSpPr>
          <p:nvPr/>
        </p:nvSpPr>
        <p:spPr>
          <a:xfrm>
            <a:off x="6979452" y="2742022"/>
            <a:ext cx="633853" cy="633853"/>
          </a:xfrm>
          <a:prstGeom prst="ellipse">
            <a:avLst/>
          </a:prstGeom>
          <a:solidFill>
            <a:srgbClr val="F8841D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ar-SY" sz="1867" b="1" kern="0" dirty="0">
                <a:solidFill>
                  <a:schemeClr val="bg1"/>
                </a:solidFill>
                <a:latin typeface="Calibri"/>
                <a:cs typeface="Arial" panose="020B0604020202020204" pitchFamily="34" charset="0"/>
              </a:rPr>
              <a:t>04</a:t>
            </a:r>
            <a:endParaRPr lang="en-US" sz="1867" b="1" kern="0" dirty="0">
              <a:solidFill>
                <a:schemeClr val="bg1"/>
              </a:solidFill>
              <a:latin typeface="Calibri"/>
              <a:cs typeface="Arial" panose="020B0604020202020204" pitchFamily="34" charset="0"/>
            </a:endParaRPr>
          </a:p>
        </p:txBody>
      </p:sp>
      <p:grpSp>
        <p:nvGrpSpPr>
          <p:cNvPr id="6" name="组合 47"/>
          <p:cNvGrpSpPr/>
          <p:nvPr/>
        </p:nvGrpSpPr>
        <p:grpSpPr>
          <a:xfrm>
            <a:off x="4787856" y="3055858"/>
            <a:ext cx="2599078" cy="2595500"/>
            <a:chOff x="4962095" y="2615460"/>
            <a:chExt cx="2306638" cy="2303463"/>
          </a:xfrm>
        </p:grpSpPr>
        <p:sp>
          <p:nvSpPr>
            <p:cNvPr id="7" name="Oval 5"/>
            <p:cNvSpPr>
              <a:spLocks noChangeArrowheads="1"/>
            </p:cNvSpPr>
            <p:nvPr/>
          </p:nvSpPr>
          <p:spPr bwMode="auto">
            <a:xfrm>
              <a:off x="4962095" y="2615460"/>
              <a:ext cx="2306638" cy="2303463"/>
            </a:xfrm>
            <a:prstGeom prst="ellipse">
              <a:avLst/>
            </a:prstGeom>
            <a:solidFill>
              <a:srgbClr val="5EC6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auto">
            <a:xfrm>
              <a:off x="5192283" y="2844060"/>
              <a:ext cx="1843088" cy="1846263"/>
            </a:xfrm>
            <a:prstGeom prst="ellipse">
              <a:avLst/>
            </a:pr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5422470" y="3077422"/>
              <a:ext cx="1382713" cy="1379538"/>
            </a:xfrm>
            <a:prstGeom prst="ellipse">
              <a:avLst/>
            </a:prstGeom>
            <a:solidFill>
              <a:srgbClr val="5EC6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auto">
            <a:xfrm>
              <a:off x="5655833" y="3307610"/>
              <a:ext cx="919163" cy="919163"/>
            </a:xfrm>
            <a:prstGeom prst="ellipse">
              <a:avLst/>
            </a:pr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5886020" y="3537797"/>
              <a:ext cx="458788" cy="458788"/>
            </a:xfrm>
            <a:prstGeom prst="ellipse">
              <a:avLst/>
            </a:prstGeom>
            <a:solidFill>
              <a:srgbClr val="5EC6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" name="Freeform 10"/>
          <p:cNvSpPr>
            <a:spLocks/>
          </p:cNvSpPr>
          <p:nvPr/>
        </p:nvSpPr>
        <p:spPr bwMode="auto">
          <a:xfrm>
            <a:off x="6069139" y="4354401"/>
            <a:ext cx="820738" cy="823913"/>
          </a:xfrm>
          <a:custGeom>
            <a:avLst/>
            <a:gdLst>
              <a:gd name="T0" fmla="*/ 0 w 517"/>
              <a:gd name="T1" fmla="*/ 0 h 519"/>
              <a:gd name="T2" fmla="*/ 517 w 517"/>
              <a:gd name="T3" fmla="*/ 519 h 519"/>
              <a:gd name="T4" fmla="*/ 0 w 517"/>
              <a:gd name="T5" fmla="*/ 0 h 5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17" h="519">
                <a:moveTo>
                  <a:pt x="0" y="0"/>
                </a:moveTo>
                <a:lnTo>
                  <a:pt x="517" y="519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>
            <a:off x="6086601" y="4354401"/>
            <a:ext cx="995363" cy="579438"/>
          </a:xfrm>
          <a:custGeom>
            <a:avLst/>
            <a:gdLst>
              <a:gd name="T0" fmla="*/ 0 w 627"/>
              <a:gd name="T1" fmla="*/ 0 h 365"/>
              <a:gd name="T2" fmla="*/ 627 w 627"/>
              <a:gd name="T3" fmla="*/ 365 h 365"/>
              <a:gd name="T4" fmla="*/ 0 w 627"/>
              <a:gd name="T5" fmla="*/ 0 h 3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27" h="365">
                <a:moveTo>
                  <a:pt x="0" y="0"/>
                </a:moveTo>
                <a:lnTo>
                  <a:pt x="627" y="365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4" name="组合 1"/>
          <p:cNvGrpSpPr/>
          <p:nvPr/>
        </p:nvGrpSpPr>
        <p:grpSpPr>
          <a:xfrm>
            <a:off x="6069139" y="4354401"/>
            <a:ext cx="1133543" cy="922115"/>
            <a:chOff x="6097158" y="3767985"/>
            <a:chExt cx="1012825" cy="823913"/>
          </a:xfrm>
        </p:grpSpPr>
        <p:sp>
          <p:nvSpPr>
            <p:cNvPr id="15" name="Line 11"/>
            <p:cNvSpPr>
              <a:spLocks noChangeShapeType="1"/>
            </p:cNvSpPr>
            <p:nvPr/>
          </p:nvSpPr>
          <p:spPr bwMode="auto">
            <a:xfrm>
              <a:off x="6097158" y="3767985"/>
              <a:ext cx="820738" cy="823913"/>
            </a:xfrm>
            <a:prstGeom prst="line">
              <a:avLst/>
            </a:prstGeom>
            <a:noFill/>
            <a:ln w="38100" cap="flat">
              <a:solidFill>
                <a:schemeClr val="tx1">
                  <a:lumMod val="50000"/>
                  <a:alpha val="24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Line 13"/>
            <p:cNvSpPr>
              <a:spLocks noChangeShapeType="1"/>
            </p:cNvSpPr>
            <p:nvPr/>
          </p:nvSpPr>
          <p:spPr bwMode="auto">
            <a:xfrm>
              <a:off x="6114620" y="3767985"/>
              <a:ext cx="995363" cy="579438"/>
            </a:xfrm>
            <a:prstGeom prst="line">
              <a:avLst/>
            </a:prstGeom>
            <a:noFill/>
            <a:ln w="38100" cap="flat">
              <a:solidFill>
                <a:schemeClr val="tx1">
                  <a:lumMod val="50000"/>
                  <a:alpha val="24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" name="Line 14"/>
          <p:cNvSpPr>
            <a:spLocks noChangeShapeType="1"/>
          </p:cNvSpPr>
          <p:nvPr/>
        </p:nvSpPr>
        <p:spPr bwMode="auto">
          <a:xfrm flipV="1">
            <a:off x="6086602" y="3560564"/>
            <a:ext cx="793836" cy="793836"/>
          </a:xfrm>
          <a:prstGeom prst="line">
            <a:avLst/>
          </a:prstGeom>
          <a:noFill/>
          <a:ln w="68263" cap="rnd">
            <a:solidFill>
              <a:srgbClr val="3D5163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" name="Freeform 15"/>
          <p:cNvSpPr>
            <a:spLocks/>
          </p:cNvSpPr>
          <p:nvPr/>
        </p:nvSpPr>
        <p:spPr bwMode="auto">
          <a:xfrm>
            <a:off x="6831565" y="3070819"/>
            <a:ext cx="540000" cy="540000"/>
          </a:xfrm>
          <a:custGeom>
            <a:avLst/>
            <a:gdLst>
              <a:gd name="T0" fmla="*/ 0 w 378"/>
              <a:gd name="T1" fmla="*/ 361 h 377"/>
              <a:gd name="T2" fmla="*/ 53 w 378"/>
              <a:gd name="T3" fmla="*/ 157 h 377"/>
              <a:gd name="T4" fmla="*/ 207 w 378"/>
              <a:gd name="T5" fmla="*/ 0 h 377"/>
              <a:gd name="T6" fmla="*/ 207 w 378"/>
              <a:gd name="T7" fmla="*/ 173 h 377"/>
              <a:gd name="T8" fmla="*/ 378 w 378"/>
              <a:gd name="T9" fmla="*/ 173 h 377"/>
              <a:gd name="T10" fmla="*/ 224 w 378"/>
              <a:gd name="T11" fmla="*/ 328 h 377"/>
              <a:gd name="T12" fmla="*/ 19 w 378"/>
              <a:gd name="T13" fmla="*/ 377 h 377"/>
              <a:gd name="T14" fmla="*/ 0 w 378"/>
              <a:gd name="T15" fmla="*/ 361 h 3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78" h="377">
                <a:moveTo>
                  <a:pt x="0" y="361"/>
                </a:moveTo>
                <a:lnTo>
                  <a:pt x="53" y="157"/>
                </a:lnTo>
                <a:lnTo>
                  <a:pt x="207" y="0"/>
                </a:lnTo>
                <a:lnTo>
                  <a:pt x="207" y="173"/>
                </a:lnTo>
                <a:lnTo>
                  <a:pt x="378" y="173"/>
                </a:lnTo>
                <a:lnTo>
                  <a:pt x="224" y="328"/>
                </a:lnTo>
                <a:lnTo>
                  <a:pt x="19" y="377"/>
                </a:lnTo>
                <a:lnTo>
                  <a:pt x="0" y="361"/>
                </a:lnTo>
                <a:close/>
              </a:path>
            </a:pathLst>
          </a:custGeom>
          <a:solidFill>
            <a:srgbClr val="3D51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Line 16"/>
          <p:cNvSpPr>
            <a:spLocks noChangeShapeType="1"/>
          </p:cNvSpPr>
          <p:nvPr/>
        </p:nvSpPr>
        <p:spPr bwMode="auto">
          <a:xfrm flipV="1">
            <a:off x="6069139" y="3125676"/>
            <a:ext cx="123825" cy="1228725"/>
          </a:xfrm>
          <a:prstGeom prst="line">
            <a:avLst/>
          </a:prstGeom>
          <a:noFill/>
          <a:ln w="68263" cap="rnd">
            <a:solidFill>
              <a:srgbClr val="3D5163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Oval 82"/>
          <p:cNvSpPr>
            <a:spLocks noChangeAspect="1"/>
          </p:cNvSpPr>
          <p:nvPr/>
        </p:nvSpPr>
        <p:spPr>
          <a:xfrm>
            <a:off x="4521848" y="5276516"/>
            <a:ext cx="633853" cy="633853"/>
          </a:xfrm>
          <a:prstGeom prst="ellipse">
            <a:avLst/>
          </a:prstGeom>
          <a:solidFill>
            <a:srgbClr val="9BBB40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ar-SY" sz="1867" b="1" kern="0" dirty="0">
                <a:solidFill>
                  <a:schemeClr val="bg1"/>
                </a:solidFill>
                <a:latin typeface="Calibri"/>
                <a:cs typeface="Arial" panose="020B0604020202020204" pitchFamily="34" charset="0"/>
              </a:rPr>
              <a:t>03</a:t>
            </a:r>
            <a:endParaRPr lang="en-US" sz="1867" b="1" kern="0" dirty="0">
              <a:solidFill>
                <a:schemeClr val="bg1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1" name="Oval 84"/>
          <p:cNvSpPr>
            <a:spLocks noChangeAspect="1"/>
          </p:cNvSpPr>
          <p:nvPr/>
        </p:nvSpPr>
        <p:spPr>
          <a:xfrm>
            <a:off x="7511393" y="4039657"/>
            <a:ext cx="633853" cy="633853"/>
          </a:xfrm>
          <a:prstGeom prst="ellipse">
            <a:avLst/>
          </a:prstGeom>
          <a:solidFill>
            <a:srgbClr val="F26D64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ar-SY" sz="1867" b="1" kern="0" dirty="0">
                <a:solidFill>
                  <a:schemeClr val="bg1"/>
                </a:solidFill>
                <a:latin typeface="Calibri"/>
                <a:cs typeface="Arial" panose="020B0604020202020204" pitchFamily="34" charset="0"/>
              </a:rPr>
              <a:t>05</a:t>
            </a:r>
            <a:endParaRPr lang="en-US" sz="1867" b="1" kern="0" dirty="0">
              <a:solidFill>
                <a:schemeClr val="bg1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2" name="Oval 85"/>
          <p:cNvSpPr>
            <a:spLocks noChangeAspect="1"/>
          </p:cNvSpPr>
          <p:nvPr/>
        </p:nvSpPr>
        <p:spPr>
          <a:xfrm>
            <a:off x="4521848" y="2742022"/>
            <a:ext cx="633853" cy="633853"/>
          </a:xfrm>
          <a:prstGeom prst="ellipse">
            <a:avLst/>
          </a:prstGeom>
          <a:solidFill>
            <a:srgbClr val="5EC6D3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ar-SY" sz="1600" b="1" kern="0" dirty="0">
                <a:solidFill>
                  <a:schemeClr val="bg1"/>
                </a:solidFill>
                <a:latin typeface="Calibri"/>
                <a:cs typeface="Arial" panose="020B0604020202020204" pitchFamily="34" charset="0"/>
              </a:rPr>
              <a:t>01</a:t>
            </a:r>
            <a:endParaRPr lang="en-US" sz="1600" b="1" kern="0" dirty="0">
              <a:solidFill>
                <a:schemeClr val="bg1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3" name="Oval 86"/>
          <p:cNvSpPr>
            <a:spLocks noChangeAspect="1"/>
          </p:cNvSpPr>
          <p:nvPr/>
        </p:nvSpPr>
        <p:spPr>
          <a:xfrm>
            <a:off x="3980759" y="4039657"/>
            <a:ext cx="633853" cy="633853"/>
          </a:xfrm>
          <a:prstGeom prst="ellipse">
            <a:avLst/>
          </a:prstGeom>
          <a:solidFill>
            <a:srgbClr val="936CAF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ar-SY" sz="1867" b="1" kern="0" dirty="0">
                <a:solidFill>
                  <a:schemeClr val="bg1"/>
                </a:solidFill>
                <a:latin typeface="Calibri"/>
                <a:cs typeface="Arial" panose="020B0604020202020204" pitchFamily="34" charset="0"/>
              </a:rPr>
              <a:t>02</a:t>
            </a:r>
            <a:endParaRPr lang="en-US" sz="1867" b="1" kern="0" dirty="0">
              <a:solidFill>
                <a:schemeClr val="bg1"/>
              </a:solidFill>
              <a:latin typeface="Calibri"/>
              <a:cs typeface="Arial" panose="020B0604020202020204" pitchFamily="34" charset="0"/>
            </a:endParaRPr>
          </a:p>
        </p:txBody>
      </p:sp>
      <p:sp>
        <p:nvSpPr>
          <p:cNvPr id="24" name="Oval 82"/>
          <p:cNvSpPr>
            <a:spLocks noChangeAspect="1"/>
          </p:cNvSpPr>
          <p:nvPr/>
        </p:nvSpPr>
        <p:spPr>
          <a:xfrm>
            <a:off x="6979452" y="5276516"/>
            <a:ext cx="633853" cy="633853"/>
          </a:xfrm>
          <a:prstGeom prst="ellipse">
            <a:avLst/>
          </a:prstGeom>
          <a:solidFill>
            <a:srgbClr val="3C4E56"/>
          </a:solidFill>
          <a:ln w="57150" cap="flat" cmpd="sng" algn="ctr">
            <a:solidFill>
              <a:srgbClr val="F4F4F4"/>
            </a:solidFill>
            <a:prstDash val="solid"/>
          </a:ln>
          <a:effectLst/>
        </p:spPr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algn="ctr" defTabSz="1185304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ar-SY" sz="1867" b="1" kern="0" dirty="0">
                <a:solidFill>
                  <a:schemeClr val="bg1"/>
                </a:solidFill>
                <a:latin typeface="Calibri"/>
                <a:cs typeface="Arial" panose="020B0604020202020204" pitchFamily="34" charset="0"/>
              </a:rPr>
              <a:t>0</a:t>
            </a:r>
            <a:r>
              <a:rPr lang="en-US" sz="1867" b="1" kern="0" dirty="0">
                <a:solidFill>
                  <a:schemeClr val="bg1"/>
                </a:solidFill>
                <a:latin typeface="Calibri"/>
                <a:cs typeface="Arial" panose="020B0604020202020204" pitchFamily="34" charset="0"/>
              </a:rPr>
              <a:t>6</a:t>
            </a:r>
          </a:p>
        </p:txBody>
      </p:sp>
      <p:sp>
        <p:nvSpPr>
          <p:cNvPr id="25" name="文本框 89"/>
          <p:cNvSpPr txBox="1"/>
          <p:nvPr/>
        </p:nvSpPr>
        <p:spPr>
          <a:xfrm>
            <a:off x="806116" y="3935360"/>
            <a:ext cx="309958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TW" altLang="en-US" sz="2400" b="1" dirty="0" smtClean="0">
                <a:solidFill>
                  <a:srgbClr val="5EC6D3"/>
                </a:solidFill>
              </a:rPr>
              <a:t>人</a:t>
            </a:r>
            <a:endParaRPr lang="en-US" altLang="zh-CN" sz="2400" b="1" dirty="0">
              <a:solidFill>
                <a:srgbClr val="5EC6D3"/>
              </a:solidFill>
            </a:endParaRPr>
          </a:p>
          <a:p>
            <a:pPr algn="r">
              <a:lnSpc>
                <a:spcPct val="120000"/>
              </a:lnSpc>
            </a:pPr>
            <a:r>
              <a:rPr lang="zh-TW" altLang="en-US" sz="1600" dirty="0" smtClean="0">
                <a:solidFill>
                  <a:srgbClr val="595959"/>
                </a:solidFill>
              </a:rPr>
              <a:t>顧客性別、大致年齡及外觀特徵</a:t>
            </a:r>
            <a:endParaRPr lang="zh-CN" altLang="en-US" sz="1600" dirty="0">
              <a:solidFill>
                <a:srgbClr val="595959"/>
              </a:solidFill>
            </a:endParaRPr>
          </a:p>
        </p:txBody>
      </p:sp>
      <p:sp>
        <p:nvSpPr>
          <p:cNvPr id="26" name="文本框 101"/>
          <p:cNvSpPr txBox="1"/>
          <p:nvPr/>
        </p:nvSpPr>
        <p:spPr>
          <a:xfrm>
            <a:off x="1000211" y="2640359"/>
            <a:ext cx="3408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TW" altLang="en-US" sz="2400" b="1" dirty="0" smtClean="0">
                <a:solidFill>
                  <a:srgbClr val="F8841D"/>
                </a:solidFill>
              </a:rPr>
              <a:t>地</a:t>
            </a:r>
            <a:endParaRPr lang="en-US" altLang="zh-CN" sz="2400" b="1" dirty="0">
              <a:solidFill>
                <a:srgbClr val="F8841D"/>
              </a:solidFill>
            </a:endParaRPr>
          </a:p>
          <a:p>
            <a:pPr>
              <a:lnSpc>
                <a:spcPct val="120000"/>
              </a:lnSpc>
            </a:pPr>
            <a:r>
              <a:rPr lang="zh-TW" altLang="en-US" sz="1600" dirty="0">
                <a:solidFill>
                  <a:srgbClr val="595959"/>
                </a:solidFill>
              </a:rPr>
              <a:t>商店地址</a:t>
            </a:r>
            <a:r>
              <a:rPr lang="zh-TW" altLang="en-US" sz="1600" dirty="0" smtClean="0">
                <a:solidFill>
                  <a:srgbClr val="595959"/>
                </a:solidFill>
              </a:rPr>
              <a:t>、包廂號碼、房間號碼等</a:t>
            </a:r>
            <a:endParaRPr lang="zh-CN" altLang="en-US" sz="1600" dirty="0">
              <a:solidFill>
                <a:srgbClr val="595959"/>
              </a:solidFill>
            </a:endParaRPr>
          </a:p>
        </p:txBody>
      </p:sp>
      <p:sp>
        <p:nvSpPr>
          <p:cNvPr id="27" name="文本框 102"/>
          <p:cNvSpPr txBox="1"/>
          <p:nvPr/>
        </p:nvSpPr>
        <p:spPr>
          <a:xfrm>
            <a:off x="1648788" y="5177943"/>
            <a:ext cx="2856518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zh-TW" altLang="en-US" sz="2400" b="1" dirty="0" smtClean="0">
                <a:solidFill>
                  <a:srgbClr val="9BBB40"/>
                </a:solidFill>
              </a:rPr>
              <a:t>時</a:t>
            </a:r>
            <a:endParaRPr lang="en-US" altLang="zh-CN" sz="2400" b="1" dirty="0">
              <a:solidFill>
                <a:srgbClr val="9BBB40"/>
              </a:solidFill>
            </a:endParaRPr>
          </a:p>
          <a:p>
            <a:pPr algn="r">
              <a:lnSpc>
                <a:spcPct val="120000"/>
              </a:lnSpc>
            </a:pPr>
            <a:r>
              <a:rPr lang="zh-TW" altLang="en-US" sz="1600" dirty="0">
                <a:solidFill>
                  <a:srgbClr val="595959"/>
                </a:solidFill>
              </a:rPr>
              <a:t>顧客入內</a:t>
            </a:r>
            <a:r>
              <a:rPr lang="zh-TW" altLang="en-US" sz="1600" dirty="0" smtClean="0">
                <a:solidFill>
                  <a:srgbClr val="595959"/>
                </a:solidFill>
              </a:rPr>
              <a:t>消費或登記進房時間、發現疑似施用或時有毒品時間</a:t>
            </a:r>
            <a:endParaRPr lang="zh-CN" altLang="en-US" sz="1600" dirty="0">
              <a:solidFill>
                <a:srgbClr val="595959"/>
              </a:solidFill>
            </a:endParaRPr>
          </a:p>
        </p:txBody>
      </p:sp>
      <p:sp>
        <p:nvSpPr>
          <p:cNvPr id="28" name="文本框 104"/>
          <p:cNvSpPr txBox="1"/>
          <p:nvPr/>
        </p:nvSpPr>
        <p:spPr>
          <a:xfrm>
            <a:off x="7734861" y="5196318"/>
            <a:ext cx="28565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TW" altLang="en-US" sz="2400" b="1" dirty="0" smtClean="0">
                <a:solidFill>
                  <a:srgbClr val="3C4E56"/>
                </a:solidFill>
              </a:rPr>
              <a:t>數</a:t>
            </a:r>
            <a:endParaRPr lang="en-US" altLang="zh-CN" sz="2400" b="1" dirty="0">
              <a:solidFill>
                <a:srgbClr val="3C4E56"/>
              </a:solidFill>
            </a:endParaRPr>
          </a:p>
          <a:p>
            <a:pPr>
              <a:lnSpc>
                <a:spcPct val="120000"/>
              </a:lnSpc>
            </a:pPr>
            <a:r>
              <a:rPr lang="zh-TW" altLang="en-US" sz="1600" dirty="0">
                <a:solidFill>
                  <a:srgbClr val="595959"/>
                </a:solidFill>
              </a:rPr>
              <a:t>顧客</a:t>
            </a:r>
            <a:r>
              <a:rPr lang="zh-TW" altLang="en-US" sz="1600" dirty="0" smtClean="0">
                <a:solidFill>
                  <a:srgbClr val="595959"/>
                </a:solidFill>
              </a:rPr>
              <a:t>人數、異常物品數量</a:t>
            </a:r>
            <a:endParaRPr lang="zh-CN" altLang="en-US" sz="1600" dirty="0">
              <a:solidFill>
                <a:srgbClr val="595959"/>
              </a:solidFill>
            </a:endParaRPr>
          </a:p>
        </p:txBody>
      </p:sp>
      <p:sp>
        <p:nvSpPr>
          <p:cNvPr id="29" name="文本框 89"/>
          <p:cNvSpPr txBox="1"/>
          <p:nvPr/>
        </p:nvSpPr>
        <p:spPr>
          <a:xfrm>
            <a:off x="7932631" y="2661494"/>
            <a:ext cx="2093789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TW" altLang="en-US" sz="2400" b="1" dirty="0" smtClean="0">
                <a:solidFill>
                  <a:srgbClr val="5EC6D3"/>
                </a:solidFill>
              </a:rPr>
              <a:t>事</a:t>
            </a:r>
            <a:endParaRPr lang="en-US" altLang="zh-CN" sz="2400" b="1" dirty="0">
              <a:solidFill>
                <a:srgbClr val="5EC6D3"/>
              </a:solidFill>
            </a:endParaRPr>
          </a:p>
          <a:p>
            <a:pPr>
              <a:lnSpc>
                <a:spcPct val="120000"/>
              </a:lnSpc>
            </a:pPr>
            <a:r>
              <a:rPr lang="zh-TW" altLang="en-US" sz="1600" dirty="0">
                <a:solidFill>
                  <a:srgbClr val="595959"/>
                </a:solidFill>
              </a:rPr>
              <a:t>顧客從事何種行為</a:t>
            </a:r>
            <a:r>
              <a:rPr lang="zh-TW" altLang="en-US" sz="1600" dirty="0" smtClean="0">
                <a:solidFill>
                  <a:srgbClr val="595959"/>
                </a:solidFill>
              </a:rPr>
              <a:t>、</a:t>
            </a:r>
            <a:endParaRPr lang="en-US" altLang="zh-TW" sz="1600" dirty="0" smtClean="0">
              <a:solidFill>
                <a:srgbClr val="595959"/>
              </a:solidFill>
            </a:endParaRPr>
          </a:p>
          <a:p>
            <a:pPr>
              <a:lnSpc>
                <a:spcPct val="120000"/>
              </a:lnSpc>
            </a:pPr>
            <a:r>
              <a:rPr lang="zh-TW" altLang="en-US" sz="1600" dirty="0" smtClean="0">
                <a:solidFill>
                  <a:srgbClr val="595959"/>
                </a:solidFill>
              </a:rPr>
              <a:t>有何異常舉止</a:t>
            </a:r>
            <a:endParaRPr lang="zh-CN" altLang="en-US" sz="1600" dirty="0">
              <a:solidFill>
                <a:srgbClr val="595959"/>
              </a:solidFill>
            </a:endParaRPr>
          </a:p>
        </p:txBody>
      </p:sp>
      <p:sp>
        <p:nvSpPr>
          <p:cNvPr id="30" name="文本框 101"/>
          <p:cNvSpPr txBox="1"/>
          <p:nvPr/>
        </p:nvSpPr>
        <p:spPr>
          <a:xfrm>
            <a:off x="8221381" y="3957482"/>
            <a:ext cx="3099589" cy="11264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TW" altLang="en-US" sz="2400" b="1" dirty="0" smtClean="0">
                <a:solidFill>
                  <a:srgbClr val="F8841D"/>
                </a:solidFill>
              </a:rPr>
              <a:t>物</a:t>
            </a:r>
            <a:endParaRPr lang="en-US" altLang="zh-CN" sz="2400" b="1" dirty="0">
              <a:solidFill>
                <a:srgbClr val="F8841D"/>
              </a:solidFill>
            </a:endParaRPr>
          </a:p>
          <a:p>
            <a:pPr>
              <a:lnSpc>
                <a:spcPct val="120000"/>
              </a:lnSpc>
            </a:pPr>
            <a:r>
              <a:rPr lang="zh-TW" altLang="en-US" sz="1600" dirty="0" smtClean="0">
                <a:solidFill>
                  <a:srgbClr val="595959"/>
                </a:solidFill>
              </a:rPr>
              <a:t>顧客持有之物品、</a:t>
            </a:r>
            <a:endParaRPr lang="en-US" altLang="zh-TW" sz="1600" dirty="0" smtClean="0">
              <a:solidFill>
                <a:srgbClr val="595959"/>
              </a:solidFill>
            </a:endParaRPr>
          </a:p>
          <a:p>
            <a:pPr>
              <a:lnSpc>
                <a:spcPct val="120000"/>
              </a:lnSpc>
            </a:pPr>
            <a:r>
              <a:rPr lang="zh-TW" altLang="en-US" sz="1600" dirty="0" smtClean="0">
                <a:solidFill>
                  <a:srgbClr val="595959"/>
                </a:solidFill>
              </a:rPr>
              <a:t>有無攜帶疑似毒品或毒品吸食器</a:t>
            </a:r>
            <a:endParaRPr lang="zh-CN" altLang="en-US" sz="1600" dirty="0">
              <a:solidFill>
                <a:srgbClr val="595959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1644204" y="722605"/>
            <a:ext cx="428736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3200" b="1" dirty="0"/>
              <a:t>通報</a:t>
            </a:r>
            <a:r>
              <a:rPr lang="zh-TW" altLang="en-US" sz="3200" b="1" dirty="0" smtClean="0"/>
              <a:t>警察機關</a:t>
            </a:r>
            <a:r>
              <a:rPr lang="zh-TW" altLang="en-US" sz="3200" b="1" dirty="0"/>
              <a:t>陳述</a:t>
            </a:r>
            <a:r>
              <a:rPr lang="zh-TW" altLang="en-US" sz="3200" b="1" dirty="0" smtClean="0"/>
              <a:t>重點</a:t>
            </a:r>
            <a:endParaRPr lang="zh-TW" altLang="en-US" sz="3200" b="1" dirty="0"/>
          </a:p>
        </p:txBody>
      </p:sp>
      <p:sp>
        <p:nvSpPr>
          <p:cNvPr id="31" name="橢圓形圖說文字 30"/>
          <p:cNvSpPr/>
          <p:nvPr/>
        </p:nvSpPr>
        <p:spPr>
          <a:xfrm>
            <a:off x="6192963" y="971147"/>
            <a:ext cx="5658141" cy="1402748"/>
          </a:xfrm>
          <a:prstGeom prst="wedgeEllipseCallou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/>
              <a:t>請撥打「</a:t>
            </a:r>
            <a:r>
              <a:rPr lang="en-US" altLang="zh-TW" b="1" dirty="0" smtClean="0"/>
              <a:t>110</a:t>
            </a:r>
            <a:r>
              <a:rPr lang="zh-TW" altLang="en-US" b="1" dirty="0" smtClean="0"/>
              <a:t>」報案專線</a:t>
            </a:r>
            <a:r>
              <a:rPr lang="zh-TW" altLang="en-US" dirty="0" smtClean="0"/>
              <a:t>，相關通報時間、處理紀錄及員警查處情形，警察機關將妥善留存備查！</a:t>
            </a:r>
            <a:endParaRPr lang="zh-TW" altLang="en-US" dirty="0"/>
          </a:p>
        </p:txBody>
      </p:sp>
      <p:pic>
        <p:nvPicPr>
          <p:cNvPr id="33" name="圖片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72966" y="5955287"/>
            <a:ext cx="2479938" cy="69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1799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7"/>
          <p:cNvCxnSpPr>
            <a:endCxn id="6" idx="2"/>
          </p:cNvCxnSpPr>
          <p:nvPr/>
        </p:nvCxnSpPr>
        <p:spPr>
          <a:xfrm>
            <a:off x="1027038" y="4850728"/>
            <a:ext cx="9548605" cy="2117"/>
          </a:xfrm>
          <a:prstGeom prst="line">
            <a:avLst/>
          </a:prstGeom>
          <a:ln w="12700" cap="flat">
            <a:solidFill>
              <a:srgbClr val="546E7A"/>
            </a:solidFill>
            <a:prstDash val="dash"/>
            <a:round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70"/>
          <p:cNvGrpSpPr/>
          <p:nvPr/>
        </p:nvGrpSpPr>
        <p:grpSpPr>
          <a:xfrm>
            <a:off x="10575643" y="4386244"/>
            <a:ext cx="928968" cy="928968"/>
            <a:chOff x="8113954" y="3805440"/>
            <a:chExt cx="696726" cy="696726"/>
          </a:xfrm>
        </p:grpSpPr>
        <p:sp>
          <p:nvSpPr>
            <p:cNvPr id="6" name="Oval 20"/>
            <p:cNvSpPr/>
            <p:nvPr/>
          </p:nvSpPr>
          <p:spPr>
            <a:xfrm>
              <a:off x="8113954" y="3805440"/>
              <a:ext cx="696726" cy="69672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546E7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sp>
          <p:nvSpPr>
            <p:cNvPr id="7" name="Rectangle 42"/>
            <p:cNvSpPr/>
            <p:nvPr/>
          </p:nvSpPr>
          <p:spPr>
            <a:xfrm>
              <a:off x="8358214" y="4048124"/>
              <a:ext cx="238120" cy="238120"/>
            </a:xfrm>
            <a:prstGeom prst="rect">
              <a:avLst/>
            </a:prstGeom>
            <a:solidFill>
              <a:srgbClr val="546E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</p:grpSp>
      <p:sp>
        <p:nvSpPr>
          <p:cNvPr id="8" name="Oval 12"/>
          <p:cNvSpPr/>
          <p:nvPr/>
        </p:nvSpPr>
        <p:spPr>
          <a:xfrm>
            <a:off x="1734191" y="4711924"/>
            <a:ext cx="277608" cy="277608"/>
          </a:xfrm>
          <a:prstGeom prst="ellipse">
            <a:avLst/>
          </a:prstGeom>
          <a:solidFill>
            <a:srgbClr val="5EC6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cxnSp>
        <p:nvCxnSpPr>
          <p:cNvPr id="9" name="Straight Connector 26"/>
          <p:cNvCxnSpPr/>
          <p:nvPr/>
        </p:nvCxnSpPr>
        <p:spPr>
          <a:xfrm rot="16200000" flipH="1">
            <a:off x="702174" y="3530017"/>
            <a:ext cx="2351140" cy="11745"/>
          </a:xfrm>
          <a:prstGeom prst="line">
            <a:avLst/>
          </a:prstGeom>
          <a:ln>
            <a:solidFill>
              <a:srgbClr val="5EC6D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16"/>
          <p:cNvSpPr/>
          <p:nvPr/>
        </p:nvSpPr>
        <p:spPr>
          <a:xfrm>
            <a:off x="6420941" y="4711924"/>
            <a:ext cx="277608" cy="277608"/>
          </a:xfrm>
          <a:prstGeom prst="ellipse">
            <a:avLst/>
          </a:prstGeom>
          <a:solidFill>
            <a:srgbClr val="F26D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cxnSp>
        <p:nvCxnSpPr>
          <p:cNvPr id="11" name="Straight Connector 38"/>
          <p:cNvCxnSpPr/>
          <p:nvPr/>
        </p:nvCxnSpPr>
        <p:spPr>
          <a:xfrm rot="16200000" flipH="1">
            <a:off x="5388924" y="3530017"/>
            <a:ext cx="2351140" cy="11745"/>
          </a:xfrm>
          <a:prstGeom prst="line">
            <a:avLst/>
          </a:prstGeom>
          <a:ln>
            <a:solidFill>
              <a:srgbClr val="F26D6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val 14"/>
          <p:cNvSpPr/>
          <p:nvPr/>
        </p:nvSpPr>
        <p:spPr>
          <a:xfrm>
            <a:off x="4076634" y="4711924"/>
            <a:ext cx="277608" cy="277608"/>
          </a:xfrm>
          <a:prstGeom prst="ellipse">
            <a:avLst/>
          </a:prstGeom>
          <a:solidFill>
            <a:srgbClr val="F884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cxnSp>
        <p:nvCxnSpPr>
          <p:cNvPr id="13" name="Straight Connector 34"/>
          <p:cNvCxnSpPr>
            <a:stCxn id="17" idx="7"/>
          </p:cNvCxnSpPr>
          <p:nvPr/>
        </p:nvCxnSpPr>
        <p:spPr>
          <a:xfrm flipH="1">
            <a:off x="4214315" y="3131458"/>
            <a:ext cx="5587" cy="1580003"/>
          </a:xfrm>
          <a:prstGeom prst="line">
            <a:avLst/>
          </a:prstGeom>
          <a:ln>
            <a:solidFill>
              <a:srgbClr val="F8841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Oval 18"/>
          <p:cNvSpPr/>
          <p:nvPr/>
        </p:nvSpPr>
        <p:spPr>
          <a:xfrm>
            <a:off x="8763385" y="4711924"/>
            <a:ext cx="277608" cy="277608"/>
          </a:xfrm>
          <a:prstGeom prst="ellipse">
            <a:avLst/>
          </a:prstGeom>
          <a:solidFill>
            <a:srgbClr val="9BBB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/>
          </a:p>
        </p:txBody>
      </p:sp>
      <p:cxnSp>
        <p:nvCxnSpPr>
          <p:cNvPr id="15" name="Straight Connector 24"/>
          <p:cNvCxnSpPr>
            <a:stCxn id="19" idx="7"/>
          </p:cNvCxnSpPr>
          <p:nvPr/>
        </p:nvCxnSpPr>
        <p:spPr>
          <a:xfrm>
            <a:off x="8895259" y="3089895"/>
            <a:ext cx="5807" cy="1621566"/>
          </a:xfrm>
          <a:prstGeom prst="line">
            <a:avLst/>
          </a:prstGeom>
          <a:ln>
            <a:solidFill>
              <a:srgbClr val="9BBB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ardrop 37"/>
          <p:cNvSpPr/>
          <p:nvPr/>
        </p:nvSpPr>
        <p:spPr>
          <a:xfrm rot="8100000">
            <a:off x="6216046" y="1465416"/>
            <a:ext cx="708641" cy="708641"/>
          </a:xfrm>
          <a:prstGeom prst="teardrop">
            <a:avLst>
              <a:gd name="adj" fmla="val 131619"/>
            </a:avLst>
          </a:prstGeom>
          <a:solidFill>
            <a:srgbClr val="F26D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/>
          </a:p>
        </p:txBody>
      </p:sp>
      <p:sp>
        <p:nvSpPr>
          <p:cNvPr id="17" name="Teardrop 33"/>
          <p:cNvSpPr/>
          <p:nvPr/>
        </p:nvSpPr>
        <p:spPr>
          <a:xfrm rot="8100000">
            <a:off x="3865581" y="2117614"/>
            <a:ext cx="708641" cy="708641"/>
          </a:xfrm>
          <a:prstGeom prst="teardrop">
            <a:avLst>
              <a:gd name="adj" fmla="val 131619"/>
            </a:avLst>
          </a:prstGeom>
          <a:solidFill>
            <a:srgbClr val="F8841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/>
          </a:p>
        </p:txBody>
      </p:sp>
      <p:grpSp>
        <p:nvGrpSpPr>
          <p:cNvPr id="18" name="Group 64"/>
          <p:cNvGrpSpPr/>
          <p:nvPr/>
        </p:nvGrpSpPr>
        <p:grpSpPr>
          <a:xfrm>
            <a:off x="8540938" y="2076052"/>
            <a:ext cx="708640" cy="1406234"/>
            <a:chOff x="6568826" y="1828157"/>
            <a:chExt cx="418280" cy="830039"/>
          </a:xfrm>
        </p:grpSpPr>
        <p:sp>
          <p:nvSpPr>
            <p:cNvPr id="19" name="Teardrop 21"/>
            <p:cNvSpPr/>
            <p:nvPr/>
          </p:nvSpPr>
          <p:spPr>
            <a:xfrm rot="8100000">
              <a:off x="6568826" y="1828157"/>
              <a:ext cx="418280" cy="418280"/>
            </a:xfrm>
            <a:prstGeom prst="teardrop">
              <a:avLst>
                <a:gd name="adj" fmla="val 131619"/>
              </a:avLst>
            </a:prstGeom>
            <a:solidFill>
              <a:srgbClr val="9BBB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 dirty="0"/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6854875" y="2596110"/>
              <a:ext cx="62086" cy="62086"/>
            </a:xfrm>
            <a:custGeom>
              <a:avLst/>
              <a:gdLst/>
              <a:ahLst/>
              <a:cxnLst>
                <a:cxn ang="0">
                  <a:pos x="13" y="0"/>
                </a:cxn>
                <a:cxn ang="0">
                  <a:pos x="13" y="0"/>
                </a:cxn>
                <a:cxn ang="0">
                  <a:pos x="9" y="2"/>
                </a:cxn>
                <a:cxn ang="0">
                  <a:pos x="4" y="4"/>
                </a:cxn>
                <a:cxn ang="0">
                  <a:pos x="2" y="7"/>
                </a:cxn>
                <a:cxn ang="0">
                  <a:pos x="0" y="13"/>
                </a:cxn>
                <a:cxn ang="0">
                  <a:pos x="0" y="13"/>
                </a:cxn>
                <a:cxn ang="0">
                  <a:pos x="2" y="18"/>
                </a:cxn>
                <a:cxn ang="0">
                  <a:pos x="4" y="22"/>
                </a:cxn>
                <a:cxn ang="0">
                  <a:pos x="9" y="24"/>
                </a:cxn>
                <a:cxn ang="0">
                  <a:pos x="13" y="25"/>
                </a:cxn>
                <a:cxn ang="0">
                  <a:pos x="13" y="25"/>
                </a:cxn>
                <a:cxn ang="0">
                  <a:pos x="24" y="27"/>
                </a:cxn>
                <a:cxn ang="0">
                  <a:pos x="35" y="31"/>
                </a:cxn>
                <a:cxn ang="0">
                  <a:pos x="46" y="36"/>
                </a:cxn>
                <a:cxn ang="0">
                  <a:pos x="57" y="44"/>
                </a:cxn>
                <a:cxn ang="0">
                  <a:pos x="64" y="53"/>
                </a:cxn>
                <a:cxn ang="0">
                  <a:pos x="71" y="64"/>
                </a:cxn>
                <a:cxn ang="0">
                  <a:pos x="75" y="76"/>
                </a:cxn>
                <a:cxn ang="0">
                  <a:pos x="77" y="89"/>
                </a:cxn>
                <a:cxn ang="0">
                  <a:pos x="77" y="89"/>
                </a:cxn>
                <a:cxn ang="0">
                  <a:pos x="78" y="94"/>
                </a:cxn>
                <a:cxn ang="0">
                  <a:pos x="80" y="98"/>
                </a:cxn>
                <a:cxn ang="0">
                  <a:pos x="84" y="102"/>
                </a:cxn>
                <a:cxn ang="0">
                  <a:pos x="89" y="102"/>
                </a:cxn>
                <a:cxn ang="0">
                  <a:pos x="89" y="102"/>
                </a:cxn>
                <a:cxn ang="0">
                  <a:pos x="95" y="102"/>
                </a:cxn>
                <a:cxn ang="0">
                  <a:pos x="98" y="98"/>
                </a:cxn>
                <a:cxn ang="0">
                  <a:pos x="100" y="94"/>
                </a:cxn>
                <a:cxn ang="0">
                  <a:pos x="102" y="89"/>
                </a:cxn>
                <a:cxn ang="0">
                  <a:pos x="102" y="89"/>
                </a:cxn>
                <a:cxn ang="0">
                  <a:pos x="100" y="69"/>
                </a:cxn>
                <a:cxn ang="0">
                  <a:pos x="95" y="51"/>
                </a:cxn>
                <a:cxn ang="0">
                  <a:pos x="86" y="36"/>
                </a:cxn>
                <a:cxn ang="0">
                  <a:pos x="75" y="24"/>
                </a:cxn>
                <a:cxn ang="0">
                  <a:pos x="60" y="13"/>
                </a:cxn>
                <a:cxn ang="0">
                  <a:pos x="46" y="6"/>
                </a:cxn>
                <a:cxn ang="0">
                  <a:pos x="29" y="2"/>
                </a:cxn>
                <a:cxn ang="0">
                  <a:pos x="13" y="0"/>
                </a:cxn>
                <a:cxn ang="0">
                  <a:pos x="13" y="0"/>
                </a:cxn>
              </a:cxnLst>
              <a:rect l="0" t="0" r="r" b="b"/>
              <a:pathLst>
                <a:path w="102" h="102">
                  <a:moveTo>
                    <a:pt x="13" y="0"/>
                  </a:moveTo>
                  <a:lnTo>
                    <a:pt x="13" y="0"/>
                  </a:lnTo>
                  <a:lnTo>
                    <a:pt x="9" y="2"/>
                  </a:lnTo>
                  <a:lnTo>
                    <a:pt x="4" y="4"/>
                  </a:lnTo>
                  <a:lnTo>
                    <a:pt x="2" y="7"/>
                  </a:lnTo>
                  <a:lnTo>
                    <a:pt x="0" y="13"/>
                  </a:lnTo>
                  <a:lnTo>
                    <a:pt x="0" y="13"/>
                  </a:lnTo>
                  <a:lnTo>
                    <a:pt x="2" y="18"/>
                  </a:lnTo>
                  <a:lnTo>
                    <a:pt x="4" y="22"/>
                  </a:lnTo>
                  <a:lnTo>
                    <a:pt x="9" y="24"/>
                  </a:lnTo>
                  <a:lnTo>
                    <a:pt x="13" y="25"/>
                  </a:lnTo>
                  <a:lnTo>
                    <a:pt x="13" y="25"/>
                  </a:lnTo>
                  <a:lnTo>
                    <a:pt x="24" y="27"/>
                  </a:lnTo>
                  <a:lnTo>
                    <a:pt x="35" y="31"/>
                  </a:lnTo>
                  <a:lnTo>
                    <a:pt x="46" y="36"/>
                  </a:lnTo>
                  <a:lnTo>
                    <a:pt x="57" y="44"/>
                  </a:lnTo>
                  <a:lnTo>
                    <a:pt x="64" y="53"/>
                  </a:lnTo>
                  <a:lnTo>
                    <a:pt x="71" y="64"/>
                  </a:lnTo>
                  <a:lnTo>
                    <a:pt x="75" y="76"/>
                  </a:lnTo>
                  <a:lnTo>
                    <a:pt x="77" y="89"/>
                  </a:lnTo>
                  <a:lnTo>
                    <a:pt x="77" y="89"/>
                  </a:lnTo>
                  <a:lnTo>
                    <a:pt x="78" y="94"/>
                  </a:lnTo>
                  <a:lnTo>
                    <a:pt x="80" y="98"/>
                  </a:lnTo>
                  <a:lnTo>
                    <a:pt x="84" y="102"/>
                  </a:lnTo>
                  <a:lnTo>
                    <a:pt x="89" y="102"/>
                  </a:lnTo>
                  <a:lnTo>
                    <a:pt x="89" y="102"/>
                  </a:lnTo>
                  <a:lnTo>
                    <a:pt x="95" y="102"/>
                  </a:lnTo>
                  <a:lnTo>
                    <a:pt x="98" y="98"/>
                  </a:lnTo>
                  <a:lnTo>
                    <a:pt x="100" y="94"/>
                  </a:lnTo>
                  <a:lnTo>
                    <a:pt x="102" y="89"/>
                  </a:lnTo>
                  <a:lnTo>
                    <a:pt x="102" y="89"/>
                  </a:lnTo>
                  <a:lnTo>
                    <a:pt x="100" y="69"/>
                  </a:lnTo>
                  <a:lnTo>
                    <a:pt x="95" y="51"/>
                  </a:lnTo>
                  <a:lnTo>
                    <a:pt x="86" y="36"/>
                  </a:lnTo>
                  <a:lnTo>
                    <a:pt x="75" y="24"/>
                  </a:lnTo>
                  <a:lnTo>
                    <a:pt x="60" y="13"/>
                  </a:lnTo>
                  <a:lnTo>
                    <a:pt x="46" y="6"/>
                  </a:lnTo>
                  <a:lnTo>
                    <a:pt x="29" y="2"/>
                  </a:lnTo>
                  <a:lnTo>
                    <a:pt x="13" y="0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sp>
        <p:nvSpPr>
          <p:cNvPr id="21" name="矩形 20"/>
          <p:cNvSpPr/>
          <p:nvPr/>
        </p:nvSpPr>
        <p:spPr>
          <a:xfrm>
            <a:off x="6653459" y="2877944"/>
            <a:ext cx="2003753" cy="20128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TW" altLang="en-US" sz="1600" dirty="0">
                <a:solidFill>
                  <a:srgbClr val="595959"/>
                </a:solidFill>
              </a:rPr>
              <a:t>電話中儘</a:t>
            </a:r>
            <a:r>
              <a:rPr lang="zh-TW" altLang="en-US" sz="1600" dirty="0" smtClean="0">
                <a:solidFill>
                  <a:srgbClr val="595959"/>
                </a:solidFill>
              </a:rPr>
              <a:t>可能清楚告知</a:t>
            </a:r>
            <a:r>
              <a:rPr lang="zh-TW" altLang="en-US" sz="1600" b="1" dirty="0" smtClean="0">
                <a:solidFill>
                  <a:srgbClr val="595959"/>
                </a:solidFill>
              </a:rPr>
              <a:t>明確地點</a:t>
            </a:r>
            <a:r>
              <a:rPr lang="zh-TW" altLang="en-US" sz="1600" dirty="0" smtClean="0">
                <a:solidFill>
                  <a:srgbClr val="595959"/>
                </a:solidFill>
              </a:rPr>
              <a:t>（房號、包廂）、疑似施用或持有毒品</a:t>
            </a:r>
            <a:r>
              <a:rPr lang="zh-TW" altLang="en-US" sz="1600" b="1" dirty="0" smtClean="0">
                <a:solidFill>
                  <a:srgbClr val="595959"/>
                </a:solidFill>
              </a:rPr>
              <a:t>原因</a:t>
            </a:r>
            <a:r>
              <a:rPr lang="zh-TW" altLang="en-US" sz="1600" dirty="0" smtClean="0">
                <a:solidFill>
                  <a:srgbClr val="595959"/>
                </a:solidFill>
              </a:rPr>
              <a:t>、</a:t>
            </a:r>
            <a:r>
              <a:rPr lang="zh-TW" altLang="en-US" sz="1600" b="1" dirty="0" smtClean="0">
                <a:solidFill>
                  <a:srgbClr val="595959"/>
                </a:solidFill>
              </a:rPr>
              <a:t>現場人數</a:t>
            </a:r>
            <a:r>
              <a:rPr lang="zh-TW" altLang="en-US" sz="1600" dirty="0" smtClean="0">
                <a:solidFill>
                  <a:srgbClr val="595959"/>
                </a:solidFill>
              </a:rPr>
              <a:t>及</a:t>
            </a:r>
            <a:r>
              <a:rPr lang="zh-TW" altLang="en-US" sz="1600" b="1" dirty="0" smtClean="0">
                <a:solidFill>
                  <a:srgbClr val="595959"/>
                </a:solidFill>
              </a:rPr>
              <a:t>特徵</a:t>
            </a:r>
            <a:r>
              <a:rPr lang="zh-TW" altLang="en-US" sz="1600" dirty="0" smtClean="0">
                <a:solidFill>
                  <a:srgbClr val="595959"/>
                </a:solidFill>
              </a:rPr>
              <a:t>等資訊</a:t>
            </a:r>
            <a:endParaRPr lang="zh-CN" altLang="en-US" sz="1600" dirty="0">
              <a:solidFill>
                <a:srgbClr val="595959"/>
              </a:solidFill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686835" y="2447522"/>
            <a:ext cx="2196000" cy="3321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TW" altLang="en-US" sz="2000" b="1" dirty="0" smtClean="0">
                <a:solidFill>
                  <a:srgbClr val="F26D64"/>
                </a:solidFill>
                <a:latin typeface="Impact" panose="020B0806030902050204" pitchFamily="34" charset="0"/>
              </a:rPr>
              <a:t>詳述現場狀況</a:t>
            </a:r>
            <a:endParaRPr lang="zh-CN" altLang="en-US" sz="2000" b="1" dirty="0">
              <a:solidFill>
                <a:srgbClr val="F26D64"/>
              </a:solidFill>
              <a:latin typeface="Impact" panose="020B080603090205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358834" y="3490149"/>
            <a:ext cx="1956188" cy="6992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TW" altLang="en-US" sz="1600" dirty="0">
                <a:solidFill>
                  <a:srgbClr val="595959"/>
                </a:solidFill>
              </a:rPr>
              <a:t>撥打</a:t>
            </a:r>
            <a:r>
              <a:rPr lang="zh-TW" altLang="en-US" sz="1600" dirty="0" smtClean="0">
                <a:solidFill>
                  <a:srgbClr val="595959"/>
                </a:solidFill>
              </a:rPr>
              <a:t>「</a:t>
            </a:r>
            <a:r>
              <a:rPr lang="en-US" altLang="zh-TW" sz="1600" dirty="0" smtClean="0">
                <a:solidFill>
                  <a:srgbClr val="595959"/>
                </a:solidFill>
              </a:rPr>
              <a:t>110</a:t>
            </a:r>
            <a:r>
              <a:rPr lang="zh-TW" altLang="en-US" sz="1600" dirty="0" smtClean="0">
                <a:solidFill>
                  <a:srgbClr val="595959"/>
                </a:solidFill>
              </a:rPr>
              <a:t>報案專線」通報警察機關</a:t>
            </a:r>
            <a:endParaRPr lang="zh-CN" altLang="en-US" sz="1600" dirty="0">
              <a:solidFill>
                <a:srgbClr val="595959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392210" y="3105447"/>
            <a:ext cx="2196000" cy="3321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TW" altLang="en-US" sz="2000" b="1" dirty="0" smtClean="0">
                <a:solidFill>
                  <a:srgbClr val="F8841D"/>
                </a:solidFill>
                <a:latin typeface="Impact" panose="020B0806030902050204" pitchFamily="34" charset="0"/>
              </a:rPr>
              <a:t>通報警察機</a:t>
            </a:r>
            <a:r>
              <a:rPr lang="zh-TW" altLang="en-US" sz="2000" b="1" dirty="0">
                <a:solidFill>
                  <a:srgbClr val="F8841D"/>
                </a:solidFill>
                <a:latin typeface="Impact" panose="020B0806030902050204" pitchFamily="34" charset="0"/>
              </a:rPr>
              <a:t>關</a:t>
            </a:r>
            <a:endParaRPr lang="zh-CN" altLang="en-US" sz="2000" b="1" dirty="0">
              <a:solidFill>
                <a:srgbClr val="F8841D"/>
              </a:solidFill>
              <a:latin typeface="Impact" panose="020B0806030902050204" pitchFamily="34" charset="0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932755" y="2809730"/>
            <a:ext cx="1857409" cy="13410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TW" altLang="en-US" sz="1600" dirty="0" smtClean="0">
                <a:solidFill>
                  <a:srgbClr val="595959"/>
                </a:solidFill>
              </a:rPr>
              <a:t>發現顧客疑似有施用或持有</a:t>
            </a:r>
            <a:r>
              <a:rPr lang="zh-TW" altLang="en-US" sz="1600" dirty="0">
                <a:solidFill>
                  <a:srgbClr val="595959"/>
                </a:solidFill>
              </a:rPr>
              <a:t>毒品情形，</a:t>
            </a:r>
            <a:r>
              <a:rPr lang="zh-TW" altLang="en-US" sz="1600" dirty="0" smtClean="0">
                <a:solidFill>
                  <a:srgbClr val="595959"/>
                </a:solidFill>
              </a:rPr>
              <a:t>且符合多項判斷要件</a:t>
            </a:r>
            <a:endParaRPr lang="zh-CN" altLang="en-US" sz="1600" dirty="0">
              <a:solidFill>
                <a:srgbClr val="595959"/>
              </a:solidFill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1966132" y="2379308"/>
            <a:ext cx="2196000" cy="3321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TW" altLang="en-US" sz="2000" b="1" dirty="0" smtClean="0">
                <a:solidFill>
                  <a:srgbClr val="5EC6D3"/>
                </a:solidFill>
                <a:latin typeface="Impact" panose="020B0806030902050204" pitchFamily="34" charset="0"/>
              </a:rPr>
              <a:t>察覺異常情</a:t>
            </a:r>
            <a:r>
              <a:rPr lang="zh-TW" altLang="en-US" sz="2000" b="1" dirty="0">
                <a:solidFill>
                  <a:srgbClr val="5EC6D3"/>
                </a:solidFill>
                <a:latin typeface="Impact" panose="020B0806030902050204" pitchFamily="34" charset="0"/>
              </a:rPr>
              <a:t>形</a:t>
            </a:r>
            <a:endParaRPr lang="zh-CN" altLang="en-US" sz="2000" b="1" dirty="0">
              <a:solidFill>
                <a:srgbClr val="5EC6D3"/>
              </a:solidFill>
              <a:latin typeface="Impact" panose="020B0806030902050204" pitchFamily="34" charset="0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9158936" y="3308366"/>
            <a:ext cx="1828974" cy="10525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TW" altLang="en-US" sz="1600" dirty="0" smtClean="0">
                <a:solidFill>
                  <a:srgbClr val="595959"/>
                </a:solidFill>
              </a:rPr>
              <a:t>警察</a:t>
            </a:r>
            <a:r>
              <a:rPr lang="zh-TW" altLang="en-US" sz="1600" dirty="0">
                <a:solidFill>
                  <a:srgbClr val="595959"/>
                </a:solidFill>
              </a:rPr>
              <a:t>機關派員至現場</a:t>
            </a:r>
            <a:r>
              <a:rPr lang="zh-TW" altLang="en-US" sz="1600" dirty="0" smtClean="0">
                <a:solidFill>
                  <a:srgbClr val="595959"/>
                </a:solidFill>
              </a:rPr>
              <a:t>了解有無不法情事</a:t>
            </a:r>
            <a:endParaRPr lang="zh-CN" altLang="en-US" sz="1600" dirty="0">
              <a:solidFill>
                <a:srgbClr val="595959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9192312" y="2938904"/>
            <a:ext cx="2196000" cy="3321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r>
              <a:rPr lang="zh-TW" altLang="en-US" sz="2000" b="1" dirty="0" smtClean="0">
                <a:solidFill>
                  <a:srgbClr val="9BBB40"/>
                </a:solidFill>
                <a:latin typeface="Impact" panose="020B0806030902050204" pitchFamily="34" charset="0"/>
              </a:rPr>
              <a:t>員警及時處</a:t>
            </a:r>
            <a:r>
              <a:rPr lang="zh-TW" altLang="en-US" sz="2000" b="1" dirty="0">
                <a:solidFill>
                  <a:srgbClr val="9BBB40"/>
                </a:solidFill>
                <a:latin typeface="Impact" panose="020B0806030902050204" pitchFamily="34" charset="0"/>
              </a:rPr>
              <a:t>理</a:t>
            </a:r>
            <a:endParaRPr lang="zh-CN" altLang="en-US" sz="2000" b="1" dirty="0">
              <a:solidFill>
                <a:srgbClr val="9BBB40"/>
              </a:solidFill>
              <a:latin typeface="Impact" panose="020B0806030902050204" pitchFamily="34" charset="0"/>
            </a:endParaRPr>
          </a:p>
        </p:txBody>
      </p:sp>
      <p:grpSp>
        <p:nvGrpSpPr>
          <p:cNvPr id="33" name="Group 22"/>
          <p:cNvGrpSpPr/>
          <p:nvPr/>
        </p:nvGrpSpPr>
        <p:grpSpPr>
          <a:xfrm>
            <a:off x="4038774" y="2293302"/>
            <a:ext cx="389910" cy="453300"/>
            <a:chOff x="549275" y="4406901"/>
            <a:chExt cx="161926" cy="244475"/>
          </a:xfrm>
          <a:solidFill>
            <a:schemeClr val="bg1"/>
          </a:solidFill>
        </p:grpSpPr>
        <p:sp>
          <p:nvSpPr>
            <p:cNvPr id="34" name="Freeform 62"/>
            <p:cNvSpPr>
              <a:spLocks noEditPoints="1"/>
            </p:cNvSpPr>
            <p:nvPr/>
          </p:nvSpPr>
          <p:spPr bwMode="auto">
            <a:xfrm>
              <a:off x="549275" y="4406901"/>
              <a:ext cx="138113" cy="244475"/>
            </a:xfrm>
            <a:custGeom>
              <a:avLst/>
              <a:gdLst>
                <a:gd name="T0" fmla="*/ 66 w 73"/>
                <a:gd name="T1" fmla="*/ 105 h 129"/>
                <a:gd name="T2" fmla="*/ 7 w 73"/>
                <a:gd name="T3" fmla="*/ 105 h 129"/>
                <a:gd name="T4" fmla="*/ 7 w 73"/>
                <a:gd name="T5" fmla="*/ 16 h 129"/>
                <a:gd name="T6" fmla="*/ 66 w 73"/>
                <a:gd name="T7" fmla="*/ 16 h 129"/>
                <a:gd name="T8" fmla="*/ 66 w 73"/>
                <a:gd name="T9" fmla="*/ 35 h 129"/>
                <a:gd name="T10" fmla="*/ 73 w 73"/>
                <a:gd name="T11" fmla="*/ 35 h 129"/>
                <a:gd name="T12" fmla="*/ 73 w 73"/>
                <a:gd name="T13" fmla="*/ 10 h 129"/>
                <a:gd name="T14" fmla="*/ 63 w 73"/>
                <a:gd name="T15" fmla="*/ 0 h 129"/>
                <a:gd name="T16" fmla="*/ 9 w 73"/>
                <a:gd name="T17" fmla="*/ 0 h 129"/>
                <a:gd name="T18" fmla="*/ 0 w 73"/>
                <a:gd name="T19" fmla="*/ 10 h 129"/>
                <a:gd name="T20" fmla="*/ 0 w 73"/>
                <a:gd name="T21" fmla="*/ 120 h 129"/>
                <a:gd name="T22" fmla="*/ 9 w 73"/>
                <a:gd name="T23" fmla="*/ 129 h 129"/>
                <a:gd name="T24" fmla="*/ 63 w 73"/>
                <a:gd name="T25" fmla="*/ 129 h 129"/>
                <a:gd name="T26" fmla="*/ 73 w 73"/>
                <a:gd name="T27" fmla="*/ 120 h 129"/>
                <a:gd name="T28" fmla="*/ 73 w 73"/>
                <a:gd name="T29" fmla="*/ 79 h 129"/>
                <a:gd name="T30" fmla="*/ 66 w 73"/>
                <a:gd name="T31" fmla="*/ 79 h 129"/>
                <a:gd name="T32" fmla="*/ 66 w 73"/>
                <a:gd name="T33" fmla="*/ 105 h 129"/>
                <a:gd name="T34" fmla="*/ 57 w 73"/>
                <a:gd name="T35" fmla="*/ 6 h 129"/>
                <a:gd name="T36" fmla="*/ 60 w 73"/>
                <a:gd name="T37" fmla="*/ 9 h 129"/>
                <a:gd name="T38" fmla="*/ 57 w 73"/>
                <a:gd name="T39" fmla="*/ 11 h 129"/>
                <a:gd name="T40" fmla="*/ 55 w 73"/>
                <a:gd name="T41" fmla="*/ 9 h 129"/>
                <a:gd name="T42" fmla="*/ 57 w 73"/>
                <a:gd name="T43" fmla="*/ 6 h 129"/>
                <a:gd name="T44" fmla="*/ 24 w 73"/>
                <a:gd name="T45" fmla="*/ 7 h 129"/>
                <a:gd name="T46" fmla="*/ 49 w 73"/>
                <a:gd name="T47" fmla="*/ 7 h 129"/>
                <a:gd name="T48" fmla="*/ 49 w 73"/>
                <a:gd name="T49" fmla="*/ 10 h 129"/>
                <a:gd name="T50" fmla="*/ 24 w 73"/>
                <a:gd name="T51" fmla="*/ 10 h 129"/>
                <a:gd name="T52" fmla="*/ 24 w 73"/>
                <a:gd name="T53" fmla="*/ 7 h 129"/>
                <a:gd name="T54" fmla="*/ 48 w 73"/>
                <a:gd name="T55" fmla="*/ 119 h 129"/>
                <a:gd name="T56" fmla="*/ 25 w 73"/>
                <a:gd name="T57" fmla="*/ 119 h 129"/>
                <a:gd name="T58" fmla="*/ 25 w 73"/>
                <a:gd name="T59" fmla="*/ 112 h 129"/>
                <a:gd name="T60" fmla="*/ 48 w 73"/>
                <a:gd name="T61" fmla="*/ 112 h 129"/>
                <a:gd name="T62" fmla="*/ 48 w 73"/>
                <a:gd name="T63" fmla="*/ 11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3" h="129">
                  <a:moveTo>
                    <a:pt x="66" y="105"/>
                  </a:moveTo>
                  <a:cubicBezTo>
                    <a:pt x="7" y="105"/>
                    <a:pt x="7" y="105"/>
                    <a:pt x="7" y="105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73" y="35"/>
                    <a:pt x="73" y="35"/>
                    <a:pt x="73" y="35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3" y="5"/>
                    <a:pt x="68" y="0"/>
                    <a:pt x="6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5"/>
                    <a:pt x="4" y="129"/>
                    <a:pt x="9" y="129"/>
                  </a:cubicBezTo>
                  <a:cubicBezTo>
                    <a:pt x="63" y="129"/>
                    <a:pt x="63" y="129"/>
                    <a:pt x="63" y="129"/>
                  </a:cubicBezTo>
                  <a:cubicBezTo>
                    <a:pt x="68" y="129"/>
                    <a:pt x="73" y="125"/>
                    <a:pt x="73" y="120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66" y="79"/>
                    <a:pt x="66" y="79"/>
                    <a:pt x="66" y="79"/>
                  </a:cubicBezTo>
                  <a:lnTo>
                    <a:pt x="66" y="105"/>
                  </a:lnTo>
                  <a:close/>
                  <a:moveTo>
                    <a:pt x="57" y="6"/>
                  </a:moveTo>
                  <a:cubicBezTo>
                    <a:pt x="58" y="6"/>
                    <a:pt x="60" y="7"/>
                    <a:pt x="60" y="9"/>
                  </a:cubicBezTo>
                  <a:cubicBezTo>
                    <a:pt x="60" y="10"/>
                    <a:pt x="58" y="11"/>
                    <a:pt x="57" y="11"/>
                  </a:cubicBezTo>
                  <a:cubicBezTo>
                    <a:pt x="56" y="11"/>
                    <a:pt x="55" y="10"/>
                    <a:pt x="55" y="9"/>
                  </a:cubicBezTo>
                  <a:cubicBezTo>
                    <a:pt x="55" y="7"/>
                    <a:pt x="56" y="6"/>
                    <a:pt x="57" y="6"/>
                  </a:cubicBezTo>
                  <a:close/>
                  <a:moveTo>
                    <a:pt x="24" y="7"/>
                  </a:moveTo>
                  <a:cubicBezTo>
                    <a:pt x="49" y="7"/>
                    <a:pt x="49" y="7"/>
                    <a:pt x="49" y="7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24" y="10"/>
                    <a:pt x="24" y="10"/>
                    <a:pt x="24" y="10"/>
                  </a:cubicBezTo>
                  <a:lnTo>
                    <a:pt x="24" y="7"/>
                  </a:lnTo>
                  <a:close/>
                  <a:moveTo>
                    <a:pt x="48" y="119"/>
                  </a:moveTo>
                  <a:cubicBezTo>
                    <a:pt x="25" y="119"/>
                    <a:pt x="25" y="119"/>
                    <a:pt x="25" y="119"/>
                  </a:cubicBezTo>
                  <a:cubicBezTo>
                    <a:pt x="25" y="112"/>
                    <a:pt x="25" y="112"/>
                    <a:pt x="25" y="112"/>
                  </a:cubicBezTo>
                  <a:cubicBezTo>
                    <a:pt x="48" y="112"/>
                    <a:pt x="48" y="112"/>
                    <a:pt x="48" y="112"/>
                  </a:cubicBezTo>
                  <a:lnTo>
                    <a:pt x="48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  <p:sp>
          <p:nvSpPr>
            <p:cNvPr id="35" name="Freeform 63"/>
            <p:cNvSpPr>
              <a:spLocks/>
            </p:cNvSpPr>
            <p:nvPr/>
          </p:nvSpPr>
          <p:spPr bwMode="auto">
            <a:xfrm>
              <a:off x="608013" y="4478338"/>
              <a:ext cx="103188" cy="98425"/>
            </a:xfrm>
            <a:custGeom>
              <a:avLst/>
              <a:gdLst>
                <a:gd name="T0" fmla="*/ 0 w 65"/>
                <a:gd name="T1" fmla="*/ 44 h 62"/>
                <a:gd name="T2" fmla="*/ 8 w 65"/>
                <a:gd name="T3" fmla="*/ 44 h 62"/>
                <a:gd name="T4" fmla="*/ 0 w 65"/>
                <a:gd name="T5" fmla="*/ 62 h 62"/>
                <a:gd name="T6" fmla="*/ 22 w 65"/>
                <a:gd name="T7" fmla="*/ 44 h 62"/>
                <a:gd name="T8" fmla="*/ 65 w 65"/>
                <a:gd name="T9" fmla="*/ 44 h 62"/>
                <a:gd name="T10" fmla="*/ 65 w 65"/>
                <a:gd name="T11" fmla="*/ 0 h 62"/>
                <a:gd name="T12" fmla="*/ 0 w 65"/>
                <a:gd name="T13" fmla="*/ 0 h 62"/>
                <a:gd name="T14" fmla="*/ 0 w 65"/>
                <a:gd name="T15" fmla="*/ 4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62">
                  <a:moveTo>
                    <a:pt x="0" y="44"/>
                  </a:moveTo>
                  <a:lnTo>
                    <a:pt x="8" y="44"/>
                  </a:lnTo>
                  <a:lnTo>
                    <a:pt x="0" y="62"/>
                  </a:lnTo>
                  <a:lnTo>
                    <a:pt x="22" y="44"/>
                  </a:lnTo>
                  <a:lnTo>
                    <a:pt x="65" y="44"/>
                  </a:lnTo>
                  <a:lnTo>
                    <a:pt x="65" y="0"/>
                  </a:lnTo>
                  <a:lnTo>
                    <a:pt x="0" y="0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3200"/>
            </a:p>
          </p:txBody>
        </p:sp>
      </p:grpSp>
      <p:sp>
        <p:nvSpPr>
          <p:cNvPr id="36" name="Freeform 23"/>
          <p:cNvSpPr>
            <a:spLocks noEditPoints="1"/>
          </p:cNvSpPr>
          <p:nvPr/>
        </p:nvSpPr>
        <p:spPr bwMode="auto">
          <a:xfrm flipH="1">
            <a:off x="8615285" y="2170447"/>
            <a:ext cx="535100" cy="521825"/>
          </a:xfrm>
          <a:custGeom>
            <a:avLst/>
            <a:gdLst>
              <a:gd name="T0" fmla="*/ 122 w 238"/>
              <a:gd name="T1" fmla="*/ 76 h 270"/>
              <a:gd name="T2" fmla="*/ 116 w 238"/>
              <a:gd name="T3" fmla="*/ 76 h 270"/>
              <a:gd name="T4" fmla="*/ 116 w 238"/>
              <a:gd name="T5" fmla="*/ 150 h 270"/>
              <a:gd name="T6" fmla="*/ 110 w 238"/>
              <a:gd name="T7" fmla="*/ 156 h 270"/>
              <a:gd name="T8" fmla="*/ 114 w 238"/>
              <a:gd name="T9" fmla="*/ 160 h 270"/>
              <a:gd name="T10" fmla="*/ 116 w 238"/>
              <a:gd name="T11" fmla="*/ 158 h 270"/>
              <a:gd name="T12" fmla="*/ 116 w 238"/>
              <a:gd name="T13" fmla="*/ 166 h 270"/>
              <a:gd name="T14" fmla="*/ 122 w 238"/>
              <a:gd name="T15" fmla="*/ 166 h 270"/>
              <a:gd name="T16" fmla="*/ 122 w 238"/>
              <a:gd name="T17" fmla="*/ 152 h 270"/>
              <a:gd name="T18" fmla="*/ 163 w 238"/>
              <a:gd name="T19" fmla="*/ 111 h 270"/>
              <a:gd name="T20" fmla="*/ 160 w 238"/>
              <a:gd name="T21" fmla="*/ 107 h 270"/>
              <a:gd name="T22" fmla="*/ 122 w 238"/>
              <a:gd name="T23" fmla="*/ 144 h 270"/>
              <a:gd name="T24" fmla="*/ 122 w 238"/>
              <a:gd name="T25" fmla="*/ 76 h 270"/>
              <a:gd name="T26" fmla="*/ 116 w 238"/>
              <a:gd name="T27" fmla="*/ 70 h 270"/>
              <a:gd name="T28" fmla="*/ 122 w 238"/>
              <a:gd name="T29" fmla="*/ 70 h 270"/>
              <a:gd name="T30" fmla="*/ 122 w 238"/>
              <a:gd name="T31" fmla="*/ 48 h 270"/>
              <a:gd name="T32" fmla="*/ 189 w 238"/>
              <a:gd name="T33" fmla="*/ 76 h 270"/>
              <a:gd name="T34" fmla="*/ 174 w 238"/>
              <a:gd name="T35" fmla="*/ 92 h 270"/>
              <a:gd name="T36" fmla="*/ 179 w 238"/>
              <a:gd name="T37" fmla="*/ 96 h 270"/>
              <a:gd name="T38" fmla="*/ 194 w 238"/>
              <a:gd name="T39" fmla="*/ 81 h 270"/>
              <a:gd name="T40" fmla="*/ 222 w 238"/>
              <a:gd name="T41" fmla="*/ 148 h 270"/>
              <a:gd name="T42" fmla="*/ 200 w 238"/>
              <a:gd name="T43" fmla="*/ 148 h 270"/>
              <a:gd name="T44" fmla="*/ 200 w 238"/>
              <a:gd name="T45" fmla="*/ 154 h 270"/>
              <a:gd name="T46" fmla="*/ 222 w 238"/>
              <a:gd name="T47" fmla="*/ 154 h 270"/>
              <a:gd name="T48" fmla="*/ 194 w 238"/>
              <a:gd name="T49" fmla="*/ 221 h 270"/>
              <a:gd name="T50" fmla="*/ 179 w 238"/>
              <a:gd name="T51" fmla="*/ 206 h 270"/>
              <a:gd name="T52" fmla="*/ 174 w 238"/>
              <a:gd name="T53" fmla="*/ 210 h 270"/>
              <a:gd name="T54" fmla="*/ 189 w 238"/>
              <a:gd name="T55" fmla="*/ 226 h 270"/>
              <a:gd name="T56" fmla="*/ 122 w 238"/>
              <a:gd name="T57" fmla="*/ 254 h 270"/>
              <a:gd name="T58" fmla="*/ 122 w 238"/>
              <a:gd name="T59" fmla="*/ 232 h 270"/>
              <a:gd name="T60" fmla="*/ 116 w 238"/>
              <a:gd name="T61" fmla="*/ 232 h 270"/>
              <a:gd name="T62" fmla="*/ 116 w 238"/>
              <a:gd name="T63" fmla="*/ 254 h 270"/>
              <a:gd name="T64" fmla="*/ 49 w 238"/>
              <a:gd name="T65" fmla="*/ 226 h 270"/>
              <a:gd name="T66" fmla="*/ 64 w 238"/>
              <a:gd name="T67" fmla="*/ 210 h 270"/>
              <a:gd name="T68" fmla="*/ 60 w 238"/>
              <a:gd name="T69" fmla="*/ 206 h 270"/>
              <a:gd name="T70" fmla="*/ 44 w 238"/>
              <a:gd name="T71" fmla="*/ 221 h 270"/>
              <a:gd name="T72" fmla="*/ 17 w 238"/>
              <a:gd name="T73" fmla="*/ 154 h 270"/>
              <a:gd name="T74" fmla="*/ 38 w 238"/>
              <a:gd name="T75" fmla="*/ 154 h 270"/>
              <a:gd name="T76" fmla="*/ 38 w 238"/>
              <a:gd name="T77" fmla="*/ 148 h 270"/>
              <a:gd name="T78" fmla="*/ 17 w 238"/>
              <a:gd name="T79" fmla="*/ 148 h 270"/>
              <a:gd name="T80" fmla="*/ 44 w 238"/>
              <a:gd name="T81" fmla="*/ 81 h 270"/>
              <a:gd name="T82" fmla="*/ 60 w 238"/>
              <a:gd name="T83" fmla="*/ 96 h 270"/>
              <a:gd name="T84" fmla="*/ 64 w 238"/>
              <a:gd name="T85" fmla="*/ 92 h 270"/>
              <a:gd name="T86" fmla="*/ 49 w 238"/>
              <a:gd name="T87" fmla="*/ 76 h 270"/>
              <a:gd name="T88" fmla="*/ 116 w 238"/>
              <a:gd name="T89" fmla="*/ 48 h 270"/>
              <a:gd name="T90" fmla="*/ 116 w 238"/>
              <a:gd name="T91" fmla="*/ 70 h 270"/>
              <a:gd name="T92" fmla="*/ 147 w 238"/>
              <a:gd name="T93" fmla="*/ 0 h 270"/>
              <a:gd name="T94" fmla="*/ 91 w 238"/>
              <a:gd name="T95" fmla="*/ 0 h 270"/>
              <a:gd name="T96" fmla="*/ 91 w 238"/>
              <a:gd name="T97" fmla="*/ 23 h 270"/>
              <a:gd name="T98" fmla="*/ 112 w 238"/>
              <a:gd name="T99" fmla="*/ 23 h 270"/>
              <a:gd name="T100" fmla="*/ 112 w 238"/>
              <a:gd name="T101" fmla="*/ 32 h 270"/>
              <a:gd name="T102" fmla="*/ 0 w 238"/>
              <a:gd name="T103" fmla="*/ 151 h 270"/>
              <a:gd name="T104" fmla="*/ 119 w 238"/>
              <a:gd name="T105" fmla="*/ 270 h 270"/>
              <a:gd name="T106" fmla="*/ 238 w 238"/>
              <a:gd name="T107" fmla="*/ 151 h 270"/>
              <a:gd name="T108" fmla="*/ 126 w 238"/>
              <a:gd name="T109" fmla="*/ 32 h 270"/>
              <a:gd name="T110" fmla="*/ 126 w 238"/>
              <a:gd name="T111" fmla="*/ 23 h 270"/>
              <a:gd name="T112" fmla="*/ 147 w 238"/>
              <a:gd name="T113" fmla="*/ 23 h 270"/>
              <a:gd name="T114" fmla="*/ 147 w 238"/>
              <a:gd name="T115" fmla="*/ 0 h 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238" h="270">
                <a:moveTo>
                  <a:pt x="122" y="76"/>
                </a:moveTo>
                <a:cubicBezTo>
                  <a:pt x="116" y="76"/>
                  <a:pt x="116" y="76"/>
                  <a:pt x="116" y="76"/>
                </a:cubicBezTo>
                <a:cubicBezTo>
                  <a:pt x="116" y="150"/>
                  <a:pt x="116" y="150"/>
                  <a:pt x="116" y="150"/>
                </a:cubicBezTo>
                <a:cubicBezTo>
                  <a:pt x="110" y="156"/>
                  <a:pt x="110" y="156"/>
                  <a:pt x="110" y="156"/>
                </a:cubicBezTo>
                <a:cubicBezTo>
                  <a:pt x="114" y="160"/>
                  <a:pt x="114" y="160"/>
                  <a:pt x="114" y="160"/>
                </a:cubicBezTo>
                <a:cubicBezTo>
                  <a:pt x="116" y="158"/>
                  <a:pt x="116" y="158"/>
                  <a:pt x="116" y="158"/>
                </a:cubicBezTo>
                <a:cubicBezTo>
                  <a:pt x="116" y="166"/>
                  <a:pt x="116" y="166"/>
                  <a:pt x="116" y="166"/>
                </a:cubicBezTo>
                <a:cubicBezTo>
                  <a:pt x="122" y="166"/>
                  <a:pt x="122" y="166"/>
                  <a:pt x="122" y="166"/>
                </a:cubicBezTo>
                <a:cubicBezTo>
                  <a:pt x="122" y="152"/>
                  <a:pt x="122" y="152"/>
                  <a:pt x="122" y="152"/>
                </a:cubicBezTo>
                <a:cubicBezTo>
                  <a:pt x="163" y="111"/>
                  <a:pt x="163" y="111"/>
                  <a:pt x="163" y="111"/>
                </a:cubicBezTo>
                <a:cubicBezTo>
                  <a:pt x="160" y="107"/>
                  <a:pt x="160" y="107"/>
                  <a:pt x="160" y="107"/>
                </a:cubicBezTo>
                <a:cubicBezTo>
                  <a:pt x="122" y="144"/>
                  <a:pt x="122" y="144"/>
                  <a:pt x="122" y="144"/>
                </a:cubicBezTo>
                <a:cubicBezTo>
                  <a:pt x="122" y="76"/>
                  <a:pt x="122" y="76"/>
                  <a:pt x="122" y="76"/>
                </a:cubicBezTo>
                <a:moveTo>
                  <a:pt x="116" y="70"/>
                </a:moveTo>
                <a:cubicBezTo>
                  <a:pt x="122" y="70"/>
                  <a:pt x="122" y="70"/>
                  <a:pt x="122" y="70"/>
                </a:cubicBezTo>
                <a:cubicBezTo>
                  <a:pt x="122" y="48"/>
                  <a:pt x="122" y="48"/>
                  <a:pt x="122" y="48"/>
                </a:cubicBezTo>
                <a:cubicBezTo>
                  <a:pt x="148" y="49"/>
                  <a:pt x="172" y="60"/>
                  <a:pt x="189" y="76"/>
                </a:cubicBezTo>
                <a:cubicBezTo>
                  <a:pt x="174" y="92"/>
                  <a:pt x="174" y="92"/>
                  <a:pt x="174" y="92"/>
                </a:cubicBezTo>
                <a:cubicBezTo>
                  <a:pt x="179" y="96"/>
                  <a:pt x="179" y="96"/>
                  <a:pt x="179" y="96"/>
                </a:cubicBezTo>
                <a:cubicBezTo>
                  <a:pt x="194" y="81"/>
                  <a:pt x="194" y="81"/>
                  <a:pt x="194" y="81"/>
                </a:cubicBezTo>
                <a:cubicBezTo>
                  <a:pt x="210" y="98"/>
                  <a:pt x="221" y="122"/>
                  <a:pt x="222" y="148"/>
                </a:cubicBezTo>
                <a:cubicBezTo>
                  <a:pt x="200" y="148"/>
                  <a:pt x="200" y="148"/>
                  <a:pt x="200" y="148"/>
                </a:cubicBezTo>
                <a:cubicBezTo>
                  <a:pt x="200" y="154"/>
                  <a:pt x="200" y="154"/>
                  <a:pt x="200" y="154"/>
                </a:cubicBezTo>
                <a:cubicBezTo>
                  <a:pt x="222" y="154"/>
                  <a:pt x="222" y="154"/>
                  <a:pt x="222" y="154"/>
                </a:cubicBezTo>
                <a:cubicBezTo>
                  <a:pt x="221" y="180"/>
                  <a:pt x="210" y="204"/>
                  <a:pt x="194" y="221"/>
                </a:cubicBezTo>
                <a:cubicBezTo>
                  <a:pt x="179" y="206"/>
                  <a:pt x="179" y="206"/>
                  <a:pt x="179" y="206"/>
                </a:cubicBezTo>
                <a:cubicBezTo>
                  <a:pt x="174" y="210"/>
                  <a:pt x="174" y="210"/>
                  <a:pt x="174" y="210"/>
                </a:cubicBezTo>
                <a:cubicBezTo>
                  <a:pt x="189" y="226"/>
                  <a:pt x="189" y="226"/>
                  <a:pt x="189" y="226"/>
                </a:cubicBezTo>
                <a:cubicBezTo>
                  <a:pt x="172" y="242"/>
                  <a:pt x="148" y="253"/>
                  <a:pt x="122" y="254"/>
                </a:cubicBezTo>
                <a:cubicBezTo>
                  <a:pt x="122" y="232"/>
                  <a:pt x="122" y="232"/>
                  <a:pt x="122" y="232"/>
                </a:cubicBezTo>
                <a:cubicBezTo>
                  <a:pt x="116" y="232"/>
                  <a:pt x="116" y="232"/>
                  <a:pt x="116" y="232"/>
                </a:cubicBezTo>
                <a:cubicBezTo>
                  <a:pt x="116" y="254"/>
                  <a:pt x="116" y="254"/>
                  <a:pt x="116" y="254"/>
                </a:cubicBezTo>
                <a:cubicBezTo>
                  <a:pt x="90" y="253"/>
                  <a:pt x="67" y="242"/>
                  <a:pt x="49" y="226"/>
                </a:cubicBezTo>
                <a:cubicBezTo>
                  <a:pt x="64" y="210"/>
                  <a:pt x="64" y="210"/>
                  <a:pt x="64" y="210"/>
                </a:cubicBezTo>
                <a:cubicBezTo>
                  <a:pt x="60" y="206"/>
                  <a:pt x="60" y="206"/>
                  <a:pt x="60" y="206"/>
                </a:cubicBezTo>
                <a:cubicBezTo>
                  <a:pt x="44" y="221"/>
                  <a:pt x="44" y="221"/>
                  <a:pt x="44" y="221"/>
                </a:cubicBezTo>
                <a:cubicBezTo>
                  <a:pt x="28" y="204"/>
                  <a:pt x="17" y="180"/>
                  <a:pt x="17" y="154"/>
                </a:cubicBezTo>
                <a:cubicBezTo>
                  <a:pt x="38" y="154"/>
                  <a:pt x="38" y="154"/>
                  <a:pt x="38" y="154"/>
                </a:cubicBezTo>
                <a:cubicBezTo>
                  <a:pt x="38" y="148"/>
                  <a:pt x="38" y="148"/>
                  <a:pt x="38" y="148"/>
                </a:cubicBezTo>
                <a:cubicBezTo>
                  <a:pt x="17" y="148"/>
                  <a:pt x="17" y="148"/>
                  <a:pt x="17" y="148"/>
                </a:cubicBezTo>
                <a:cubicBezTo>
                  <a:pt x="17" y="122"/>
                  <a:pt x="28" y="98"/>
                  <a:pt x="44" y="81"/>
                </a:cubicBezTo>
                <a:cubicBezTo>
                  <a:pt x="60" y="96"/>
                  <a:pt x="60" y="96"/>
                  <a:pt x="60" y="96"/>
                </a:cubicBezTo>
                <a:cubicBezTo>
                  <a:pt x="64" y="92"/>
                  <a:pt x="64" y="92"/>
                  <a:pt x="64" y="92"/>
                </a:cubicBezTo>
                <a:cubicBezTo>
                  <a:pt x="49" y="76"/>
                  <a:pt x="49" y="76"/>
                  <a:pt x="49" y="76"/>
                </a:cubicBezTo>
                <a:cubicBezTo>
                  <a:pt x="67" y="60"/>
                  <a:pt x="90" y="49"/>
                  <a:pt x="116" y="48"/>
                </a:cubicBezTo>
                <a:cubicBezTo>
                  <a:pt x="116" y="70"/>
                  <a:pt x="116" y="70"/>
                  <a:pt x="116" y="70"/>
                </a:cubicBezTo>
                <a:moveTo>
                  <a:pt x="147" y="0"/>
                </a:moveTo>
                <a:cubicBezTo>
                  <a:pt x="91" y="0"/>
                  <a:pt x="91" y="0"/>
                  <a:pt x="91" y="0"/>
                </a:cubicBezTo>
                <a:cubicBezTo>
                  <a:pt x="91" y="23"/>
                  <a:pt x="91" y="23"/>
                  <a:pt x="91" y="23"/>
                </a:cubicBezTo>
                <a:cubicBezTo>
                  <a:pt x="112" y="23"/>
                  <a:pt x="112" y="23"/>
                  <a:pt x="112" y="23"/>
                </a:cubicBezTo>
                <a:cubicBezTo>
                  <a:pt x="112" y="32"/>
                  <a:pt x="112" y="32"/>
                  <a:pt x="112" y="32"/>
                </a:cubicBezTo>
                <a:cubicBezTo>
                  <a:pt x="50" y="36"/>
                  <a:pt x="0" y="88"/>
                  <a:pt x="0" y="151"/>
                </a:cubicBezTo>
                <a:cubicBezTo>
                  <a:pt x="0" y="217"/>
                  <a:pt x="54" y="270"/>
                  <a:pt x="119" y="270"/>
                </a:cubicBezTo>
                <a:cubicBezTo>
                  <a:pt x="185" y="270"/>
                  <a:pt x="238" y="217"/>
                  <a:pt x="238" y="151"/>
                </a:cubicBezTo>
                <a:cubicBezTo>
                  <a:pt x="238" y="88"/>
                  <a:pt x="189" y="36"/>
                  <a:pt x="126" y="32"/>
                </a:cubicBezTo>
                <a:cubicBezTo>
                  <a:pt x="126" y="23"/>
                  <a:pt x="126" y="23"/>
                  <a:pt x="126" y="23"/>
                </a:cubicBezTo>
                <a:cubicBezTo>
                  <a:pt x="147" y="23"/>
                  <a:pt x="147" y="23"/>
                  <a:pt x="147" y="23"/>
                </a:cubicBezTo>
                <a:cubicBezTo>
                  <a:pt x="147" y="0"/>
                  <a:pt x="147" y="0"/>
                  <a:pt x="147" y="0"/>
                </a:cubicBez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7" name="Freeform 36"/>
          <p:cNvSpPr>
            <a:spLocks noEditPoints="1"/>
          </p:cNvSpPr>
          <p:nvPr/>
        </p:nvSpPr>
        <p:spPr bwMode="auto">
          <a:xfrm>
            <a:off x="6507250" y="1604975"/>
            <a:ext cx="318359" cy="263457"/>
          </a:xfrm>
          <a:custGeom>
            <a:avLst/>
            <a:gdLst>
              <a:gd name="T0" fmla="*/ 65 w 79"/>
              <a:gd name="T1" fmla="*/ 14 h 79"/>
              <a:gd name="T2" fmla="*/ 14 w 79"/>
              <a:gd name="T3" fmla="*/ 14 h 79"/>
              <a:gd name="T4" fmla="*/ 11 w 79"/>
              <a:gd name="T5" fmla="*/ 63 h 79"/>
              <a:gd name="T6" fmla="*/ 11 w 79"/>
              <a:gd name="T7" fmla="*/ 63 h 79"/>
              <a:gd name="T8" fmla="*/ 17 w 79"/>
              <a:gd name="T9" fmla="*/ 68 h 79"/>
              <a:gd name="T10" fmla="*/ 64 w 79"/>
              <a:gd name="T11" fmla="*/ 65 h 79"/>
              <a:gd name="T12" fmla="*/ 65 w 79"/>
              <a:gd name="T13" fmla="*/ 14 h 79"/>
              <a:gd name="T14" fmla="*/ 58 w 79"/>
              <a:gd name="T15" fmla="*/ 59 h 79"/>
              <a:gd name="T16" fmla="*/ 20 w 79"/>
              <a:gd name="T17" fmla="*/ 59 h 79"/>
              <a:gd name="T18" fmla="*/ 20 w 79"/>
              <a:gd name="T19" fmla="*/ 21 h 79"/>
              <a:gd name="T20" fmla="*/ 58 w 79"/>
              <a:gd name="T21" fmla="*/ 21 h 79"/>
              <a:gd name="T22" fmla="*/ 58 w 79"/>
              <a:gd name="T23" fmla="*/ 59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79" h="79">
                <a:moveTo>
                  <a:pt x="65" y="14"/>
                </a:moveTo>
                <a:cubicBezTo>
                  <a:pt x="51" y="0"/>
                  <a:pt x="28" y="0"/>
                  <a:pt x="14" y="14"/>
                </a:cubicBezTo>
                <a:cubicBezTo>
                  <a:pt x="0" y="28"/>
                  <a:pt x="0" y="49"/>
                  <a:pt x="11" y="63"/>
                </a:cubicBezTo>
                <a:cubicBezTo>
                  <a:pt x="11" y="63"/>
                  <a:pt x="11" y="63"/>
                  <a:pt x="11" y="63"/>
                </a:cubicBezTo>
                <a:cubicBezTo>
                  <a:pt x="14" y="66"/>
                  <a:pt x="15" y="67"/>
                  <a:pt x="17" y="68"/>
                </a:cubicBezTo>
                <a:cubicBezTo>
                  <a:pt x="31" y="79"/>
                  <a:pt x="51" y="78"/>
                  <a:pt x="64" y="65"/>
                </a:cubicBezTo>
                <a:cubicBezTo>
                  <a:pt x="78" y="51"/>
                  <a:pt x="79" y="29"/>
                  <a:pt x="65" y="14"/>
                </a:cubicBezTo>
                <a:close/>
                <a:moveTo>
                  <a:pt x="58" y="59"/>
                </a:moveTo>
                <a:cubicBezTo>
                  <a:pt x="47" y="69"/>
                  <a:pt x="30" y="69"/>
                  <a:pt x="20" y="59"/>
                </a:cubicBezTo>
                <a:cubicBezTo>
                  <a:pt x="9" y="48"/>
                  <a:pt x="9" y="31"/>
                  <a:pt x="20" y="21"/>
                </a:cubicBezTo>
                <a:cubicBezTo>
                  <a:pt x="31" y="10"/>
                  <a:pt x="48" y="10"/>
                  <a:pt x="58" y="21"/>
                </a:cubicBezTo>
                <a:cubicBezTo>
                  <a:pt x="69" y="31"/>
                  <a:pt x="69" y="48"/>
                  <a:pt x="58" y="5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/>
          </a:p>
        </p:txBody>
      </p:sp>
      <p:sp>
        <p:nvSpPr>
          <p:cNvPr id="38" name="Freeform 37"/>
          <p:cNvSpPr>
            <a:spLocks/>
          </p:cNvSpPr>
          <p:nvPr/>
        </p:nvSpPr>
        <p:spPr bwMode="auto">
          <a:xfrm>
            <a:off x="6379522" y="1794806"/>
            <a:ext cx="193313" cy="199356"/>
          </a:xfrm>
          <a:custGeom>
            <a:avLst/>
            <a:gdLst>
              <a:gd name="T0" fmla="*/ 0 w 64"/>
              <a:gd name="T1" fmla="*/ 52 h 66"/>
              <a:gd name="T2" fmla="*/ 12 w 64"/>
              <a:gd name="T3" fmla="*/ 66 h 66"/>
              <a:gd name="T4" fmla="*/ 64 w 64"/>
              <a:gd name="T5" fmla="*/ 8 h 66"/>
              <a:gd name="T6" fmla="*/ 55 w 64"/>
              <a:gd name="T7" fmla="*/ 0 h 66"/>
              <a:gd name="T8" fmla="*/ 0 w 64"/>
              <a:gd name="T9" fmla="*/ 52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4" h="66">
                <a:moveTo>
                  <a:pt x="0" y="52"/>
                </a:moveTo>
                <a:lnTo>
                  <a:pt x="12" y="66"/>
                </a:lnTo>
                <a:lnTo>
                  <a:pt x="64" y="8"/>
                </a:lnTo>
                <a:lnTo>
                  <a:pt x="55" y="0"/>
                </a:lnTo>
                <a:lnTo>
                  <a:pt x="0" y="5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/>
          </a:p>
        </p:txBody>
      </p:sp>
      <p:sp>
        <p:nvSpPr>
          <p:cNvPr id="39" name="Freeform 38"/>
          <p:cNvSpPr>
            <a:spLocks/>
          </p:cNvSpPr>
          <p:nvPr/>
        </p:nvSpPr>
        <p:spPr bwMode="auto">
          <a:xfrm>
            <a:off x="6718908" y="1765620"/>
            <a:ext cx="128030" cy="142094"/>
          </a:xfrm>
          <a:custGeom>
            <a:avLst/>
            <a:gdLst>
              <a:gd name="T0" fmla="*/ 16 w 30"/>
              <a:gd name="T1" fmla="*/ 0 h 36"/>
              <a:gd name="T2" fmla="*/ 0 w 30"/>
              <a:gd name="T3" fmla="*/ 34 h 36"/>
              <a:gd name="T4" fmla="*/ 6 w 30"/>
              <a:gd name="T5" fmla="*/ 36 h 36"/>
              <a:gd name="T6" fmla="*/ 16 w 30"/>
              <a:gd name="T7" fmla="*/ 0 h 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0" h="36">
                <a:moveTo>
                  <a:pt x="16" y="0"/>
                </a:moveTo>
                <a:cubicBezTo>
                  <a:pt x="20" y="26"/>
                  <a:pt x="0" y="34"/>
                  <a:pt x="0" y="34"/>
                </a:cubicBezTo>
                <a:cubicBezTo>
                  <a:pt x="6" y="36"/>
                  <a:pt x="6" y="36"/>
                  <a:pt x="6" y="36"/>
                </a:cubicBezTo>
                <a:cubicBezTo>
                  <a:pt x="30" y="21"/>
                  <a:pt x="16" y="0"/>
                  <a:pt x="1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defPPr>
              <a:defRPr lang="id-ID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400"/>
          </a:p>
        </p:txBody>
      </p:sp>
      <p:cxnSp>
        <p:nvCxnSpPr>
          <p:cNvPr id="40" name="直接连接符 38"/>
          <p:cNvCxnSpPr/>
          <p:nvPr/>
        </p:nvCxnSpPr>
        <p:spPr>
          <a:xfrm>
            <a:off x="514999" y="5463700"/>
            <a:ext cx="10989612" cy="0"/>
          </a:xfrm>
          <a:prstGeom prst="line">
            <a:avLst/>
          </a:prstGeom>
          <a:ln w="28575">
            <a:solidFill>
              <a:srgbClr val="5EC6D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Group 69"/>
          <p:cNvGrpSpPr/>
          <p:nvPr/>
        </p:nvGrpSpPr>
        <p:grpSpPr>
          <a:xfrm>
            <a:off x="167518" y="4386244"/>
            <a:ext cx="928968" cy="928968"/>
            <a:chOff x="255774" y="3805440"/>
            <a:chExt cx="696726" cy="696726"/>
          </a:xfrm>
        </p:grpSpPr>
        <p:sp>
          <p:nvSpPr>
            <p:cNvPr id="42" name="Oval 9"/>
            <p:cNvSpPr/>
            <p:nvPr/>
          </p:nvSpPr>
          <p:spPr>
            <a:xfrm>
              <a:off x="255774" y="3805440"/>
              <a:ext cx="696726" cy="69672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546E7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  <p:sp>
          <p:nvSpPr>
            <p:cNvPr id="43" name="Isosceles Triangle 40"/>
            <p:cNvSpPr/>
            <p:nvPr/>
          </p:nvSpPr>
          <p:spPr>
            <a:xfrm rot="5400000">
              <a:off x="493716" y="4019782"/>
              <a:ext cx="279448" cy="240904"/>
            </a:xfrm>
            <a:prstGeom prst="triangle">
              <a:avLst/>
            </a:prstGeom>
            <a:solidFill>
              <a:srgbClr val="546E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3200"/>
            </a:p>
          </p:txBody>
        </p:sp>
      </p:grpSp>
      <p:sp>
        <p:nvSpPr>
          <p:cNvPr id="44" name="Teardrop 25"/>
          <p:cNvSpPr/>
          <p:nvPr/>
        </p:nvSpPr>
        <p:spPr>
          <a:xfrm rot="8100000">
            <a:off x="1509493" y="1406799"/>
            <a:ext cx="724755" cy="724755"/>
          </a:xfrm>
          <a:prstGeom prst="teardrop">
            <a:avLst>
              <a:gd name="adj" fmla="val 131619"/>
            </a:avLst>
          </a:prstGeom>
          <a:solidFill>
            <a:srgbClr val="5EC6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200" dirty="0"/>
          </a:p>
        </p:txBody>
      </p:sp>
      <p:grpSp>
        <p:nvGrpSpPr>
          <p:cNvPr id="29" name="组合 35"/>
          <p:cNvGrpSpPr/>
          <p:nvPr/>
        </p:nvGrpSpPr>
        <p:grpSpPr>
          <a:xfrm>
            <a:off x="1604990" y="1515217"/>
            <a:ext cx="542722" cy="558654"/>
            <a:chOff x="9349366" y="2935970"/>
            <a:chExt cx="857717" cy="867247"/>
          </a:xfrm>
          <a:solidFill>
            <a:schemeClr val="bg1"/>
          </a:solidFill>
        </p:grpSpPr>
        <p:sp>
          <p:nvSpPr>
            <p:cNvPr id="30" name="Freeform 45"/>
            <p:cNvSpPr>
              <a:spLocks noEditPoints="1"/>
            </p:cNvSpPr>
            <p:nvPr/>
          </p:nvSpPr>
          <p:spPr bwMode="auto">
            <a:xfrm>
              <a:off x="9349366" y="2935970"/>
              <a:ext cx="857717" cy="867247"/>
            </a:xfrm>
            <a:custGeom>
              <a:avLst/>
              <a:gdLst>
                <a:gd name="T0" fmla="*/ 76 w 152"/>
                <a:gd name="T1" fmla="*/ 0 h 153"/>
                <a:gd name="T2" fmla="*/ 0 w 152"/>
                <a:gd name="T3" fmla="*/ 77 h 153"/>
                <a:gd name="T4" fmla="*/ 76 w 152"/>
                <a:gd name="T5" fmla="*/ 153 h 153"/>
                <a:gd name="T6" fmla="*/ 152 w 152"/>
                <a:gd name="T7" fmla="*/ 77 h 153"/>
                <a:gd name="T8" fmla="*/ 76 w 152"/>
                <a:gd name="T9" fmla="*/ 0 h 153"/>
                <a:gd name="T10" fmla="*/ 76 w 152"/>
                <a:gd name="T11" fmla="*/ 137 h 153"/>
                <a:gd name="T12" fmla="*/ 16 w 152"/>
                <a:gd name="T13" fmla="*/ 77 h 153"/>
                <a:gd name="T14" fmla="*/ 76 w 152"/>
                <a:gd name="T15" fmla="*/ 16 h 153"/>
                <a:gd name="T16" fmla="*/ 136 w 152"/>
                <a:gd name="T17" fmla="*/ 77 h 153"/>
                <a:gd name="T18" fmla="*/ 76 w 152"/>
                <a:gd name="T19" fmla="*/ 137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2" h="153">
                  <a:moveTo>
                    <a:pt x="76" y="0"/>
                  </a:moveTo>
                  <a:cubicBezTo>
                    <a:pt x="34" y="0"/>
                    <a:pt x="0" y="34"/>
                    <a:pt x="0" y="77"/>
                  </a:cubicBezTo>
                  <a:cubicBezTo>
                    <a:pt x="0" y="119"/>
                    <a:pt x="34" y="153"/>
                    <a:pt x="76" y="153"/>
                  </a:cubicBezTo>
                  <a:cubicBezTo>
                    <a:pt x="118" y="153"/>
                    <a:pt x="152" y="119"/>
                    <a:pt x="152" y="77"/>
                  </a:cubicBezTo>
                  <a:cubicBezTo>
                    <a:pt x="152" y="34"/>
                    <a:pt x="118" y="0"/>
                    <a:pt x="76" y="0"/>
                  </a:cubicBezTo>
                  <a:close/>
                  <a:moveTo>
                    <a:pt x="76" y="137"/>
                  </a:moveTo>
                  <a:cubicBezTo>
                    <a:pt x="43" y="137"/>
                    <a:pt x="16" y="110"/>
                    <a:pt x="16" y="77"/>
                  </a:cubicBezTo>
                  <a:cubicBezTo>
                    <a:pt x="16" y="43"/>
                    <a:pt x="43" y="16"/>
                    <a:pt x="76" y="16"/>
                  </a:cubicBezTo>
                  <a:cubicBezTo>
                    <a:pt x="109" y="16"/>
                    <a:pt x="136" y="43"/>
                    <a:pt x="136" y="77"/>
                  </a:cubicBezTo>
                  <a:cubicBezTo>
                    <a:pt x="136" y="110"/>
                    <a:pt x="109" y="137"/>
                    <a:pt x="76" y="13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1" name="Freeform 46"/>
            <p:cNvSpPr>
              <a:spLocks/>
            </p:cNvSpPr>
            <p:nvPr/>
          </p:nvSpPr>
          <p:spPr bwMode="auto">
            <a:xfrm>
              <a:off x="9704366" y="3326707"/>
              <a:ext cx="140570" cy="312114"/>
            </a:xfrm>
            <a:custGeom>
              <a:avLst/>
              <a:gdLst>
                <a:gd name="T0" fmla="*/ 21 w 25"/>
                <a:gd name="T1" fmla="*/ 0 h 55"/>
                <a:gd name="T2" fmla="*/ 5 w 25"/>
                <a:gd name="T3" fmla="*/ 0 h 55"/>
                <a:gd name="T4" fmla="*/ 0 w 25"/>
                <a:gd name="T5" fmla="*/ 5 h 55"/>
                <a:gd name="T6" fmla="*/ 0 w 25"/>
                <a:gd name="T7" fmla="*/ 51 h 55"/>
                <a:gd name="T8" fmla="*/ 5 w 25"/>
                <a:gd name="T9" fmla="*/ 55 h 55"/>
                <a:gd name="T10" fmla="*/ 21 w 25"/>
                <a:gd name="T11" fmla="*/ 55 h 55"/>
                <a:gd name="T12" fmla="*/ 25 w 25"/>
                <a:gd name="T13" fmla="*/ 51 h 55"/>
                <a:gd name="T14" fmla="*/ 25 w 25"/>
                <a:gd name="T15" fmla="*/ 5 h 55"/>
                <a:gd name="T16" fmla="*/ 21 w 25"/>
                <a:gd name="T1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55">
                  <a:moveTo>
                    <a:pt x="21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3"/>
                    <a:pt x="2" y="55"/>
                    <a:pt x="5" y="55"/>
                  </a:cubicBezTo>
                  <a:cubicBezTo>
                    <a:pt x="21" y="55"/>
                    <a:pt x="21" y="55"/>
                    <a:pt x="21" y="55"/>
                  </a:cubicBezTo>
                  <a:cubicBezTo>
                    <a:pt x="23" y="55"/>
                    <a:pt x="25" y="53"/>
                    <a:pt x="25" y="51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2"/>
                    <a:pt x="23" y="0"/>
                    <a:pt x="21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32" name="Oval 47"/>
            <p:cNvSpPr>
              <a:spLocks noChangeArrowheads="1"/>
            </p:cNvSpPr>
            <p:nvPr/>
          </p:nvSpPr>
          <p:spPr bwMode="auto">
            <a:xfrm>
              <a:off x="9699601" y="3100365"/>
              <a:ext cx="157248" cy="152483"/>
            </a:xfrm>
            <a:prstGeom prst="ellipse">
              <a:avLst/>
            </a:pr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45" name="矩形 44"/>
          <p:cNvSpPr/>
          <p:nvPr/>
        </p:nvSpPr>
        <p:spPr>
          <a:xfrm>
            <a:off x="1099748" y="5531286"/>
            <a:ext cx="9982915" cy="11326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30000"/>
              </a:lnSpc>
            </a:pPr>
            <a:r>
              <a:rPr lang="zh-TW" altLang="en-US" b="1" dirty="0" smtClean="0"/>
              <a:t>特定營業場所執行毒品防制措施辦法第九條第二項規定</a:t>
            </a:r>
            <a:r>
              <a:rPr lang="en-US" altLang="zh-TW" b="1" dirty="0" smtClean="0"/>
              <a:t>:</a:t>
            </a:r>
            <a:r>
              <a:rPr lang="zh-TW" altLang="en-US" b="1" dirty="0" smtClean="0"/>
              <a:t>受理及處理前項通報之機關，</a:t>
            </a:r>
            <a:r>
              <a:rPr lang="zh-TW" altLang="en-US" b="1" dirty="0" smtClean="0">
                <a:solidFill>
                  <a:srgbClr val="FF0000"/>
                </a:solidFill>
              </a:rPr>
              <a:t>對於通報者之身分應予保密</a:t>
            </a:r>
            <a:r>
              <a:rPr lang="zh-TW" altLang="en-US" b="1" dirty="0" smtClean="0"/>
              <a:t>，不得無故洩漏。所有通報內容，</a:t>
            </a:r>
            <a:r>
              <a:rPr lang="zh-TW" altLang="en-US" b="1" dirty="0" smtClean="0">
                <a:solidFill>
                  <a:srgbClr val="FF0000"/>
                </a:solidFill>
              </a:rPr>
              <a:t>均應恪遵保密原則</a:t>
            </a:r>
            <a:r>
              <a:rPr lang="zh-TW" altLang="en-US" b="1" dirty="0" smtClean="0"/>
              <a:t>，請安心通報！</a:t>
            </a:r>
            <a:endParaRPr lang="en-US" altLang="zh-TW" b="1" dirty="0" smtClean="0"/>
          </a:p>
          <a:p>
            <a:pPr algn="just">
              <a:lnSpc>
                <a:spcPct val="130000"/>
              </a:lnSpc>
            </a:pPr>
            <a:endParaRPr lang="zh-CN" altLang="en-US" sz="1600" dirty="0">
              <a:solidFill>
                <a:srgbClr val="3C4E56"/>
              </a:solidFill>
            </a:endParaRPr>
          </a:p>
        </p:txBody>
      </p:sp>
      <p:sp>
        <p:nvSpPr>
          <p:cNvPr id="46" name="文字方塊 45"/>
          <p:cNvSpPr txBox="1"/>
          <p:nvPr/>
        </p:nvSpPr>
        <p:spPr>
          <a:xfrm>
            <a:off x="1604991" y="671922"/>
            <a:ext cx="39681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/>
              <a:t>通報警察機關流程圖</a:t>
            </a:r>
            <a:endParaRPr lang="zh-TW" altLang="en-US" sz="3200" b="1" dirty="0"/>
          </a:p>
        </p:txBody>
      </p:sp>
      <p:pic>
        <p:nvPicPr>
          <p:cNvPr id="47" name="圖片 4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2181" y="6015202"/>
            <a:ext cx="2479938" cy="69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09155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582273" y="684268"/>
            <a:ext cx="8911687" cy="723426"/>
          </a:xfrm>
        </p:spPr>
        <p:txBody>
          <a:bodyPr>
            <a:normAutofit/>
          </a:bodyPr>
          <a:lstStyle/>
          <a:p>
            <a:r>
              <a:rPr lang="zh-TW" altLang="en-US" sz="3200" b="1" dirty="0" smtClean="0"/>
              <a:t>知悉而未通報之法律責任</a:t>
            </a:r>
            <a:endParaRPr lang="zh-TW" altLang="en-US" sz="3200" b="1" dirty="0"/>
          </a:p>
        </p:txBody>
      </p:sp>
      <p:sp>
        <p:nvSpPr>
          <p:cNvPr id="4" name="圓角矩形 3"/>
          <p:cNvSpPr/>
          <p:nvPr/>
        </p:nvSpPr>
        <p:spPr>
          <a:xfrm>
            <a:off x="1126479" y="2141262"/>
            <a:ext cx="10761260" cy="4599295"/>
          </a:xfrm>
          <a:prstGeom prst="roundRect">
            <a:avLst/>
          </a:prstGeom>
          <a:solidFill>
            <a:schemeClr val="accent2">
              <a:alpha val="25000"/>
            </a:schemeClr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>
                <a:solidFill>
                  <a:schemeClr val="tx1"/>
                </a:solidFill>
              </a:rPr>
              <a:t>特定營業場所人員</a:t>
            </a:r>
            <a:r>
              <a:rPr lang="zh-TW" altLang="en-US" sz="2400" b="1" dirty="0">
                <a:solidFill>
                  <a:srgbClr val="FF0000"/>
                </a:solidFill>
              </a:rPr>
              <a:t>知悉有人在內施用或持有毒品，未通報警察機關處理者</a:t>
            </a:r>
          </a:p>
          <a:p>
            <a:pPr algn="ctr"/>
            <a:r>
              <a:rPr lang="zh-TW" altLang="en-US" sz="2400" dirty="0">
                <a:solidFill>
                  <a:schemeClr val="tx1"/>
                </a:solidFill>
              </a:rPr>
              <a:t>，由直轄市、縣（市）政府處負責人新臺幣十萬元以上一百萬元以下罰鍰</a:t>
            </a:r>
          </a:p>
          <a:p>
            <a:pPr algn="ctr"/>
            <a:r>
              <a:rPr lang="zh-TW" altLang="en-US" sz="2400" dirty="0">
                <a:solidFill>
                  <a:schemeClr val="tx1"/>
                </a:solidFill>
              </a:rPr>
              <a:t>；其屬法人或合夥組織經營者，併同處罰之。其</a:t>
            </a:r>
            <a:r>
              <a:rPr lang="zh-TW" altLang="en-US" sz="2400" b="1" dirty="0">
                <a:solidFill>
                  <a:srgbClr val="FF0000"/>
                </a:solidFill>
              </a:rPr>
              <a:t>情節重大者</a:t>
            </a:r>
            <a:r>
              <a:rPr lang="zh-TW" altLang="en-US" sz="2400" dirty="0">
                <a:solidFill>
                  <a:schemeClr val="tx1"/>
                </a:solidFill>
              </a:rPr>
              <a:t>，各目的事業</a:t>
            </a:r>
          </a:p>
          <a:p>
            <a:pPr algn="ctr"/>
            <a:r>
              <a:rPr lang="zh-TW" altLang="en-US" sz="2400" dirty="0">
                <a:solidFill>
                  <a:schemeClr val="tx1"/>
                </a:solidFill>
              </a:rPr>
              <a:t>主管機關</a:t>
            </a:r>
            <a:r>
              <a:rPr lang="zh-TW" altLang="en-US" sz="2400" b="1" dirty="0">
                <a:solidFill>
                  <a:srgbClr val="FF0000"/>
                </a:solidFill>
              </a:rPr>
              <a:t>得令其停止營業</a:t>
            </a:r>
            <a:r>
              <a:rPr lang="zh-TW" altLang="en-US" sz="2400" dirty="0">
                <a:solidFill>
                  <a:schemeClr val="tx1"/>
                </a:solidFill>
              </a:rPr>
              <a:t>六個月以上一年六個月以下</a:t>
            </a:r>
            <a:r>
              <a:rPr lang="zh-TW" altLang="en-US" sz="2400" b="1" dirty="0">
                <a:solidFill>
                  <a:srgbClr val="FF0000"/>
                </a:solidFill>
              </a:rPr>
              <a:t>或勒令歇業</a:t>
            </a:r>
            <a:r>
              <a:rPr lang="zh-TW" altLang="en-US" sz="2400" dirty="0">
                <a:solidFill>
                  <a:schemeClr val="tx1"/>
                </a:solidFill>
              </a:rPr>
              <a:t>。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1367469" y="2358934"/>
            <a:ext cx="84142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毒品危害防制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條例」第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31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之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條第三項規定</a:t>
            </a:r>
            <a:r>
              <a:rPr lang="en-US" altLang="zh-TW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:</a:t>
            </a:r>
            <a:endParaRPr lang="en-US" altLang="zh-TW" sz="2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7" name="圖片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770" y="5901804"/>
            <a:ext cx="2479938" cy="69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4229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5416" y="2659653"/>
            <a:ext cx="7119000" cy="2982481"/>
          </a:xfrm>
          <a:prstGeom prst="rect">
            <a:avLst/>
          </a:prstGeom>
        </p:spPr>
      </p:pic>
      <p:sp>
        <p:nvSpPr>
          <p:cNvPr id="3" name="文字方塊 2"/>
          <p:cNvSpPr txBox="1"/>
          <p:nvPr/>
        </p:nvSpPr>
        <p:spPr>
          <a:xfrm>
            <a:off x="1515979" y="938463"/>
            <a:ext cx="50893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200" b="1" dirty="0" smtClean="0"/>
              <a:t>問題與討論</a:t>
            </a:r>
            <a:endParaRPr lang="zh-TW" altLang="en-US" sz="3200" b="1" dirty="0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5770" y="5901804"/>
            <a:ext cx="2479938" cy="698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43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絲縷">
  <a:themeElements>
    <a:clrScheme name="絲縷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絲縷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絲縷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518</TotalTime>
  <Words>759</Words>
  <Application>Microsoft Office PowerPoint</Application>
  <PresentationFormat>寬螢幕</PresentationFormat>
  <Paragraphs>90</Paragraphs>
  <Slides>13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12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13</vt:i4>
      </vt:variant>
    </vt:vector>
  </HeadingPairs>
  <TitlesOfParts>
    <vt:vector size="26" baseType="lpstr">
      <vt:lpstr>Arial Unicode MS</vt:lpstr>
      <vt:lpstr>Gulim</vt:lpstr>
      <vt:lpstr>幼圆</vt:lpstr>
      <vt:lpstr>微軟正黑體</vt:lpstr>
      <vt:lpstr>新細明體</vt:lpstr>
      <vt:lpstr>標楷體</vt:lpstr>
      <vt:lpstr>Arial</vt:lpstr>
      <vt:lpstr>Calibri</vt:lpstr>
      <vt:lpstr>Century Gothic</vt:lpstr>
      <vt:lpstr>Impact</vt:lpstr>
      <vt:lpstr>Times New Roman</vt:lpstr>
      <vt:lpstr>Wingdings 3</vt:lpstr>
      <vt:lpstr>絲縷</vt:lpstr>
      <vt:lpstr>PowerPoint 簡報</vt:lpstr>
      <vt:lpstr>PowerPoint 簡報</vt:lpstr>
      <vt:lpstr>施用或持有毒品判斷方式</vt:lpstr>
      <vt:lpstr>PowerPoint 簡報</vt:lpstr>
      <vt:lpstr>PowerPoint 簡報</vt:lpstr>
      <vt:lpstr>客觀情狀判斷 </vt:lpstr>
      <vt:lpstr>攜帶物品判斷－毒品施用器具  </vt:lpstr>
      <vt:lpstr>攜帶物品判斷－常見毒品攜帶包裝及樣式  </vt:lpstr>
      <vt:lpstr>攜帶物品判斷－各種新興毒品  </vt:lpstr>
      <vt:lpstr>PowerPoint 簡報</vt:lpstr>
      <vt:lpstr>PowerPoint 簡報</vt:lpstr>
      <vt:lpstr>知悉而未通報之法律責任</vt:lpstr>
      <vt:lpstr>PowerPoint 簡報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Kai</dc:creator>
  <cp:lastModifiedBy>陳泰安</cp:lastModifiedBy>
  <cp:revision>87</cp:revision>
  <dcterms:created xsi:type="dcterms:W3CDTF">2018-08-06T16:21:12Z</dcterms:created>
  <dcterms:modified xsi:type="dcterms:W3CDTF">2018-10-02T08:20:42Z</dcterms:modified>
</cp:coreProperties>
</file>