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2"/>
  </p:notesMasterIdLst>
  <p:handoutMasterIdLst>
    <p:handoutMasterId r:id="rId23"/>
  </p:handoutMasterIdLst>
  <p:sldIdLst>
    <p:sldId id="260" r:id="rId3"/>
    <p:sldId id="268" r:id="rId4"/>
    <p:sldId id="295" r:id="rId5"/>
    <p:sldId id="296" r:id="rId6"/>
    <p:sldId id="271" r:id="rId7"/>
    <p:sldId id="272" r:id="rId8"/>
    <p:sldId id="274" r:id="rId9"/>
    <p:sldId id="283" r:id="rId10"/>
    <p:sldId id="278" r:id="rId11"/>
    <p:sldId id="261" r:id="rId12"/>
    <p:sldId id="282" r:id="rId13"/>
    <p:sldId id="279" r:id="rId14"/>
    <p:sldId id="276" r:id="rId15"/>
    <p:sldId id="280" r:id="rId16"/>
    <p:sldId id="288" r:id="rId17"/>
    <p:sldId id="289" r:id="rId18"/>
    <p:sldId id="294" r:id="rId19"/>
    <p:sldId id="263" r:id="rId20"/>
    <p:sldId id="26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39" autoAdjust="0"/>
    <p:restoredTop sz="83366" autoAdjust="0"/>
  </p:normalViewPr>
  <p:slideViewPr>
    <p:cSldViewPr snapToGrid="0">
      <p:cViewPr varScale="1">
        <p:scale>
          <a:sx n="83" d="100"/>
          <a:sy n="83" d="100"/>
        </p:scale>
        <p:origin x="-114" y="-9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g"/><Relationship Id="rId1" Type="http://schemas.openxmlformats.org/officeDocument/2006/relationships/image" Target="../media/image17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jpg"/><Relationship Id="rId1" Type="http://schemas.openxmlformats.org/officeDocument/2006/relationships/image" Target="../media/image1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AD226-11EE-4A16-BB3B-6353D1878728}" type="doc">
      <dgm:prSet loTypeId="urn:microsoft.com/office/officeart/2008/layout/HexagonCluster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3C4C07A-AFC8-44CB-B606-E03629BD6C98}">
      <dgm:prSet phldrT="[文字]" custT="1"/>
      <dgm:spPr/>
      <dgm:t>
        <a:bodyPr/>
        <a:lstStyle/>
        <a:p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人際</a:t>
          </a:r>
        </a:p>
      </dgm:t>
    </dgm:pt>
    <dgm:pt modelId="{975E929D-00FB-4963-B695-E793B0DFAAD2}" type="parTrans" cxnId="{DFA12B5F-2922-4CE0-88CA-A3A4F9CF888F}">
      <dgm:prSet/>
      <dgm:spPr/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D686AD7E-BCC2-471C-97A0-4C2441D49862}" type="sibTrans" cxnId="{DFA12B5F-2922-4CE0-88CA-A3A4F9CF888F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514F7BFC-E954-4390-B022-4C5EF4B19E87}">
      <dgm:prSet phldrT="[文字]" custT="1"/>
      <dgm:spPr/>
      <dgm:t>
        <a:bodyPr/>
        <a:lstStyle/>
        <a:p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社會</a:t>
          </a:r>
        </a:p>
      </dgm:t>
    </dgm:pt>
    <dgm:pt modelId="{1C3C6FA1-7878-4F86-8E83-5B56ED9A13F1}" type="parTrans" cxnId="{65C5D509-01FD-4EDC-BB27-D6079089589C}">
      <dgm:prSet/>
      <dgm:spPr/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D9FEA09D-C838-47C3-91DB-E93C612B2D57}" type="sibTrans" cxnId="{65C5D509-01FD-4EDC-BB27-D6079089589C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2D7B7943-3865-429B-AE5D-5A59CDD5B1E1}">
      <dgm:prSet phldrT="[文字]" custT="1"/>
      <dgm:spPr/>
      <dgm:t>
        <a:bodyPr/>
        <a:lstStyle/>
        <a:p>
          <a:r>
            <a:rPr lang="zh-TW" altLang="en-US" sz="54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健康</a:t>
          </a:r>
        </a:p>
      </dgm:t>
    </dgm:pt>
    <dgm:pt modelId="{ABF75818-5C3B-4F5C-BD74-9DCCB1CDC838}" type="parTrans" cxnId="{35E277D8-0376-498C-B8F6-5B74FAC961D9}">
      <dgm:prSet/>
      <dgm:spPr/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8971A448-9A1D-4BF4-95D0-4B57873EAB62}" type="sibTrans" cxnId="{35E277D8-0376-498C-B8F6-5B74FAC961D9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zh-TW" altLang="en-US" sz="1800">
            <a:solidFill>
              <a:schemeClr val="tx2"/>
            </a:solidFill>
            <a:latin typeface="華康超明體" panose="02020C09000000000000" pitchFamily="49" charset="-120"/>
            <a:ea typeface="華康超明體" panose="02020C09000000000000" pitchFamily="49" charset="-120"/>
          </a:endParaRPr>
        </a:p>
      </dgm:t>
    </dgm:pt>
    <dgm:pt modelId="{7892F42B-7EF1-4F19-92B5-A6AB30F68A00}" type="pres">
      <dgm:prSet presAssocID="{9E4AD226-11EE-4A16-BB3B-6353D1878728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48221381-7B78-44EC-B848-EC531E40507E}" type="pres">
      <dgm:prSet presAssocID="{23C4C07A-AFC8-44CB-B606-E03629BD6C98}" presName="text1" presStyleCnt="0"/>
      <dgm:spPr/>
    </dgm:pt>
    <dgm:pt modelId="{77E4D540-AEDC-461E-9957-8368C7BA9100}" type="pres">
      <dgm:prSet presAssocID="{23C4C07A-AFC8-44CB-B606-E03629BD6C98}" presName="textRepeatNode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1B03F2-3107-47E8-8182-590C3C6A9276}" type="pres">
      <dgm:prSet presAssocID="{23C4C07A-AFC8-44CB-B606-E03629BD6C98}" presName="textaccent1" presStyleCnt="0"/>
      <dgm:spPr/>
    </dgm:pt>
    <dgm:pt modelId="{F7E3C73C-277F-4A51-BDF5-0C541FF45755}" type="pres">
      <dgm:prSet presAssocID="{23C4C07A-AFC8-44CB-B606-E03629BD6C98}" presName="accentRepeatNode" presStyleLbl="solidAlignAcc1" presStyleIdx="0" presStyleCnt="6"/>
      <dgm:spPr/>
    </dgm:pt>
    <dgm:pt modelId="{22702B9F-5E60-4DFA-AFEC-17B536F8067A}" type="pres">
      <dgm:prSet presAssocID="{D686AD7E-BCC2-471C-97A0-4C2441D49862}" presName="image1" presStyleCnt="0"/>
      <dgm:spPr/>
    </dgm:pt>
    <dgm:pt modelId="{AA91359E-C513-41BE-84C0-E0E2B01EBA8E}" type="pres">
      <dgm:prSet presAssocID="{D686AD7E-BCC2-471C-97A0-4C2441D49862}" presName="imageRepeatNode" presStyleLbl="alignAcc1" presStyleIdx="0" presStyleCnt="3"/>
      <dgm:spPr/>
      <dgm:t>
        <a:bodyPr/>
        <a:lstStyle/>
        <a:p>
          <a:endParaRPr lang="zh-TW" altLang="en-US"/>
        </a:p>
      </dgm:t>
    </dgm:pt>
    <dgm:pt modelId="{924EC564-41BC-4CAF-A2D7-A920A30D462E}" type="pres">
      <dgm:prSet presAssocID="{D686AD7E-BCC2-471C-97A0-4C2441D49862}" presName="imageaccent1" presStyleCnt="0"/>
      <dgm:spPr/>
    </dgm:pt>
    <dgm:pt modelId="{1396AED4-06CB-46E7-940C-6066E53F8278}" type="pres">
      <dgm:prSet presAssocID="{D686AD7E-BCC2-471C-97A0-4C2441D49862}" presName="accentRepeatNode" presStyleLbl="solidAlignAcc1" presStyleIdx="1" presStyleCnt="6"/>
      <dgm:spPr/>
    </dgm:pt>
    <dgm:pt modelId="{6DE0678E-A203-47E2-A5D9-384DFECE7704}" type="pres">
      <dgm:prSet presAssocID="{514F7BFC-E954-4390-B022-4C5EF4B19E87}" presName="text2" presStyleCnt="0"/>
      <dgm:spPr/>
    </dgm:pt>
    <dgm:pt modelId="{95D0C1F0-4396-4C71-ABF6-D448F80AE997}" type="pres">
      <dgm:prSet presAssocID="{514F7BFC-E954-4390-B022-4C5EF4B19E87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BFBD5D-A12D-44AA-9E24-E68E9B688D04}" type="pres">
      <dgm:prSet presAssocID="{514F7BFC-E954-4390-B022-4C5EF4B19E87}" presName="textaccent2" presStyleCnt="0"/>
      <dgm:spPr/>
    </dgm:pt>
    <dgm:pt modelId="{1822207A-3F4F-45EE-ACDB-80ADDC9ED859}" type="pres">
      <dgm:prSet presAssocID="{514F7BFC-E954-4390-B022-4C5EF4B19E87}" presName="accentRepeatNode" presStyleLbl="solidAlignAcc1" presStyleIdx="2" presStyleCnt="6"/>
      <dgm:spPr/>
    </dgm:pt>
    <dgm:pt modelId="{CE84D5A3-D72E-4D1D-9428-5B4FED625C5A}" type="pres">
      <dgm:prSet presAssocID="{D9FEA09D-C838-47C3-91DB-E93C612B2D57}" presName="image2" presStyleCnt="0"/>
      <dgm:spPr/>
    </dgm:pt>
    <dgm:pt modelId="{C972A31B-BD5F-470B-8530-24D064B1915E}" type="pres">
      <dgm:prSet presAssocID="{D9FEA09D-C838-47C3-91DB-E93C612B2D57}" presName="imageRepeatNode" presStyleLbl="alignAcc1" presStyleIdx="1" presStyleCnt="3"/>
      <dgm:spPr/>
      <dgm:t>
        <a:bodyPr/>
        <a:lstStyle/>
        <a:p>
          <a:endParaRPr lang="zh-TW" altLang="en-US"/>
        </a:p>
      </dgm:t>
    </dgm:pt>
    <dgm:pt modelId="{876BF794-BB80-4BF4-B73F-664DEADF713A}" type="pres">
      <dgm:prSet presAssocID="{D9FEA09D-C838-47C3-91DB-E93C612B2D57}" presName="imageaccent2" presStyleCnt="0"/>
      <dgm:spPr/>
    </dgm:pt>
    <dgm:pt modelId="{D8F08324-BDD1-4283-9958-33F049D33D15}" type="pres">
      <dgm:prSet presAssocID="{D9FEA09D-C838-47C3-91DB-E93C612B2D57}" presName="accentRepeatNode" presStyleLbl="solidAlignAcc1" presStyleIdx="3" presStyleCnt="6"/>
      <dgm:spPr/>
    </dgm:pt>
    <dgm:pt modelId="{4F904A74-9DD3-4E65-BB8D-485749825942}" type="pres">
      <dgm:prSet presAssocID="{2D7B7943-3865-429B-AE5D-5A59CDD5B1E1}" presName="text3" presStyleCnt="0"/>
      <dgm:spPr/>
    </dgm:pt>
    <dgm:pt modelId="{749376C6-D01E-4C77-847C-32B80E7F54FD}" type="pres">
      <dgm:prSet presAssocID="{2D7B7943-3865-429B-AE5D-5A59CDD5B1E1}" presName="textRepeatNode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092DDA-DAC9-4A4A-9D20-27AFB4131584}" type="pres">
      <dgm:prSet presAssocID="{2D7B7943-3865-429B-AE5D-5A59CDD5B1E1}" presName="textaccent3" presStyleCnt="0"/>
      <dgm:spPr/>
    </dgm:pt>
    <dgm:pt modelId="{E167AA6A-5924-46D2-80C8-72B59F08535D}" type="pres">
      <dgm:prSet presAssocID="{2D7B7943-3865-429B-AE5D-5A59CDD5B1E1}" presName="accentRepeatNode" presStyleLbl="solidAlignAcc1" presStyleIdx="4" presStyleCnt="6"/>
      <dgm:spPr/>
    </dgm:pt>
    <dgm:pt modelId="{F495C3BA-50F4-42B0-BFC8-E3E0A9DACE99}" type="pres">
      <dgm:prSet presAssocID="{8971A448-9A1D-4BF4-95D0-4B57873EAB62}" presName="image3" presStyleCnt="0"/>
      <dgm:spPr/>
    </dgm:pt>
    <dgm:pt modelId="{FDE7FA2D-0A1B-4B8D-8DAB-235788271F9C}" type="pres">
      <dgm:prSet presAssocID="{8971A448-9A1D-4BF4-95D0-4B57873EAB62}" presName="imageRepeatNode" presStyleLbl="alignAcc1" presStyleIdx="2" presStyleCnt="3"/>
      <dgm:spPr/>
      <dgm:t>
        <a:bodyPr/>
        <a:lstStyle/>
        <a:p>
          <a:endParaRPr lang="zh-TW" altLang="en-US"/>
        </a:p>
      </dgm:t>
    </dgm:pt>
    <dgm:pt modelId="{32872B35-DCF6-41E1-BCA2-08EC83652E09}" type="pres">
      <dgm:prSet presAssocID="{8971A448-9A1D-4BF4-95D0-4B57873EAB62}" presName="imageaccent3" presStyleCnt="0"/>
      <dgm:spPr/>
    </dgm:pt>
    <dgm:pt modelId="{187D588E-E974-4CC5-86C2-F0BDBF0226A8}" type="pres">
      <dgm:prSet presAssocID="{8971A448-9A1D-4BF4-95D0-4B57873EAB62}" presName="accentRepeatNode" presStyleLbl="solidAlignAcc1" presStyleIdx="5" presStyleCnt="6"/>
      <dgm:spPr/>
    </dgm:pt>
  </dgm:ptLst>
  <dgm:cxnLst>
    <dgm:cxn modelId="{02BD46C1-5878-411D-B3AE-0687C1FF2100}" type="presOf" srcId="{23C4C07A-AFC8-44CB-B606-E03629BD6C98}" destId="{77E4D540-AEDC-461E-9957-8368C7BA9100}" srcOrd="0" destOrd="0" presId="urn:microsoft.com/office/officeart/2008/layout/HexagonCluster"/>
    <dgm:cxn modelId="{20B7A23A-9638-41D6-B959-CC7EE330D284}" type="presOf" srcId="{D9FEA09D-C838-47C3-91DB-E93C612B2D57}" destId="{C972A31B-BD5F-470B-8530-24D064B1915E}" srcOrd="0" destOrd="0" presId="urn:microsoft.com/office/officeart/2008/layout/HexagonCluster"/>
    <dgm:cxn modelId="{DFA12B5F-2922-4CE0-88CA-A3A4F9CF888F}" srcId="{9E4AD226-11EE-4A16-BB3B-6353D1878728}" destId="{23C4C07A-AFC8-44CB-B606-E03629BD6C98}" srcOrd="0" destOrd="0" parTransId="{975E929D-00FB-4963-B695-E793B0DFAAD2}" sibTransId="{D686AD7E-BCC2-471C-97A0-4C2441D49862}"/>
    <dgm:cxn modelId="{35E277D8-0376-498C-B8F6-5B74FAC961D9}" srcId="{9E4AD226-11EE-4A16-BB3B-6353D1878728}" destId="{2D7B7943-3865-429B-AE5D-5A59CDD5B1E1}" srcOrd="2" destOrd="0" parTransId="{ABF75818-5C3B-4F5C-BD74-9DCCB1CDC838}" sibTransId="{8971A448-9A1D-4BF4-95D0-4B57873EAB62}"/>
    <dgm:cxn modelId="{518EBA37-5EE0-40BE-92B3-00E1660C3DF0}" type="presOf" srcId="{2D7B7943-3865-429B-AE5D-5A59CDD5B1E1}" destId="{749376C6-D01E-4C77-847C-32B80E7F54FD}" srcOrd="0" destOrd="0" presId="urn:microsoft.com/office/officeart/2008/layout/HexagonCluster"/>
    <dgm:cxn modelId="{4AC071D3-0B4B-4075-85ED-48DC5979E3C3}" type="presOf" srcId="{9E4AD226-11EE-4A16-BB3B-6353D1878728}" destId="{7892F42B-7EF1-4F19-92B5-A6AB30F68A00}" srcOrd="0" destOrd="0" presId="urn:microsoft.com/office/officeart/2008/layout/HexagonCluster"/>
    <dgm:cxn modelId="{68C8B0E1-1725-41BE-A2A1-B85BBEB6BBAB}" type="presOf" srcId="{514F7BFC-E954-4390-B022-4C5EF4B19E87}" destId="{95D0C1F0-4396-4C71-ABF6-D448F80AE997}" srcOrd="0" destOrd="0" presId="urn:microsoft.com/office/officeart/2008/layout/HexagonCluster"/>
    <dgm:cxn modelId="{EC2BD1B6-CFD4-4760-B139-95F919C2A5D0}" type="presOf" srcId="{D686AD7E-BCC2-471C-97A0-4C2441D49862}" destId="{AA91359E-C513-41BE-84C0-E0E2B01EBA8E}" srcOrd="0" destOrd="0" presId="urn:microsoft.com/office/officeart/2008/layout/HexagonCluster"/>
    <dgm:cxn modelId="{8896A21B-84FC-4E3D-81F7-6DCFEBADC621}" type="presOf" srcId="{8971A448-9A1D-4BF4-95D0-4B57873EAB62}" destId="{FDE7FA2D-0A1B-4B8D-8DAB-235788271F9C}" srcOrd="0" destOrd="0" presId="urn:microsoft.com/office/officeart/2008/layout/HexagonCluster"/>
    <dgm:cxn modelId="{65C5D509-01FD-4EDC-BB27-D6079089589C}" srcId="{9E4AD226-11EE-4A16-BB3B-6353D1878728}" destId="{514F7BFC-E954-4390-B022-4C5EF4B19E87}" srcOrd="1" destOrd="0" parTransId="{1C3C6FA1-7878-4F86-8E83-5B56ED9A13F1}" sibTransId="{D9FEA09D-C838-47C3-91DB-E93C612B2D57}"/>
    <dgm:cxn modelId="{D8AB53C3-1F8D-4917-9C37-DE00F136E740}" type="presParOf" srcId="{7892F42B-7EF1-4F19-92B5-A6AB30F68A00}" destId="{48221381-7B78-44EC-B848-EC531E40507E}" srcOrd="0" destOrd="0" presId="urn:microsoft.com/office/officeart/2008/layout/HexagonCluster"/>
    <dgm:cxn modelId="{FDB75670-8E38-4685-8250-04400FD00C60}" type="presParOf" srcId="{48221381-7B78-44EC-B848-EC531E40507E}" destId="{77E4D540-AEDC-461E-9957-8368C7BA9100}" srcOrd="0" destOrd="0" presId="urn:microsoft.com/office/officeart/2008/layout/HexagonCluster"/>
    <dgm:cxn modelId="{03146DE3-8899-439B-806C-FA835173CF0B}" type="presParOf" srcId="{7892F42B-7EF1-4F19-92B5-A6AB30F68A00}" destId="{F51B03F2-3107-47E8-8182-590C3C6A9276}" srcOrd="1" destOrd="0" presId="urn:microsoft.com/office/officeart/2008/layout/HexagonCluster"/>
    <dgm:cxn modelId="{CE236300-C19B-4D9F-823E-50E8BE9EC697}" type="presParOf" srcId="{F51B03F2-3107-47E8-8182-590C3C6A9276}" destId="{F7E3C73C-277F-4A51-BDF5-0C541FF45755}" srcOrd="0" destOrd="0" presId="urn:microsoft.com/office/officeart/2008/layout/HexagonCluster"/>
    <dgm:cxn modelId="{1CD0783C-A528-46A9-8878-E51A96A00E33}" type="presParOf" srcId="{7892F42B-7EF1-4F19-92B5-A6AB30F68A00}" destId="{22702B9F-5E60-4DFA-AFEC-17B536F8067A}" srcOrd="2" destOrd="0" presId="urn:microsoft.com/office/officeart/2008/layout/HexagonCluster"/>
    <dgm:cxn modelId="{EC15F225-7E34-4F30-95F4-0E92548C2ADB}" type="presParOf" srcId="{22702B9F-5E60-4DFA-AFEC-17B536F8067A}" destId="{AA91359E-C513-41BE-84C0-E0E2B01EBA8E}" srcOrd="0" destOrd="0" presId="urn:microsoft.com/office/officeart/2008/layout/HexagonCluster"/>
    <dgm:cxn modelId="{A71A32FD-A51D-478E-91F5-0F87D366F3CC}" type="presParOf" srcId="{7892F42B-7EF1-4F19-92B5-A6AB30F68A00}" destId="{924EC564-41BC-4CAF-A2D7-A920A30D462E}" srcOrd="3" destOrd="0" presId="urn:microsoft.com/office/officeart/2008/layout/HexagonCluster"/>
    <dgm:cxn modelId="{563DB51B-AF04-49BA-8776-C6959C549834}" type="presParOf" srcId="{924EC564-41BC-4CAF-A2D7-A920A30D462E}" destId="{1396AED4-06CB-46E7-940C-6066E53F8278}" srcOrd="0" destOrd="0" presId="urn:microsoft.com/office/officeart/2008/layout/HexagonCluster"/>
    <dgm:cxn modelId="{DDE48150-35DE-4ED1-B02C-DB8549A835BE}" type="presParOf" srcId="{7892F42B-7EF1-4F19-92B5-A6AB30F68A00}" destId="{6DE0678E-A203-47E2-A5D9-384DFECE7704}" srcOrd="4" destOrd="0" presId="urn:microsoft.com/office/officeart/2008/layout/HexagonCluster"/>
    <dgm:cxn modelId="{9DD1954C-F1B3-497C-9CF5-FB817B351D70}" type="presParOf" srcId="{6DE0678E-A203-47E2-A5D9-384DFECE7704}" destId="{95D0C1F0-4396-4C71-ABF6-D448F80AE997}" srcOrd="0" destOrd="0" presId="urn:microsoft.com/office/officeart/2008/layout/HexagonCluster"/>
    <dgm:cxn modelId="{DA189E26-FE58-4034-9737-74B5805AA45B}" type="presParOf" srcId="{7892F42B-7EF1-4F19-92B5-A6AB30F68A00}" destId="{25BFBD5D-A12D-44AA-9E24-E68E9B688D04}" srcOrd="5" destOrd="0" presId="urn:microsoft.com/office/officeart/2008/layout/HexagonCluster"/>
    <dgm:cxn modelId="{C978ECA2-FE92-44A8-BC92-F8F522B22C97}" type="presParOf" srcId="{25BFBD5D-A12D-44AA-9E24-E68E9B688D04}" destId="{1822207A-3F4F-45EE-ACDB-80ADDC9ED859}" srcOrd="0" destOrd="0" presId="urn:microsoft.com/office/officeart/2008/layout/HexagonCluster"/>
    <dgm:cxn modelId="{AABBB7C5-7E4C-49C1-A28F-F5772F09DB96}" type="presParOf" srcId="{7892F42B-7EF1-4F19-92B5-A6AB30F68A00}" destId="{CE84D5A3-D72E-4D1D-9428-5B4FED625C5A}" srcOrd="6" destOrd="0" presId="urn:microsoft.com/office/officeart/2008/layout/HexagonCluster"/>
    <dgm:cxn modelId="{F6F9406A-2C2F-4453-A60F-ECB4EE2D5087}" type="presParOf" srcId="{CE84D5A3-D72E-4D1D-9428-5B4FED625C5A}" destId="{C972A31B-BD5F-470B-8530-24D064B1915E}" srcOrd="0" destOrd="0" presId="urn:microsoft.com/office/officeart/2008/layout/HexagonCluster"/>
    <dgm:cxn modelId="{49928FEB-09DD-4E1F-9EC4-CA9DDC6DBD6D}" type="presParOf" srcId="{7892F42B-7EF1-4F19-92B5-A6AB30F68A00}" destId="{876BF794-BB80-4BF4-B73F-664DEADF713A}" srcOrd="7" destOrd="0" presId="urn:microsoft.com/office/officeart/2008/layout/HexagonCluster"/>
    <dgm:cxn modelId="{EFDC308F-6FB7-49D2-9375-5C766E7836B9}" type="presParOf" srcId="{876BF794-BB80-4BF4-B73F-664DEADF713A}" destId="{D8F08324-BDD1-4283-9958-33F049D33D15}" srcOrd="0" destOrd="0" presId="urn:microsoft.com/office/officeart/2008/layout/HexagonCluster"/>
    <dgm:cxn modelId="{44B143EA-5E2B-4927-AA1A-35021A453FD7}" type="presParOf" srcId="{7892F42B-7EF1-4F19-92B5-A6AB30F68A00}" destId="{4F904A74-9DD3-4E65-BB8D-485749825942}" srcOrd="8" destOrd="0" presId="urn:microsoft.com/office/officeart/2008/layout/HexagonCluster"/>
    <dgm:cxn modelId="{EE6D8AB5-7606-4F26-988F-945981CF912C}" type="presParOf" srcId="{4F904A74-9DD3-4E65-BB8D-485749825942}" destId="{749376C6-D01E-4C77-847C-32B80E7F54FD}" srcOrd="0" destOrd="0" presId="urn:microsoft.com/office/officeart/2008/layout/HexagonCluster"/>
    <dgm:cxn modelId="{E0DA5842-A7E3-4F18-8091-D96CCF6E334B}" type="presParOf" srcId="{7892F42B-7EF1-4F19-92B5-A6AB30F68A00}" destId="{0E092DDA-DAC9-4A4A-9D20-27AFB4131584}" srcOrd="9" destOrd="0" presId="urn:microsoft.com/office/officeart/2008/layout/HexagonCluster"/>
    <dgm:cxn modelId="{6B07564E-0ADA-4269-A464-8E6407403C10}" type="presParOf" srcId="{0E092DDA-DAC9-4A4A-9D20-27AFB4131584}" destId="{E167AA6A-5924-46D2-80C8-72B59F08535D}" srcOrd="0" destOrd="0" presId="urn:microsoft.com/office/officeart/2008/layout/HexagonCluster"/>
    <dgm:cxn modelId="{2CB9478C-AF14-41A6-AC76-783DEB821169}" type="presParOf" srcId="{7892F42B-7EF1-4F19-92B5-A6AB30F68A00}" destId="{F495C3BA-50F4-42B0-BFC8-E3E0A9DACE99}" srcOrd="10" destOrd="0" presId="urn:microsoft.com/office/officeart/2008/layout/HexagonCluster"/>
    <dgm:cxn modelId="{0EB61AD8-B62F-4514-A057-EE8A575412B3}" type="presParOf" srcId="{F495C3BA-50F4-42B0-BFC8-E3E0A9DACE99}" destId="{FDE7FA2D-0A1B-4B8D-8DAB-235788271F9C}" srcOrd="0" destOrd="0" presId="urn:microsoft.com/office/officeart/2008/layout/HexagonCluster"/>
    <dgm:cxn modelId="{1E6686C8-C4AD-4842-ADE2-E0EFE11714DF}" type="presParOf" srcId="{7892F42B-7EF1-4F19-92B5-A6AB30F68A00}" destId="{32872B35-DCF6-41E1-BCA2-08EC83652E09}" srcOrd="11" destOrd="0" presId="urn:microsoft.com/office/officeart/2008/layout/HexagonCluster"/>
    <dgm:cxn modelId="{F326414F-8038-49B2-B890-660C5CB05070}" type="presParOf" srcId="{32872B35-DCF6-41E1-BCA2-08EC83652E09}" destId="{187D588E-E974-4CC5-86C2-F0BDBF0226A8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4D540-AEDC-461E-9957-8368C7BA9100}">
      <dsp:nvSpPr>
        <dsp:cNvPr id="0" name=""/>
        <dsp:cNvSpPr/>
      </dsp:nvSpPr>
      <dsp:spPr>
        <a:xfrm>
          <a:off x="2567216" y="3069765"/>
          <a:ext cx="2168376" cy="1869518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人際</a:t>
          </a:r>
        </a:p>
      </dsp:txBody>
      <dsp:txXfrm>
        <a:off x="2903707" y="3359879"/>
        <a:ext cx="1495394" cy="1289290"/>
      </dsp:txXfrm>
    </dsp:sp>
    <dsp:sp modelId="{F7E3C73C-277F-4A51-BDF5-0C541FF45755}">
      <dsp:nvSpPr>
        <dsp:cNvPr id="0" name=""/>
        <dsp:cNvSpPr/>
      </dsp:nvSpPr>
      <dsp:spPr>
        <a:xfrm>
          <a:off x="2623547" y="3895119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91359E-C513-41BE-84C0-E0E2B01EBA8E}">
      <dsp:nvSpPr>
        <dsp:cNvPr id="0" name=""/>
        <dsp:cNvSpPr/>
      </dsp:nvSpPr>
      <dsp:spPr>
        <a:xfrm>
          <a:off x="713678" y="2065608"/>
          <a:ext cx="2168376" cy="186951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6AED4-06CB-46E7-940C-6066E53F8278}">
      <dsp:nvSpPr>
        <dsp:cNvPr id="0" name=""/>
        <dsp:cNvSpPr/>
      </dsp:nvSpPr>
      <dsp:spPr>
        <a:xfrm>
          <a:off x="2189872" y="3688163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971081"/>
              <a:satOff val="-10656"/>
              <a:lumOff val="-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D0C1F0-4396-4C71-ABF6-D448F80AE997}">
      <dsp:nvSpPr>
        <dsp:cNvPr id="0" name=""/>
        <dsp:cNvSpPr/>
      </dsp:nvSpPr>
      <dsp:spPr>
        <a:xfrm>
          <a:off x="4414580" y="2043381"/>
          <a:ext cx="2168376" cy="1869518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4927703"/>
            <a:satOff val="-26639"/>
            <a:lumOff val="-980"/>
            <a:alphaOff val="0"/>
          </a:schemeClr>
        </a:solidFill>
        <a:ln w="12700" cap="flat" cmpd="sng" algn="ctr">
          <a:solidFill>
            <a:schemeClr val="accent3">
              <a:hueOff val="4927703"/>
              <a:satOff val="-26639"/>
              <a:lumOff val="-9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社會</a:t>
          </a:r>
        </a:p>
      </dsp:txBody>
      <dsp:txXfrm>
        <a:off x="4751071" y="2333495"/>
        <a:ext cx="1495394" cy="1289290"/>
      </dsp:txXfrm>
    </dsp:sp>
    <dsp:sp modelId="{1822207A-3F4F-45EE-ACDB-80ADDC9ED859}">
      <dsp:nvSpPr>
        <dsp:cNvPr id="0" name=""/>
        <dsp:cNvSpPr/>
      </dsp:nvSpPr>
      <dsp:spPr>
        <a:xfrm>
          <a:off x="5896947" y="3663960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3942162"/>
              <a:satOff val="-21311"/>
              <a:lumOff val="-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2A31B-BD5F-470B-8530-24D064B1915E}">
      <dsp:nvSpPr>
        <dsp:cNvPr id="0" name=""/>
        <dsp:cNvSpPr/>
      </dsp:nvSpPr>
      <dsp:spPr>
        <a:xfrm>
          <a:off x="6261944" y="3069765"/>
          <a:ext cx="2168376" cy="186951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2700" cap="flat" cmpd="sng" algn="ctr">
          <a:solidFill>
            <a:schemeClr val="accent3">
              <a:hueOff val="4927703"/>
              <a:satOff val="-26639"/>
              <a:lumOff val="-9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08324-BDD1-4283-9958-33F049D33D15}">
      <dsp:nvSpPr>
        <dsp:cNvPr id="0" name=""/>
        <dsp:cNvSpPr/>
      </dsp:nvSpPr>
      <dsp:spPr>
        <a:xfrm>
          <a:off x="6318276" y="3895119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5913244"/>
              <a:satOff val="-31967"/>
              <a:lumOff val="-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9376C6-D01E-4C77-847C-32B80E7F54FD}">
      <dsp:nvSpPr>
        <dsp:cNvPr id="0" name=""/>
        <dsp:cNvSpPr/>
      </dsp:nvSpPr>
      <dsp:spPr>
        <a:xfrm>
          <a:off x="2567216" y="1021443"/>
          <a:ext cx="2168376" cy="1869518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9855406"/>
            <a:satOff val="-53278"/>
            <a:lumOff val="-1961"/>
            <a:alphaOff val="0"/>
          </a:schemeClr>
        </a:solidFill>
        <a:ln w="12700" cap="flat" cmpd="sng" algn="ctr">
          <a:solidFill>
            <a:schemeClr val="accent3">
              <a:hueOff val="9855406"/>
              <a:satOff val="-53278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rPr>
            <a:t>健康</a:t>
          </a:r>
        </a:p>
      </dsp:txBody>
      <dsp:txXfrm>
        <a:off x="2903707" y="1311557"/>
        <a:ext cx="1495394" cy="1289290"/>
      </dsp:txXfrm>
    </dsp:sp>
    <dsp:sp modelId="{E167AA6A-5924-46D2-80C8-72B59F08535D}">
      <dsp:nvSpPr>
        <dsp:cNvPr id="0" name=""/>
        <dsp:cNvSpPr/>
      </dsp:nvSpPr>
      <dsp:spPr>
        <a:xfrm>
          <a:off x="4037236" y="1061946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7884325"/>
              <a:satOff val="-42622"/>
              <a:lumOff val="-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E7FA2D-0A1B-4B8D-8DAB-235788271F9C}">
      <dsp:nvSpPr>
        <dsp:cNvPr id="0" name=""/>
        <dsp:cNvSpPr/>
      </dsp:nvSpPr>
      <dsp:spPr>
        <a:xfrm>
          <a:off x="4414580" y="0"/>
          <a:ext cx="2168376" cy="186951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accent3">
              <a:hueOff val="9855406"/>
              <a:satOff val="-53278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7D588E-E974-4CC5-86C2-F0BDBF0226A8}">
      <dsp:nvSpPr>
        <dsp:cNvPr id="0" name=""/>
        <dsp:cNvSpPr/>
      </dsp:nvSpPr>
      <dsp:spPr>
        <a:xfrm>
          <a:off x="4478628" y="820909"/>
          <a:ext cx="253877" cy="21881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9855406"/>
              <a:satOff val="-53278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EB33BB8-6C7A-4BE0-9B55-9EAC48D52EC6}" type="datetimeFigureOut">
              <a:rPr lang="en-US" altLang="zh-TW"/>
              <a:t>10/7/2016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3F7AA83-DE31-4E93-AB07-EF7FB05F6670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C611EF64-F73B-4314-BB6F-BC0937BBDF19}" type="datetimeFigureOut">
              <a:t>2016/10/7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935E2820-AFE1-45FA-949E-17BDB534E1DC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altLang="zh-TW" smtClean="0"/>
              <a:t>3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4911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吸毒前／吸毒後是你看過最噁心的對照圖</a:t>
            </a:r>
          </a:p>
          <a:p>
            <a:r>
              <a:rPr lang="en-US" altLang="zh-TW" dirty="0"/>
              <a:t>http://onefunnyjoke.com/2014/02/10/%E5%90%B8%E6%AF%92%E5%89%8D%E5%90%B8%E6%AF%92%E5%BE%8C/</a:t>
            </a:r>
          </a:p>
          <a:p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吸毒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 讓人老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歲 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引用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2011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 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02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 蘋果日報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r>
              <a:rPr lang="en-US" altLang="zh-TW" dirty="0"/>
              <a:t>http://spring.hlhs.hlc.edu.tw/2011/02/%E5%90%B8%E6%AF%923%E6%9C%88-%E8%AE%93%E4%BA%BA%E8%80%8110%E6%AD%B2-%E5%BC%95%E7%94%A82011%E5%B9%B4-02%E6%9C%8828%E6%97%A5-%E8%98%8B%E6%9E%9C%E6%97%A5%E5%A0%B1/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8140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吸毒前／吸毒後是你看過最噁心的對照圖</a:t>
            </a:r>
          </a:p>
          <a:p>
            <a:r>
              <a:rPr lang="en-US" altLang="zh-TW" dirty="0"/>
              <a:t>http://onefunnyjoke.com/2014/02/10/%E5%90%B8%E6%AF%92%E5%89%8D%E5%90%B8%E6%AF%92%E5%BE%8C/</a:t>
            </a:r>
          </a:p>
          <a:p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吸毒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 讓人老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歲 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引用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2011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 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02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 蘋果日報</a:t>
            </a:r>
            <a:r>
              <a:rPr lang="en-US" altLang="zh-TW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r>
              <a:rPr lang="en-US" altLang="zh-TW" dirty="0"/>
              <a:t>http://spring.hlhs.hlc.edu.tw/2011/02/%E5%90%B8%E6%AF%923%E6%9C%88-%E8%AE%93%E4%BA%BA%E8%80%8110%E6%AD%B2-%E5%BC%95%E7%94%A82011%E5%B9%B4-02%E6%9C%8828%E6%97%A5-%E8%98%8B%E6%9E%9C%E6%97%A5%E5%A0%B1/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1056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0998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10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39005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52620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法務部無毒家園網</a:t>
            </a:r>
            <a:r>
              <a:rPr lang="en-US" altLang="zh-TW" dirty="0"/>
              <a:t>-</a:t>
            </a:r>
            <a:r>
              <a:rPr lang="zh-TW" altLang="en-US" dirty="0"/>
              <a:t>大哥哥大姊姊的話</a:t>
            </a:r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http://refrain.moj.gov.tw/lp.asp?CtNode=427&amp;CtUnit=143&amp;BaseDSD=52&amp;mp=1&amp;nowPage=1&amp;pagesize=30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27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16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724660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Google</a:t>
            </a:r>
            <a:r>
              <a:rPr lang="zh-TW" altLang="en-US" dirty="0"/>
              <a:t>課程回饋問卷</a:t>
            </a:r>
            <a:endParaRPr lang="en-US" altLang="zh-TW" dirty="0"/>
          </a:p>
          <a:p>
            <a:r>
              <a:rPr lang="en-US" altLang="zh-TW"/>
              <a:t>https://docs.google.com/forms/d/e/1FAIpQLSepdHO8LBw_0WUlqF-VucgjGEM_uXZfcLXlVZS-t3qGNBTOcw/viewform</a:t>
            </a:r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18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04194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altLang="zh-TW" smtClean="0"/>
              <a:t>19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6640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98912" y="304800"/>
            <a:ext cx="5318521" cy="2793906"/>
          </a:xfrm>
        </p:spPr>
        <p:txBody>
          <a:bodyPr anchor="b">
            <a:normAutofit/>
          </a:bodyPr>
          <a:lstStyle>
            <a:lvl1pPr algn="l" latinLnBrk="0">
              <a:lnSpc>
                <a:spcPct val="80000"/>
              </a:lnSpc>
              <a:defRPr lang="zh-TW" sz="3713" b="1"/>
            </a:lvl1pPr>
          </a:lstStyle>
          <a:p>
            <a:r>
              <a:rPr lang="zh-TW" altLang="en-US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98912" y="3108804"/>
            <a:ext cx="5318521" cy="8382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1350">
                <a:solidFill>
                  <a:schemeClr val="accent2"/>
                </a:solidFill>
              </a:defRPr>
            </a:lvl1pPr>
            <a:lvl2pPr marL="257175" indent="0" algn="ctr" latinLnBrk="0">
              <a:buNone/>
              <a:defRPr lang="zh-TW" sz="1125"/>
            </a:lvl2pPr>
            <a:lvl3pPr marL="514350" indent="0" algn="ctr" latinLnBrk="0">
              <a:buNone/>
              <a:defRPr lang="zh-TW" sz="1013"/>
            </a:lvl3pPr>
            <a:lvl4pPr marL="771525" indent="0" algn="ctr" latinLnBrk="0">
              <a:buNone/>
              <a:defRPr lang="zh-TW" sz="900"/>
            </a:lvl4pPr>
            <a:lvl5pPr marL="1028700" indent="0" algn="ctr" latinLnBrk="0">
              <a:buNone/>
              <a:defRPr lang="zh-TW" sz="900"/>
            </a:lvl5pPr>
            <a:lvl6pPr marL="1285875" indent="0" algn="ctr" latinLnBrk="0">
              <a:buNone/>
              <a:defRPr lang="zh-TW" sz="900"/>
            </a:lvl6pPr>
            <a:lvl7pPr marL="1543050" indent="0" algn="ctr" latinLnBrk="0">
              <a:buNone/>
              <a:defRPr lang="zh-TW" sz="900"/>
            </a:lvl7pPr>
            <a:lvl8pPr marL="1800225" indent="0" algn="ctr" latinLnBrk="0">
              <a:buNone/>
              <a:defRPr lang="zh-TW" sz="900"/>
            </a:lvl8pPr>
            <a:lvl9pPr marL="2057400" indent="0" algn="ctr" latinLnBrk="0">
              <a:buNone/>
              <a:defRPr lang="zh-TW" sz="900"/>
            </a:lvl9pPr>
          </a:lstStyle>
          <a:p>
            <a:r>
              <a:rPr lang="zh-TW" altLang="en-US"/>
              <a:t>按一下以編輯母片副標題樣式</a:t>
            </a:r>
            <a:endParaRPr lang="zh-TW"/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t>2016/10/7</a:t>
            </a:fld>
            <a:endParaRPr lang="zh-TW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t>2016/10/7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85012" y="1600205"/>
            <a:ext cx="4800601" cy="2486025"/>
          </a:xfrm>
        </p:spPr>
        <p:txBody>
          <a:bodyPr anchor="b">
            <a:normAutofit/>
          </a:bodyPr>
          <a:lstStyle>
            <a:lvl1pPr latinLnBrk="0">
              <a:defRPr lang="zh-TW" sz="2925"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85011" y="4105029"/>
            <a:ext cx="4800601" cy="914400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125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 latinLnBrk="0">
              <a:buNone/>
              <a:defRPr lang="zh-TW"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t>2016/10/7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656160" y="1600200"/>
            <a:ext cx="3429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56610" y="1600200"/>
            <a:ext cx="3429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t>2016/10/7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3429000" cy="823912"/>
          </a:xfrm>
        </p:spPr>
        <p:txBody>
          <a:bodyPr anchor="ctr">
            <a:noAutofit/>
          </a:bodyPr>
          <a:lstStyle>
            <a:lvl1pPr marL="0" indent="0" latinLnBrk="0">
              <a:spcBef>
                <a:spcPts val="0"/>
              </a:spcBef>
              <a:buNone/>
              <a:defRPr lang="zh-TW" sz="1181" b="0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656160" y="2505075"/>
            <a:ext cx="3429000" cy="33375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256610" y="1600200"/>
            <a:ext cx="3429000" cy="823912"/>
          </a:xfrm>
        </p:spPr>
        <p:txBody>
          <a:bodyPr anchor="ctr">
            <a:noAutofit/>
          </a:bodyPr>
          <a:lstStyle>
            <a:lvl1pPr marL="0" indent="0" latinLnBrk="0">
              <a:spcBef>
                <a:spcPts val="0"/>
              </a:spcBef>
              <a:buNone/>
              <a:defRPr lang="zh-TW" sz="1181" b="0">
                <a:solidFill>
                  <a:schemeClr val="accent2"/>
                </a:solidFill>
              </a:defRPr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256610" y="2505075"/>
            <a:ext cx="3429000" cy="333756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t>2016/10/7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t>2016/10/7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t>2016/10/7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8211" y="2277477"/>
            <a:ext cx="2057401" cy="2322178"/>
          </a:xfrm>
        </p:spPr>
        <p:txBody>
          <a:bodyPr anchor="b">
            <a:normAutofit/>
          </a:bodyPr>
          <a:lstStyle>
            <a:lvl1pPr latinLnBrk="0">
              <a:defRPr lang="zh-TW" sz="1463" b="1">
                <a:solidFill>
                  <a:schemeClr val="accent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0360" y="533400"/>
            <a:ext cx="5143500" cy="4800600"/>
          </a:xfrm>
        </p:spPr>
        <p:txBody>
          <a:bodyPr>
            <a:normAutofit/>
          </a:bodyPr>
          <a:lstStyle>
            <a:lvl1pPr latinLnBrk="0">
              <a:defRPr lang="zh-TW" sz="1350"/>
            </a:lvl1pPr>
            <a:lvl2pPr latinLnBrk="0">
              <a:defRPr lang="zh-TW" sz="1125"/>
            </a:lvl2pPr>
            <a:lvl3pPr latinLnBrk="0">
              <a:defRPr lang="zh-TW" sz="1013"/>
            </a:lvl3pPr>
            <a:lvl4pPr latinLnBrk="0">
              <a:defRPr lang="zh-TW" sz="900"/>
            </a:lvl4pPr>
            <a:lvl5pPr latinLnBrk="0">
              <a:defRPr lang="zh-TW" sz="788"/>
            </a:lvl5pPr>
            <a:lvl6pPr latinLnBrk="0">
              <a:defRPr lang="zh-TW" sz="788"/>
            </a:lvl6pPr>
            <a:lvl7pPr latinLnBrk="0">
              <a:defRPr lang="zh-TW" sz="788"/>
            </a:lvl7pPr>
            <a:lvl8pPr latinLnBrk="0">
              <a:defRPr lang="zh-TW" sz="788"/>
            </a:lvl8pPr>
            <a:lvl9pPr latinLnBrk="0">
              <a:defRPr lang="zh-TW" sz="788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8211" y="4583192"/>
            <a:ext cx="2057400" cy="1131813"/>
          </a:xfrm>
        </p:spPr>
        <p:txBody>
          <a:bodyPr>
            <a:normAutofit/>
          </a:bodyPr>
          <a:lstStyle>
            <a:lvl1pPr marL="0" indent="0" latinLnBrk="0">
              <a:spcBef>
                <a:spcPts val="563"/>
              </a:spcBef>
              <a:buNone/>
              <a:defRPr lang="zh-TW" sz="788"/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t>2016/10/7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8211" y="2277477"/>
            <a:ext cx="2057401" cy="2322178"/>
          </a:xfrm>
        </p:spPr>
        <p:txBody>
          <a:bodyPr anchor="b">
            <a:normAutofit/>
          </a:bodyPr>
          <a:lstStyle>
            <a:lvl1pPr latinLnBrk="0">
              <a:defRPr lang="zh-TW" sz="1463" b="1">
                <a:solidFill>
                  <a:schemeClr val="accent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8211" y="4583192"/>
            <a:ext cx="2057400" cy="1131813"/>
          </a:xfrm>
        </p:spPr>
        <p:txBody>
          <a:bodyPr>
            <a:normAutofit/>
          </a:bodyPr>
          <a:lstStyle>
            <a:lvl1pPr marL="0" indent="0" latinLnBrk="0">
              <a:spcBef>
                <a:spcPts val="563"/>
              </a:spcBef>
              <a:buNone/>
              <a:defRPr lang="zh-TW" sz="788"/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t>2016/10/7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  <p:sp>
        <p:nvSpPr>
          <p:cNvPr id="8" name="圓角矩形 7"/>
          <p:cNvSpPr/>
          <p:nvPr/>
        </p:nvSpPr>
        <p:spPr>
          <a:xfrm>
            <a:off x="970361" y="533400"/>
            <a:ext cx="51435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56084" y="647700"/>
            <a:ext cx="497205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 latinLnBrk="0">
              <a:buNone/>
              <a:defRPr lang="zh-TW" sz="1350"/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t>2016/10/7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7398761" y="304801"/>
            <a:ext cx="1286850" cy="5410200"/>
          </a:xfrm>
        </p:spPr>
        <p:txBody>
          <a:bodyPr vert="eaVert"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657352" y="304801"/>
            <a:ext cx="5627111" cy="54102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t>2016/10/7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656160" y="304800"/>
            <a:ext cx="702945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702945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90184" y="6505078"/>
            <a:ext cx="72302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506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t>2016/10/7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960122" y="6505078"/>
            <a:ext cx="515731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506">
                <a:solidFill>
                  <a:schemeClr val="bg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85613" y="6280303"/>
            <a:ext cx="40004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TW" sz="591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sldNum="0"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lang="zh-TW" sz="1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305" indent="-128588" algn="l" defTabSz="514350" rtl="0" eaLnBrk="1" latinLnBrk="0" hangingPunct="1">
        <a:lnSpc>
          <a:spcPct val="90000"/>
        </a:lnSpc>
        <a:spcBef>
          <a:spcPts val="1013"/>
        </a:spcBef>
        <a:buSzPct val="80000"/>
        <a:buFont typeface="Wingdings" panose="05000000000000000000" pitchFamily="2" charset="2"/>
        <a:buChar char="§"/>
        <a:defRPr lang="zh-TW"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334328" indent="-128588" algn="l" defTabSz="514350" rtl="0" eaLnBrk="1" latinLnBrk="0" hangingPunct="1">
        <a:lnSpc>
          <a:spcPct val="90000"/>
        </a:lnSpc>
        <a:spcBef>
          <a:spcPts val="563"/>
        </a:spcBef>
        <a:buSzPct val="80000"/>
        <a:buFont typeface="Wingdings" panose="05000000000000000000" pitchFamily="2" charset="2"/>
        <a:buChar char="§"/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4373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4pPr>
      <a:lvl5pPr marL="874395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5pPr>
      <a:lvl6pPr marL="1054418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7pPr>
      <a:lvl8pPr marL="1414463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8pPr>
      <a:lvl9pPr marL="1594485" indent="-128588" algn="l" defTabSz="514350" rtl="0" eaLnBrk="1" latinLnBrk="0" hangingPunct="1">
        <a:lnSpc>
          <a:spcPct val="90000"/>
        </a:lnSpc>
        <a:spcBef>
          <a:spcPts val="450"/>
        </a:spcBef>
        <a:buSzPct val="80000"/>
        <a:buFont typeface="Wingdings" panose="05000000000000000000" pitchFamily="2" charset="2"/>
        <a:buChar char="§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24433;&#29255;/&#21453;&#27602;&#38651;&#30318;&#38498;-VCR3-&#28187;&#32933;&#31687;.wmv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&#24433;&#29255;/&#12304;&#26032;&#32862;&#12305;2015-0526%20&#23569;&#22899;&#25289;K&#23615;&#34880;&#22602;%20&#32066;&#29983;&#23615;&#24067;&#19981;&#38626;&#36523;.mp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24433;&#29255;/&#12304;&#26032;&#32862;&#12305;%202014-0819%20&#26607;&#38663;&#26481;&#21560;&#27602;&#24418;&#35937;&#27584;%20&#24291;&#21578;&#21453;&#27602;&#24433;&#29255;&#19979;&#26550;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hyperlink" Target="https://docs.google.com/forms/d/e/1FAIpQLSepdHO8LBw_0WUlqF-VucgjGEM_uXZfcLXlVZS-t3qGNBTOcw/viewform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797" y="2767513"/>
            <a:ext cx="1480492" cy="834411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486065" y="2464536"/>
            <a:ext cx="59563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rgbClr val="00206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拒毒命可保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780864" y="1641844"/>
            <a:ext cx="576235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950" dirty="0">
                <a:solidFill>
                  <a:srgbClr val="C0000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別讓毒品收服了你，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3349308" y="4437090"/>
            <a:ext cx="5228240" cy="861656"/>
            <a:chOff x="3393553" y="4279427"/>
            <a:chExt cx="5228240" cy="861656"/>
          </a:xfrm>
        </p:grpSpPr>
        <p:sp>
          <p:nvSpPr>
            <p:cNvPr id="5" name="文字方塊 4"/>
            <p:cNvSpPr txBox="1"/>
            <p:nvPr/>
          </p:nvSpPr>
          <p:spPr>
            <a:xfrm>
              <a:off x="3424726" y="4279427"/>
              <a:ext cx="469209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TW" altLang="en-US" sz="3000" b="1" dirty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駱雯羚老師</a:t>
              </a: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3393553" y="4771751"/>
              <a:ext cx="46920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+mn-ea"/>
                </a:rPr>
                <a:t>105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+mn-ea"/>
                </a:rPr>
                <a:t>年度七升八年級升暑輔法治教育課程</a:t>
              </a: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6816" y="4459195"/>
              <a:ext cx="504977" cy="504977"/>
            </a:xfrm>
            <a:prstGeom prst="rect">
              <a:avLst/>
            </a:prstGeom>
          </p:spPr>
        </p:pic>
      </p:grpSp>
      <p:sp>
        <p:nvSpPr>
          <p:cNvPr id="9" name="文字方塊 8"/>
          <p:cNvSpPr txBox="1"/>
          <p:nvPr/>
        </p:nvSpPr>
        <p:spPr>
          <a:xfrm>
            <a:off x="5889479" y="3648060"/>
            <a:ext cx="25955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Part</a:t>
            </a:r>
            <a:r>
              <a:rPr lang="zh-TW" altLang="en-US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 </a:t>
            </a:r>
            <a:r>
              <a:rPr lang="en-US" altLang="zh-TW" sz="4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2</a:t>
            </a:r>
            <a:endParaRPr lang="zh-TW" altLang="en-US" sz="4000" dirty="0">
              <a:solidFill>
                <a:srgbClr val="0070C0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257719" y="1398921"/>
            <a:ext cx="6350115" cy="2972704"/>
          </a:xfrm>
        </p:spPr>
        <p:txBody>
          <a:bodyPr>
            <a:no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  <a:latin typeface="+mj-ea"/>
              </a:rPr>
              <a:t>藥你好看</a:t>
            </a:r>
            <a:r>
              <a:rPr lang="en-US" altLang="zh-TW" sz="9600" b="0" dirty="0">
                <a:solidFill>
                  <a:srgbClr val="002060"/>
                </a:solidFill>
                <a:latin typeface="+mj-ea"/>
              </a:rPr>
              <a:t>?</a:t>
            </a:r>
            <a:br>
              <a:rPr lang="en-US" altLang="zh-TW" sz="9600" b="0" dirty="0">
                <a:solidFill>
                  <a:srgbClr val="002060"/>
                </a:solidFill>
                <a:latin typeface="+mj-ea"/>
              </a:rPr>
            </a:br>
            <a:r>
              <a:rPr lang="zh-TW" altLang="en-US" sz="9600" b="0" dirty="0">
                <a:solidFill>
                  <a:srgbClr val="002060"/>
                </a:solidFill>
                <a:latin typeface="+mj-ea"/>
              </a:rPr>
              <a:t>　  </a:t>
            </a:r>
            <a:r>
              <a:rPr lang="zh-TW" altLang="en-US" sz="11500" b="0" dirty="0">
                <a:solidFill>
                  <a:srgbClr val="C00000"/>
                </a:solidFill>
                <a:latin typeface="+mj-ea"/>
              </a:rPr>
              <a:t>假的</a:t>
            </a:r>
            <a:r>
              <a:rPr lang="en-US" altLang="zh-TW" sz="11500" b="0" dirty="0">
                <a:solidFill>
                  <a:srgbClr val="C00000"/>
                </a:solidFill>
                <a:latin typeface="+mj-ea"/>
              </a:rPr>
              <a:t>!</a:t>
            </a:r>
            <a:endParaRPr lang="zh-TW" sz="9600" b="0" dirty="0">
              <a:solidFill>
                <a:srgbClr val="C00000"/>
              </a:solidFill>
              <a:latin typeface="+mj-ea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817" y="3109560"/>
            <a:ext cx="962108" cy="96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3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 rot="21079812">
            <a:off x="57020" y="475550"/>
            <a:ext cx="5020962" cy="113715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000" b="0" dirty="0"/>
              <a:t> 藥你好看</a:t>
            </a:r>
            <a:r>
              <a:rPr lang="en-US" altLang="zh-TW" sz="8000" b="0" dirty="0"/>
              <a:t>?</a:t>
            </a:r>
            <a:endParaRPr lang="zh-TW" altLang="en-US" sz="8000" b="0" dirty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349682">
            <a:off x="824647" y="116270"/>
            <a:ext cx="1660280" cy="4544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dirty="0">
                <a:latin typeface="+mj-lt"/>
                <a:ea typeface="+mj-ea"/>
                <a:cs typeface="+mj-cs"/>
              </a:rPr>
              <a:t>假的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內容版面配置區 1"/>
          <p:cNvSpPr>
            <a:spLocks noGrp="1"/>
          </p:cNvSpPr>
          <p:nvPr>
            <p:ph idx="1"/>
          </p:nvPr>
        </p:nvSpPr>
        <p:spPr>
          <a:xfrm>
            <a:off x="962197" y="2181617"/>
            <a:ext cx="4284944" cy="2847738"/>
          </a:xfrm>
        </p:spPr>
        <p:txBody>
          <a:bodyPr>
            <a:noAutofit/>
          </a:bodyPr>
          <a:lstStyle/>
          <a:p>
            <a:pPr marL="25717" indent="0">
              <a:buNone/>
            </a:pPr>
            <a:r>
              <a:rPr lang="zh-TW" altLang="en-US" sz="4400" dirty="0">
                <a:solidFill>
                  <a:srgbClr val="C00000"/>
                </a:solidFill>
                <a:latin typeface="+mj-ea"/>
                <a:ea typeface="+mj-ea"/>
              </a:rPr>
              <a:t>注意！</a:t>
            </a:r>
            <a:r>
              <a:rPr lang="en-US" altLang="zh-TW" sz="4400" dirty="0">
                <a:latin typeface="+mj-ea"/>
                <a:ea typeface="+mj-ea"/>
              </a:rPr>
              <a:t/>
            </a:r>
            <a:br>
              <a:rPr lang="en-US" altLang="zh-TW" sz="4400" dirty="0">
                <a:latin typeface="+mj-ea"/>
                <a:ea typeface="+mj-ea"/>
              </a:rPr>
            </a:br>
            <a:r>
              <a:rPr lang="zh-TW" altLang="en-US" sz="4400" dirty="0">
                <a:latin typeface="+mj-ea"/>
                <a:ea typeface="+mj-ea"/>
              </a:rPr>
              <a:t>請專心觀看影片內容，以利後續小組討論喔</a:t>
            </a:r>
            <a:r>
              <a:rPr lang="en-US" altLang="zh-TW" sz="4400" dirty="0">
                <a:latin typeface="+mj-ea"/>
                <a:ea typeface="+mj-ea"/>
              </a:rPr>
              <a:t>:)</a:t>
            </a:r>
          </a:p>
          <a:p>
            <a:pPr marL="25717" indent="0">
              <a:buNone/>
            </a:pPr>
            <a:endParaRPr lang="zh-TW" altLang="en-US" sz="4400" dirty="0">
              <a:latin typeface="+mj-ea"/>
              <a:ea typeface="+mj-ea"/>
            </a:endParaRPr>
          </a:p>
        </p:txBody>
      </p:sp>
      <p:pic>
        <p:nvPicPr>
          <p:cNvPr id="9" name="圖片 8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41" y="1869931"/>
            <a:ext cx="3347884" cy="334788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274" y="125058"/>
            <a:ext cx="436871" cy="43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72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152" y="931034"/>
            <a:ext cx="7596150" cy="4924334"/>
          </a:xfr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1737360" y="4574798"/>
            <a:ext cx="7406640" cy="1149346"/>
          </a:xfrm>
          <a:prstGeom prst="rect">
            <a:avLst/>
          </a:prstGeom>
          <a:solidFill>
            <a:schemeClr val="accent6">
              <a:lumMod val="50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noProof="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若你是金阿賢，你會選擇</a:t>
            </a:r>
            <a:r>
              <a:rPr lang="en-US" altLang="zh-TW" sz="4400" noProof="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…?</a:t>
            </a:r>
            <a:endParaRPr kumimoji="0" lang="zh-TW" altLang="en-US" sz="4400" b="0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2" name="語音泡泡: 橢圓形 1"/>
          <p:cNvSpPr/>
          <p:nvPr/>
        </p:nvSpPr>
        <p:spPr>
          <a:xfrm>
            <a:off x="6382512" y="867158"/>
            <a:ext cx="1353312" cy="1190374"/>
          </a:xfrm>
          <a:prstGeom prst="wedgeEllipseCallout">
            <a:avLst>
              <a:gd name="adj1" fmla="val -61374"/>
              <a:gd name="adj2" fmla="val 51746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8000" dirty="0"/>
              <a:t>?</a:t>
            </a:r>
            <a:endParaRPr lang="zh-TW" altLang="en-US" sz="8000" dirty="0"/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1079812">
            <a:off x="57020" y="475550"/>
            <a:ext cx="5020962" cy="113715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000" b="0" dirty="0"/>
              <a:t> 藥你好看</a:t>
            </a:r>
            <a:r>
              <a:rPr lang="en-US" altLang="zh-TW" sz="8000" b="0" dirty="0"/>
              <a:t>?</a:t>
            </a:r>
            <a:endParaRPr lang="zh-TW" altLang="en-US" sz="8000" b="0" dirty="0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 rot="349682">
            <a:off x="824647" y="116270"/>
            <a:ext cx="1660280" cy="4544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dirty="0">
                <a:latin typeface="+mj-lt"/>
                <a:ea typeface="+mj-ea"/>
                <a:cs typeface="+mj-cs"/>
              </a:rPr>
              <a:t>假的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274" y="125058"/>
            <a:ext cx="436871" cy="43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0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57" y="802024"/>
            <a:ext cx="8730909" cy="4855064"/>
          </a:xfrm>
        </p:spPr>
      </p:pic>
      <p:sp>
        <p:nvSpPr>
          <p:cNvPr id="4" name="標題 1"/>
          <p:cNvSpPr txBox="1">
            <a:spLocks/>
          </p:cNvSpPr>
          <p:nvPr/>
        </p:nvSpPr>
        <p:spPr>
          <a:xfrm rot="21079812">
            <a:off x="32156" y="672506"/>
            <a:ext cx="3414373" cy="91750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藥你好看？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-17490" y="6148570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「少女拉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K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尿血塊 終生尿布不離身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26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日。中天新聞。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https://www.youtube.com/watch?v=BIJxG86IksE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0" y="3342250"/>
            <a:ext cx="5089821" cy="1306182"/>
          </a:xfrm>
          <a:prstGeom prst="rect">
            <a:avLst/>
          </a:prstGeom>
          <a:solidFill>
            <a:schemeClr val="accent6">
              <a:lumMod val="75000"/>
              <a:alpha val="74902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33400" marR="0" lvl="0" indent="-5334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長期吸食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K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他命的副作用：</a:t>
            </a:r>
            <a:endParaRPr kumimoji="0" lang="en-US" altLang="zh-TW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  <a:p>
            <a:pPr marL="533400" marR="0" lvl="0" indent="-5334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　　　膀胱炎、膀胱萎縮</a:t>
            </a:r>
            <a:endParaRPr lang="en-US" altLang="zh-TW" sz="3200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 rot="349682">
            <a:off x="704823" y="78777"/>
            <a:ext cx="1732050" cy="724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假的</a:t>
            </a:r>
            <a:r>
              <a:rPr lang="en-US" altLang="zh-TW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!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7892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829"/>
            <a:ext cx="9166368" cy="5917722"/>
          </a:xfrm>
          <a:prstGeom prst="rect">
            <a:avLst/>
          </a:prstGeom>
        </p:spPr>
      </p:pic>
      <p:sp>
        <p:nvSpPr>
          <p:cNvPr id="3" name="標題 1"/>
          <p:cNvSpPr txBox="1">
            <a:spLocks/>
          </p:cNvSpPr>
          <p:nvPr/>
        </p:nvSpPr>
        <p:spPr>
          <a:xfrm rot="21079812">
            <a:off x="32156" y="672506"/>
            <a:ext cx="3414373" cy="91750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藥你好看？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349682">
            <a:off x="704823" y="78777"/>
            <a:ext cx="1732050" cy="724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假的</a:t>
            </a:r>
            <a:r>
              <a:rPr lang="en-US" altLang="zh-TW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!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554748" y="194807"/>
            <a:ext cx="4589252" cy="936452"/>
          </a:xfrm>
          <a:prstGeom prst="rect">
            <a:avLst/>
          </a:prstGeom>
          <a:solidFill>
            <a:srgbClr val="FFC0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33400" marR="0" lvl="0" indent="-5334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安非他命成癮患者</a:t>
            </a:r>
            <a:endParaRPr lang="en-US" altLang="zh-TW" sz="4000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-54260" y="6243993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吸毒</a:t>
            </a: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3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 讓人老</a:t>
            </a: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10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歲 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2011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28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蘋果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日報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。</a:t>
            </a:r>
            <a:endParaRPr lang="zh-TW" altLang="en-US" sz="11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http://spring.hlhs.hlc.edu.tw/2011/02/%E5%90%B8%E6%AF%923%E6%9C%88-%E8%AE%93%E4%BA%BA%E8%80%8110%E6%AD%B2-%E5%BC%95%E7%94%A82011%E5%B9%B4-02%E6%9C%8828%E6%97%A5-%E8%98%8B%E6%9E%9C%E6%97%A5%E5%A0%B1/</a:t>
            </a:r>
            <a:endParaRPr lang="en-US" altLang="zh-TW" sz="11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1764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90" y="441262"/>
            <a:ext cx="9144000" cy="5909882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 rot="21079812">
            <a:off x="32156" y="672506"/>
            <a:ext cx="3414373" cy="91750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藥你好看？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349682">
            <a:off x="704823" y="78777"/>
            <a:ext cx="1732050" cy="724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假的</a:t>
            </a:r>
            <a:r>
              <a:rPr lang="en-US" altLang="zh-TW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!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-54260" y="6243993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吸毒</a:t>
            </a: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3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 讓人老</a:t>
            </a: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10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歲 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2011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28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蘋果</a:t>
            </a:r>
            <a:r>
              <a:rPr lang="zh-TW" altLang="en-US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日報</a:t>
            </a:r>
            <a:r>
              <a:rPr lang="zh-TW" altLang="en-US" sz="1100" dirty="0" smtClean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。</a:t>
            </a:r>
            <a:endParaRPr lang="zh-TW" altLang="en-US" sz="11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1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http://spring.hlhs.hlc.edu.tw/2011/02/%E5%90%B8%E6%AF%923%E6%9C%88-%E8%AE%93%E4%BA%BA%E8%80%8110%E6%AD%B2-%E5%BC%95%E7%94%A82011%E5%B9%B4-02%E6%9C%8828%E6%97%A5-%E8%98%8B%E6%9E%9C%E6%97%A5%E5%A0%B1/</a:t>
            </a:r>
            <a:endParaRPr lang="en-US" altLang="zh-TW" sz="11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7553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 r="4400"/>
          <a:stretch/>
        </p:blipFill>
        <p:spPr>
          <a:xfrm>
            <a:off x="-17490" y="569937"/>
            <a:ext cx="9161490" cy="5578633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 rot="21079812">
            <a:off x="32156" y="672506"/>
            <a:ext cx="3414373" cy="91750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藥你好看？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349682">
            <a:off x="704823" y="78777"/>
            <a:ext cx="1732050" cy="724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假的</a:t>
            </a:r>
            <a:r>
              <a:rPr lang="en-US" altLang="zh-TW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!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-17490" y="6148570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「柯震東吸毒形象毀 廣告反毒影片下架 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2014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8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19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日。中視新聞。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https://www.youtube.com/watch?v=VGob0F2MOyg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4361893" y="187437"/>
            <a:ext cx="4782107" cy="648820"/>
          </a:xfrm>
          <a:prstGeom prst="rect">
            <a:avLst/>
          </a:prstGeom>
          <a:solidFill>
            <a:srgbClr val="FFC0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33400" marR="0" lvl="0" indent="-5334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吸毒，不只毀了健康</a:t>
            </a:r>
            <a:endParaRPr lang="en-US" altLang="zh-TW" sz="3600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5230369" y="981254"/>
            <a:ext cx="3913631" cy="648820"/>
          </a:xfrm>
          <a:prstGeom prst="rect">
            <a:avLst/>
          </a:prstGeom>
          <a:solidFill>
            <a:srgbClr val="FFC000">
              <a:alpha val="74902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533400" marR="0" lvl="0" indent="-5334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也毀了，所有一切</a:t>
            </a:r>
            <a:endParaRPr lang="en-US" altLang="zh-TW" sz="3600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4177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93003108"/>
              </p:ext>
            </p:extLst>
          </p:nvPr>
        </p:nvGraphicFramePr>
        <p:xfrm>
          <a:off x="0" y="1317510"/>
          <a:ext cx="9144000" cy="4939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標題 1"/>
          <p:cNvSpPr txBox="1">
            <a:spLocks/>
          </p:cNvSpPr>
          <p:nvPr/>
        </p:nvSpPr>
        <p:spPr>
          <a:xfrm rot="21079812">
            <a:off x="32156" y="672506"/>
            <a:ext cx="3414373" cy="91750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/>
              <a:t>藥你好看？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349682">
            <a:off x="704823" y="78777"/>
            <a:ext cx="1732050" cy="724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假的</a:t>
            </a:r>
            <a:r>
              <a:rPr lang="en-US" altLang="zh-TW" sz="54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!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標題 3"/>
          <p:cNvSpPr txBox="1">
            <a:spLocks/>
          </p:cNvSpPr>
          <p:nvPr/>
        </p:nvSpPr>
        <p:spPr>
          <a:xfrm>
            <a:off x="3159186" y="443021"/>
            <a:ext cx="5774198" cy="87448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zh-TW" altLang="en-US" sz="4400" dirty="0">
                <a:solidFill>
                  <a:srgbClr val="C00000"/>
                </a:solidFill>
              </a:rPr>
              <a:t>毒害一生，得不償失</a:t>
            </a:r>
          </a:p>
        </p:txBody>
      </p:sp>
    </p:spTree>
    <p:extLst>
      <p:ext uri="{BB962C8B-B14F-4D97-AF65-F5344CB8AC3E}">
        <p14:creationId xmlns:p14="http://schemas.microsoft.com/office/powerpoint/2010/main" val="26018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88353" y="1315452"/>
            <a:ext cx="6631731" cy="1879324"/>
          </a:xfrm>
        </p:spPr>
        <p:txBody>
          <a:bodyPr>
            <a:no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</a:rPr>
              <a:t>無毒三部曲</a:t>
            </a:r>
            <a:endParaRPr lang="zh-TW" sz="9600" b="0" dirty="0">
              <a:solidFill>
                <a:srgbClr val="00206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88353" y="3194776"/>
            <a:ext cx="6368479" cy="867958"/>
          </a:xfrm>
        </p:spPr>
        <p:txBody>
          <a:bodyPr>
            <a:noAutofit/>
          </a:bodyPr>
          <a:lstStyle/>
          <a:p>
            <a:r>
              <a:rPr lang="zh-TW" altLang="en-US" sz="6000" dirty="0">
                <a:latin typeface="+mj-ea"/>
                <a:ea typeface="+mj-ea"/>
              </a:rPr>
              <a:t>防毒、反毒、拒毒</a:t>
            </a:r>
            <a:endParaRPr lang="zh-TW" sz="60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8133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1996" y="107740"/>
            <a:ext cx="7563752" cy="1437738"/>
          </a:xfrm>
        </p:spPr>
        <p:txBody>
          <a:bodyPr>
            <a:normAutofit fontScale="90000"/>
          </a:bodyPr>
          <a:lstStyle/>
          <a:p>
            <a:r>
              <a:rPr lang="zh-TW" altLang="en-US" sz="4000" b="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無毒三部曲</a:t>
            </a:r>
            <a:r>
              <a:rPr lang="en-US" altLang="zh-TW" sz="4400" b="0" dirty="0">
                <a:solidFill>
                  <a:srgbClr val="002060"/>
                </a:solidFill>
              </a:rPr>
              <a:t/>
            </a:r>
            <a:br>
              <a:rPr lang="en-US" altLang="zh-TW" sz="4400" b="0" dirty="0">
                <a:solidFill>
                  <a:srgbClr val="002060"/>
                </a:solidFill>
              </a:rPr>
            </a:br>
            <a:r>
              <a:rPr lang="zh-TW" altLang="en-US" sz="5400" b="0" dirty="0">
                <a:solidFill>
                  <a:srgbClr val="C00000"/>
                </a:solidFill>
              </a:rPr>
              <a:t>我國青少年常見吸毒原因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461082"/>
              </p:ext>
            </p:extLst>
          </p:nvPr>
        </p:nvGraphicFramePr>
        <p:xfrm>
          <a:off x="291996" y="1697835"/>
          <a:ext cx="8669124" cy="4871666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048868">
                  <a:extLst>
                    <a:ext uri="{9D8B030D-6E8A-4147-A177-3AD203B41FA5}">
                      <a16:colId xmlns:a16="http://schemas.microsoft.com/office/drawing/2014/main" xmlns="" val="3442844002"/>
                    </a:ext>
                  </a:extLst>
                </a:gridCol>
                <a:gridCol w="6620256">
                  <a:extLst>
                    <a:ext uri="{9D8B030D-6E8A-4147-A177-3AD203B41FA5}">
                      <a16:colId xmlns:a16="http://schemas.microsoft.com/office/drawing/2014/main" xmlns="" val="2228473788"/>
                    </a:ext>
                  </a:extLst>
                </a:gridCol>
              </a:tblGrid>
              <a:tr h="55166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排序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/>
                        <a:t>原因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61267813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No.1</a:t>
                      </a:r>
                      <a:endParaRPr lang="zh-TW" altLang="en-US" sz="4800" dirty="0">
                        <a:latin typeface="華康超明體" panose="02020C09000000000000" pitchFamily="49" charset="-120"/>
                        <a:ea typeface="華康超明體" panose="02020C09000000000000" pitchFamily="49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72459463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No.2</a:t>
                      </a:r>
                      <a:endParaRPr lang="zh-TW" altLang="en-US" sz="4800" dirty="0">
                        <a:latin typeface="華康超明體" panose="02020C09000000000000" pitchFamily="49" charset="-120"/>
                        <a:ea typeface="華康超明體" panose="02020C09000000000000" pitchFamily="49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41831651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No.3</a:t>
                      </a:r>
                      <a:endParaRPr lang="zh-TW" altLang="en-US" sz="4800" dirty="0">
                        <a:latin typeface="華康超明體" panose="02020C09000000000000" pitchFamily="49" charset="-120"/>
                        <a:ea typeface="華康超明體" panose="02020C09000000000000" pitchFamily="49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1951914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No.4</a:t>
                      </a:r>
                      <a:endParaRPr lang="zh-TW" altLang="en-US" sz="4800" dirty="0">
                        <a:latin typeface="華康超明體" panose="02020C09000000000000" pitchFamily="49" charset="-120"/>
                        <a:ea typeface="華康超明體" panose="02020C09000000000000" pitchFamily="49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43893053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>
                          <a:latin typeface="華康超明體" panose="02020C09000000000000" pitchFamily="49" charset="-120"/>
                          <a:ea typeface="華康超明體" panose="02020C09000000000000" pitchFamily="49" charset="-120"/>
                        </a:rPr>
                        <a:t>No.5</a:t>
                      </a:r>
                      <a:endParaRPr lang="zh-TW" altLang="en-US" sz="4800" dirty="0">
                        <a:latin typeface="華康超明體" panose="02020C09000000000000" pitchFamily="49" charset="-120"/>
                        <a:ea typeface="華康超明體" panose="02020C09000000000000" pitchFamily="49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zh-TW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0646351"/>
                  </a:ext>
                </a:extLst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3872637" y="5787267"/>
            <a:ext cx="3095091" cy="7173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b="0" dirty="0">
                <a:solidFill>
                  <a:schemeClr val="tx2"/>
                </a:solidFill>
              </a:rPr>
              <a:t>心理逃避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3872636" y="4921852"/>
            <a:ext cx="3095091" cy="7173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b="0" dirty="0">
                <a:solidFill>
                  <a:schemeClr val="tx2"/>
                </a:solidFill>
              </a:rPr>
              <a:t>讀書壓力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3872635" y="4064717"/>
            <a:ext cx="3095091" cy="7173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b="0" dirty="0">
                <a:solidFill>
                  <a:schemeClr val="tx2"/>
                </a:solidFill>
              </a:rPr>
              <a:t>減肥、減重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3872634" y="3194998"/>
            <a:ext cx="3095091" cy="7173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b="0" dirty="0">
                <a:solidFill>
                  <a:schemeClr val="tx2"/>
                </a:solidFill>
              </a:rPr>
              <a:t>好奇心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3428622" y="2337863"/>
            <a:ext cx="3983114" cy="7173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000" b="0" dirty="0">
                <a:solidFill>
                  <a:schemeClr val="tx2"/>
                </a:solidFill>
              </a:rPr>
              <a:t>同儕壓力或慫恿</a:t>
            </a:r>
          </a:p>
        </p:txBody>
      </p:sp>
    </p:spTree>
    <p:extLst>
      <p:ext uri="{BB962C8B-B14F-4D97-AF65-F5344CB8AC3E}">
        <p14:creationId xmlns:p14="http://schemas.microsoft.com/office/powerpoint/2010/main" val="75660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5220"/>
            <a:ext cx="9144000" cy="5112362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 rot="21006504">
            <a:off x="-32113" y="1204479"/>
            <a:ext cx="3755099" cy="101089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/>
              <a:t>無毒三部曲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29673">
            <a:off x="637000" y="161508"/>
            <a:ext cx="2085780" cy="9946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600" b="0" dirty="0"/>
              <a:t>反</a:t>
            </a:r>
            <a:r>
              <a:rPr lang="zh-TW" altLang="en-US" sz="6600" b="0" dirty="0" smtClean="0"/>
              <a:t>毒</a:t>
            </a:r>
            <a:endParaRPr lang="zh-TW" altLang="en-US" sz="6600" b="0" dirty="0"/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3342581" y="330740"/>
            <a:ext cx="5691691" cy="695069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l"/>
            </a:pPr>
            <a:r>
              <a:rPr lang="zh-TW" altLang="en-US" sz="3600" dirty="0">
                <a:solidFill>
                  <a:srgbClr val="C00000"/>
                </a:solidFill>
                <a:latin typeface="+mj-ea"/>
                <a:ea typeface="+mj-ea"/>
              </a:rPr>
              <a:t>避免服用來路不明的食品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-17490" y="6217582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《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毒品變化包裝，學生易誤觸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》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，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2015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年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5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月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26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日。</a:t>
            </a: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TVBS</a:t>
            </a:r>
            <a:r>
              <a:rPr lang="zh-TW" altLang="en-US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新聞。</a:t>
            </a:r>
          </a:p>
          <a:p>
            <a:pPr marL="285750" lvl="0" indent="-28575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zh-TW" sz="16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https://www.youtube.com/watch?v=0H-IFlsnCr4</a:t>
            </a:r>
          </a:p>
        </p:txBody>
      </p:sp>
    </p:spTree>
    <p:extLst>
      <p:ext uri="{BB962C8B-B14F-4D97-AF65-F5344CB8AC3E}">
        <p14:creationId xmlns:p14="http://schemas.microsoft.com/office/powerpoint/2010/main" val="176589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語音泡泡: 圓角矩形 14"/>
          <p:cNvSpPr/>
          <p:nvPr/>
        </p:nvSpPr>
        <p:spPr>
          <a:xfrm>
            <a:off x="3781904" y="1536192"/>
            <a:ext cx="5197504" cy="4517136"/>
          </a:xfrm>
          <a:prstGeom prst="wedgeRoundRectCallout">
            <a:avLst>
              <a:gd name="adj1" fmla="val -75723"/>
              <a:gd name="adj2" fmla="val -10375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 rot="21006504">
            <a:off x="-32113" y="1204479"/>
            <a:ext cx="3755099" cy="101089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/>
              <a:t>無毒三部曲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 rot="229673">
            <a:off x="637000" y="161508"/>
            <a:ext cx="2085780" cy="9946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600" b="0" dirty="0"/>
              <a:t>防</a:t>
            </a:r>
            <a:r>
              <a:rPr lang="zh-TW" altLang="en-US" sz="6600" b="0" dirty="0" smtClean="0"/>
              <a:t>毒</a:t>
            </a:r>
            <a:endParaRPr lang="zh-TW" altLang="en-US" sz="6600" b="0" dirty="0"/>
          </a:p>
        </p:txBody>
      </p:sp>
      <p:sp>
        <p:nvSpPr>
          <p:cNvPr id="10" name="內容版面配置區 2"/>
          <p:cNvSpPr>
            <a:spLocks noGrp="1"/>
          </p:cNvSpPr>
          <p:nvPr>
            <p:ph idx="4294967295"/>
          </p:nvPr>
        </p:nvSpPr>
        <p:spPr>
          <a:xfrm>
            <a:off x="3450811" y="530929"/>
            <a:ext cx="5691187" cy="693738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l"/>
            </a:pPr>
            <a:r>
              <a:rPr lang="zh-TW" altLang="en-US" sz="3600" dirty="0">
                <a:solidFill>
                  <a:srgbClr val="C00000"/>
                </a:solidFill>
                <a:latin typeface="+mj-ea"/>
                <a:ea typeface="+mj-ea"/>
              </a:rPr>
              <a:t>反對以「毒品」解決問題</a:t>
            </a:r>
          </a:p>
        </p:txBody>
      </p:sp>
      <p:sp>
        <p:nvSpPr>
          <p:cNvPr id="11" name="標題 7"/>
          <p:cNvSpPr txBox="1">
            <a:spLocks/>
          </p:cNvSpPr>
          <p:nvPr/>
        </p:nvSpPr>
        <p:spPr>
          <a:xfrm>
            <a:off x="3889993" y="1719072"/>
            <a:ext cx="4816826" cy="413735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lang="zh-TW" altLang="en-US" sz="6600" dirty="0">
                <a:solidFill>
                  <a:srgbClr val="C0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沒有</a:t>
            </a:r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過不去的難關，</a:t>
            </a:r>
            <a:endParaRPr lang="en-US" altLang="zh-TW" sz="6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lang="zh-TW" altLang="en-US" sz="6000" dirty="0">
                <a:solidFill>
                  <a:schemeClr val="tx2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只有過不去的情緒！</a:t>
            </a:r>
            <a:endParaRPr lang="en-US" altLang="zh-TW" sz="6000" dirty="0">
              <a:solidFill>
                <a:schemeClr val="tx2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63" y="3099378"/>
            <a:ext cx="3695830" cy="231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1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內容版面配置區 8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07" y="2014646"/>
            <a:ext cx="7029450" cy="3960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標題 1"/>
          <p:cNvSpPr txBox="1">
            <a:spLocks/>
          </p:cNvSpPr>
          <p:nvPr/>
        </p:nvSpPr>
        <p:spPr>
          <a:xfrm rot="21006504">
            <a:off x="76169" y="1094751"/>
            <a:ext cx="3755099" cy="101089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0" dirty="0"/>
              <a:t>無毒三部曲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229673">
            <a:off x="709403" y="152057"/>
            <a:ext cx="1982990" cy="9946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defPPr>
              <a:defRPr lang="en-US"/>
            </a:defPPr>
            <a:lvl1pPr algn="ctr" defTabSz="514350">
              <a:lnSpc>
                <a:spcPct val="90000"/>
              </a:lnSpc>
              <a:spcBef>
                <a:spcPct val="0"/>
              </a:spcBef>
              <a:buNone/>
              <a:defRPr sz="5400" b="1"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600" b="0" dirty="0"/>
              <a:t>拒毒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3890557" y="354653"/>
            <a:ext cx="4913044" cy="1756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zh-TW" altLang="en-US" sz="5400" dirty="0">
                <a:solidFill>
                  <a:srgbClr val="C00000"/>
                </a:solidFill>
                <a:latin typeface="+mj-ea"/>
                <a:ea typeface="+mj-ea"/>
              </a:rPr>
              <a:t>面對毒害，</a:t>
            </a:r>
            <a:r>
              <a:rPr lang="en-US" altLang="zh-TW" sz="5400" dirty="0">
                <a:solidFill>
                  <a:srgbClr val="C00000"/>
                </a:solidFill>
                <a:latin typeface="+mj-ea"/>
                <a:ea typeface="+mj-ea"/>
              </a:rPr>
              <a:t/>
            </a:r>
            <a:br>
              <a:rPr lang="en-US" altLang="zh-TW" sz="5400" dirty="0">
                <a:solidFill>
                  <a:srgbClr val="C00000"/>
                </a:solidFill>
                <a:latin typeface="+mj-ea"/>
                <a:ea typeface="+mj-ea"/>
              </a:rPr>
            </a:br>
            <a:r>
              <a:rPr lang="zh-TW" altLang="en-US" sz="5400" dirty="0">
                <a:solidFill>
                  <a:srgbClr val="C00000"/>
                </a:solidFill>
                <a:latin typeface="+mj-ea"/>
                <a:ea typeface="+mj-ea"/>
              </a:rPr>
              <a:t>　　堅持拒絕！</a:t>
            </a: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26"/>
          <a:stretch/>
        </p:blipFill>
        <p:spPr>
          <a:xfrm rot="413414">
            <a:off x="594265" y="4509770"/>
            <a:ext cx="2718904" cy="209179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7481">
            <a:off x="5763612" y="2110933"/>
            <a:ext cx="2885420" cy="1923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5372">
            <a:off x="314519" y="2739177"/>
            <a:ext cx="2652439" cy="1768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263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1"/>
          <p:cNvSpPr txBox="1">
            <a:spLocks/>
          </p:cNvSpPr>
          <p:nvPr/>
        </p:nvSpPr>
        <p:spPr>
          <a:xfrm>
            <a:off x="1208" y="-164930"/>
            <a:ext cx="9252520" cy="6711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zh-TW" altLang="en-US" sz="1600" dirty="0">
                <a:solidFill>
                  <a:schemeClr val="tx2"/>
                </a:solidFill>
                <a:latin typeface="華康中圓體" pitchFamily="49" charset="-120"/>
                <a:ea typeface="華康中圓體" pitchFamily="49" charset="-120"/>
                <a:cs typeface="+mj-cs"/>
              </a:rPr>
              <a:t>資料來源：教育部紫錐花運動網站</a:t>
            </a:r>
            <a:endParaRPr lang="en-US" altLang="zh-TW" sz="1600" dirty="0">
              <a:solidFill>
                <a:schemeClr val="tx2"/>
              </a:solidFill>
              <a:latin typeface="華康中圓體" pitchFamily="49" charset="-120"/>
              <a:ea typeface="華康中圓體" pitchFamily="49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3315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85771" y="845638"/>
            <a:ext cx="7743829" cy="2972704"/>
          </a:xfrm>
        </p:spPr>
        <p:txBody>
          <a:bodyPr>
            <a:noAutofit/>
          </a:bodyPr>
          <a:lstStyle/>
          <a:p>
            <a:r>
              <a:rPr lang="zh-TW" altLang="en-US" sz="9600" b="0" dirty="0">
                <a:solidFill>
                  <a:srgbClr val="002060"/>
                </a:solidFill>
              </a:rPr>
              <a:t>叫我</a:t>
            </a:r>
            <a:r>
              <a:rPr lang="en-US" altLang="zh-TW" sz="9600" b="0" dirty="0">
                <a:solidFill>
                  <a:srgbClr val="002060"/>
                </a:solidFill>
              </a:rPr>
              <a:t/>
            </a:r>
            <a:br>
              <a:rPr lang="en-US" altLang="zh-TW" sz="9600" b="0" dirty="0">
                <a:solidFill>
                  <a:srgbClr val="002060"/>
                </a:solidFill>
              </a:rPr>
            </a:br>
            <a:r>
              <a:rPr lang="zh-TW" altLang="en-US" sz="9600" b="0" dirty="0">
                <a:solidFill>
                  <a:srgbClr val="002060"/>
                </a:solidFill>
              </a:rPr>
              <a:t>　</a:t>
            </a:r>
            <a:r>
              <a:rPr lang="zh-TW" altLang="en-US" sz="9600" b="0" dirty="0" smtClean="0">
                <a:solidFill>
                  <a:srgbClr val="002060"/>
                </a:solidFill>
              </a:rPr>
              <a:t>　</a:t>
            </a:r>
            <a:r>
              <a:rPr lang="zh-TW" altLang="en-US" sz="11500" b="0" dirty="0" smtClean="0">
                <a:solidFill>
                  <a:srgbClr val="C00000"/>
                </a:solidFill>
              </a:rPr>
              <a:t>馴毒師</a:t>
            </a:r>
            <a:endParaRPr lang="zh-TW" sz="9600" b="0" dirty="0">
              <a:solidFill>
                <a:srgbClr val="C00000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349" y="1125978"/>
            <a:ext cx="805016" cy="80501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0352">
            <a:off x="384377" y="3158534"/>
            <a:ext cx="1383283" cy="131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3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 rot="21079812">
            <a:off x="59041" y="502206"/>
            <a:ext cx="4667289" cy="113715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191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0" dirty="0"/>
              <a:t>馴毒師</a:t>
            </a:r>
            <a:endParaRPr lang="zh-TW" altLang="en-US" sz="8000" b="0" dirty="0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 rot="349682">
            <a:off x="824647" y="116270"/>
            <a:ext cx="1660280" cy="4544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400" noProof="0" dirty="0">
                <a:latin typeface="+mj-lt"/>
                <a:ea typeface="+mj-ea"/>
                <a:cs typeface="+mj-cs"/>
              </a:rPr>
              <a:t>叫我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274" y="125058"/>
            <a:ext cx="436871" cy="436871"/>
          </a:xfrm>
          <a:prstGeom prst="rect">
            <a:avLst/>
          </a:prstGeom>
        </p:spPr>
      </p:pic>
      <p:sp>
        <p:nvSpPr>
          <p:cNvPr id="9" name="副標題 2"/>
          <p:cNvSpPr txBox="1">
            <a:spLocks/>
          </p:cNvSpPr>
          <p:nvPr/>
        </p:nvSpPr>
        <p:spPr>
          <a:xfrm>
            <a:off x="3802450" y="596714"/>
            <a:ext cx="5352980" cy="1165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54305" indent="-128588" algn="l" defTabSz="514350" rtl="0" eaLnBrk="1" latinLnBrk="0" hangingPunct="1">
              <a:lnSpc>
                <a:spcPct val="90000"/>
              </a:lnSpc>
              <a:spcBef>
                <a:spcPts val="1013"/>
              </a:spcBef>
              <a:buSzPct val="80000"/>
              <a:buFont typeface="Wingdings" panose="05000000000000000000" pitchFamily="2" charset="2"/>
              <a:buChar char="§"/>
              <a:defRPr lang="zh-TW"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432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SzPct val="80000"/>
              <a:buFont typeface="Wingdings" panose="05000000000000000000" pitchFamily="2" charset="2"/>
              <a:buChar char="§"/>
              <a:defRPr lang="zh-TW"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9437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439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4418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34440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4463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4485" indent="-128588" algn="l" defTabSz="514350" rtl="0" eaLnBrk="1" latinLnBrk="0" hangingPunct="1">
              <a:lnSpc>
                <a:spcPct val="90000"/>
              </a:lnSpc>
              <a:spcBef>
                <a:spcPts val="450"/>
              </a:spcBef>
              <a:buSzPct val="80000"/>
              <a:buFont typeface="Wingdings" panose="05000000000000000000" pitchFamily="2" charset="2"/>
              <a:buChar char="§"/>
              <a:defRPr lang="zh-TW" sz="78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" indent="0" algn="r">
              <a:buNone/>
            </a:pPr>
            <a:r>
              <a:rPr lang="zh-TW" altLang="en-US" sz="4800" dirty="0">
                <a:solidFill>
                  <a:schemeClr val="accent2"/>
                </a:solidFill>
                <a:latin typeface="+mj-ea"/>
                <a:ea typeface="+mj-ea"/>
              </a:rPr>
              <a:t>擬定</a:t>
            </a:r>
            <a:r>
              <a:rPr lang="zh-TW" altLang="en-US" sz="4800" dirty="0" smtClean="0">
                <a:solidFill>
                  <a:schemeClr val="accent2"/>
                </a:solidFill>
                <a:latin typeface="+mj-ea"/>
                <a:ea typeface="+mj-ea"/>
              </a:rPr>
              <a:t>反毒策略！</a:t>
            </a:r>
            <a:endParaRPr lang="en-US" altLang="zh-TW" sz="48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內容版面配置區 2"/>
          <p:cNvSpPr>
            <a:spLocks noGrp="1"/>
          </p:cNvSpPr>
          <p:nvPr>
            <p:ph idx="1"/>
          </p:nvPr>
        </p:nvSpPr>
        <p:spPr>
          <a:xfrm>
            <a:off x="1078992" y="1704619"/>
            <a:ext cx="7698058" cy="3870158"/>
          </a:xfrm>
        </p:spPr>
        <p:txBody>
          <a:bodyPr>
            <a:normAutofit/>
          </a:bodyPr>
          <a:lstStyle/>
          <a:p>
            <a:pPr marL="25717" indent="0">
              <a:buNone/>
            </a:pPr>
            <a:r>
              <a:rPr lang="zh-TW" altLang="en-US" sz="3600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＊故事接龍高手＊</a:t>
            </a:r>
            <a:endParaRPr lang="en-US" altLang="zh-TW" sz="3600" dirty="0">
              <a:solidFill>
                <a:schemeClr val="accent2">
                  <a:lumMod val="50000"/>
                </a:schemeClr>
              </a:solidFill>
              <a:latin typeface="+mj-ea"/>
              <a:ea typeface="+mj-ea"/>
            </a:endParaRPr>
          </a:p>
          <a:p>
            <a:pPr marL="25717" indent="0">
              <a:buNone/>
            </a:pPr>
            <a:r>
              <a:rPr lang="zh-TW" altLang="en-US" sz="36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若能時光倒退，故事會怎麼發展呢？</a:t>
            </a:r>
            <a:endParaRPr lang="en-US" altLang="zh-TW" sz="36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  <a:p>
            <a:pPr marL="25400" indent="0">
              <a:lnSpc>
                <a:spcPct val="110000"/>
              </a:lnSpc>
              <a:buNone/>
            </a:pPr>
            <a:endParaRPr lang="en-US" altLang="zh-TW" sz="1100" b="1" dirty="0">
              <a:solidFill>
                <a:schemeClr val="tx2"/>
              </a:solidFill>
            </a:endParaRPr>
          </a:p>
          <a:p>
            <a:pPr marL="539750" indent="-265113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請將反毒策略畫於海報上</a:t>
            </a:r>
            <a:endParaRPr lang="en-US" altLang="zh-TW" sz="36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539750" indent="-265113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每組至少派一人上台分享設計理念</a:t>
            </a:r>
            <a:endParaRPr lang="en-US" altLang="zh-TW" sz="36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539750" indent="-265113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3600" dirty="0">
                <a:solidFill>
                  <a:srgbClr val="002060"/>
                </a:solidFill>
                <a:latin typeface="+mj-ea"/>
                <a:ea typeface="+mj-ea"/>
              </a:rPr>
              <a:t>全班票選最佳反毒達人</a:t>
            </a:r>
            <a:endParaRPr lang="en-US" altLang="zh-TW" sz="3600" dirty="0">
              <a:solidFill>
                <a:srgbClr val="002060"/>
              </a:solidFill>
              <a:latin typeface="+mj-ea"/>
              <a:ea typeface="+mj-ea"/>
            </a:endParaRPr>
          </a:p>
          <a:p>
            <a:pPr marL="25400" indent="0">
              <a:lnSpc>
                <a:spcPct val="110000"/>
              </a:lnSpc>
              <a:buNone/>
            </a:pPr>
            <a:endParaRPr lang="en-US" altLang="zh-TW" sz="3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8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796" y="2639497"/>
            <a:ext cx="1480492" cy="83441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486064" y="2336520"/>
            <a:ext cx="59563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rgbClr val="00206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拒毒命可保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780863" y="1513828"/>
            <a:ext cx="576235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950" dirty="0">
                <a:solidFill>
                  <a:srgbClr val="C0000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別讓毒品收服了你，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883963" y="3608252"/>
            <a:ext cx="3582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6000" dirty="0">
                <a:solidFill>
                  <a:srgbClr val="0070C0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THE END</a:t>
            </a:r>
            <a:endParaRPr lang="zh-TW" altLang="en-US" sz="6000" dirty="0">
              <a:solidFill>
                <a:srgbClr val="0070C0"/>
              </a:solidFill>
              <a:latin typeface="華康海報體W9" panose="040B0909000000000000" pitchFamily="81" charset="-120"/>
              <a:ea typeface="華康海報體W9" panose="040B0909000000000000" pitchFamily="81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319489" y="4607915"/>
            <a:ext cx="56926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3200" dirty="0">
                <a:solidFill>
                  <a:schemeClr val="accent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♥</a:t>
            </a:r>
            <a:r>
              <a:rPr lang="zh-TW" altLang="en-US" sz="3200" dirty="0">
                <a:solidFill>
                  <a:schemeClr val="accent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請填寫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線上課程回饋問卷</a:t>
            </a:r>
            <a:r>
              <a:rPr lang="zh-TW" altLang="en-US" sz="3200" dirty="0">
                <a:solidFill>
                  <a:schemeClr val="accent2"/>
                </a:solidFill>
                <a:latin typeface="華康海報體W9" panose="040B0909000000000000" pitchFamily="81" charset="-120"/>
                <a:ea typeface="華康海報體W9" panose="040B0909000000000000" pitchFamily="81" charset="-120"/>
              </a:rPr>
              <a:t>喔♥</a:t>
            </a:r>
          </a:p>
        </p:txBody>
      </p:sp>
      <p:pic>
        <p:nvPicPr>
          <p:cNvPr id="2" name="圖片 1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042" y="5314220"/>
            <a:ext cx="1100078" cy="110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0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7507" y="369209"/>
            <a:ext cx="5911605" cy="2010688"/>
          </a:xfrm>
        </p:spPr>
        <p:txBody>
          <a:bodyPr>
            <a:noAutofit/>
          </a:bodyPr>
          <a:lstStyle/>
          <a:p>
            <a:r>
              <a:rPr lang="zh-TW" altLang="en-US" sz="7200" b="0" dirty="0">
                <a:solidFill>
                  <a:srgbClr val="C00000"/>
                </a:solidFill>
              </a:rPr>
              <a:t>調查局參訪</a:t>
            </a:r>
            <a:r>
              <a:rPr lang="en-US" altLang="zh-TW" sz="7200" b="0" dirty="0">
                <a:solidFill>
                  <a:schemeClr val="tx2"/>
                </a:solidFill>
              </a:rPr>
              <a:t/>
            </a:r>
            <a:br>
              <a:rPr lang="en-US" altLang="zh-TW" sz="7200" b="0" dirty="0">
                <a:solidFill>
                  <a:schemeClr val="tx2"/>
                </a:solidFill>
              </a:rPr>
            </a:br>
            <a:r>
              <a:rPr lang="zh-TW" altLang="en-US" sz="7200" b="0" dirty="0">
                <a:solidFill>
                  <a:schemeClr val="tx2"/>
                </a:solidFill>
              </a:rPr>
              <a:t>　　</a:t>
            </a:r>
            <a:r>
              <a:rPr lang="zh-TW" altLang="en-US" sz="6600" b="0" dirty="0">
                <a:solidFill>
                  <a:schemeClr val="tx2"/>
                </a:solidFill>
              </a:rPr>
              <a:t>注意事項</a:t>
            </a:r>
            <a:endParaRPr lang="zh-TW" sz="7200" b="0" dirty="0">
              <a:solidFill>
                <a:schemeClr val="tx2"/>
              </a:solidFill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704322" y="2562777"/>
            <a:ext cx="6226830" cy="2898477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en-US" altLang="zh-TW" sz="44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1.</a:t>
            </a:r>
            <a:r>
              <a:rPr lang="zh-TW" altLang="en-US" sz="5400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安靜</a:t>
            </a:r>
            <a:r>
              <a:rPr lang="zh-TW" altLang="en-US" sz="44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、</a:t>
            </a:r>
            <a:r>
              <a:rPr lang="zh-TW" altLang="en-US" sz="5400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禮貌</a:t>
            </a:r>
            <a:endParaRPr lang="en-US" altLang="zh-TW" sz="4400" dirty="0">
              <a:solidFill>
                <a:srgbClr val="FF0000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40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2.</a:t>
            </a:r>
            <a:r>
              <a:rPr lang="zh-TW" altLang="en-US" sz="40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聽從導覽人員的指示</a:t>
            </a:r>
            <a:endParaRPr lang="en-US" altLang="zh-TW" sz="4000" dirty="0">
              <a:solidFill>
                <a:srgbClr val="002060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  <a:p>
            <a:pPr marL="361950" indent="-361950">
              <a:spcBef>
                <a:spcPts val="1200"/>
              </a:spcBef>
            </a:pPr>
            <a:r>
              <a:rPr lang="en-US" altLang="zh-TW" sz="40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3.</a:t>
            </a:r>
            <a:r>
              <a:rPr lang="zh-TW" altLang="en-US" sz="4000" dirty="0">
                <a:solidFill>
                  <a:srgbClr val="002060"/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當日備有便當，響應環保自備餐具</a:t>
            </a:r>
          </a:p>
        </p:txBody>
      </p:sp>
    </p:spTree>
    <p:extLst>
      <p:ext uri="{BB962C8B-B14F-4D97-AF65-F5344CB8AC3E}">
        <p14:creationId xmlns:p14="http://schemas.microsoft.com/office/powerpoint/2010/main" val="20382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反毒教案">
      <a:majorFont>
        <a:latin typeface="Microsoft JhengHei UI"/>
        <a:ea typeface="華康海報體W9"/>
        <a:cs typeface=""/>
      </a:majorFont>
      <a:minorFont>
        <a:latin typeface="Microsoft JhengHei U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hildrenHappy_16x9_TP103461882" id="{8C4E9620-458B-4ED1-A6E2-83A8C75A1A13}" vid="{9427B330-C6D8-40D7-B42F-CC81D7E70B63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兒童遊樂簡報設計 (卡通插畫，寬螢幕)</Template>
  <TotalTime>0</TotalTime>
  <Words>583</Words>
  <Application>Microsoft Office PowerPoint</Application>
  <PresentationFormat>如螢幕大小 (4:3)</PresentationFormat>
  <Paragraphs>111</Paragraphs>
  <Slides>19</Slides>
  <Notes>10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Children Happy 16x9</vt:lpstr>
      <vt:lpstr>PowerPoint 簡報</vt:lpstr>
      <vt:lpstr>藥你好看? 　  假的!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無毒三部曲</vt:lpstr>
      <vt:lpstr>無毒三部曲 我國青少年常見吸毒原因</vt:lpstr>
      <vt:lpstr>PowerPoint 簡報</vt:lpstr>
      <vt:lpstr>PowerPoint 簡報</vt:lpstr>
      <vt:lpstr>PowerPoint 簡報</vt:lpstr>
      <vt:lpstr>PowerPoint 簡報</vt:lpstr>
      <vt:lpstr>叫我 　　馴毒師</vt:lpstr>
      <vt:lpstr>PowerPoint 簡報</vt:lpstr>
      <vt:lpstr>PowerPoint 簡報</vt:lpstr>
      <vt:lpstr>調查局參訪 　　注意事項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2016-08-13T15:20:45Z</dcterms:created>
  <dcterms:modified xsi:type="dcterms:W3CDTF">2016-10-07T06:23:47Z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