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sldIdLst>
    <p:sldId id="257" r:id="rId3"/>
    <p:sldId id="298" r:id="rId4"/>
    <p:sldId id="299" r:id="rId5"/>
    <p:sldId id="263" r:id="rId6"/>
    <p:sldId id="264" r:id="rId7"/>
    <p:sldId id="267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5" r:id="rId21"/>
    <p:sldId id="291" r:id="rId22"/>
    <p:sldId id="297" r:id="rId2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99"/>
    <a:srgbClr val="006666"/>
    <a:srgbClr val="6600FF"/>
    <a:srgbClr val="9966FF"/>
    <a:srgbClr val="3333FF"/>
    <a:srgbClr val="33CC33"/>
    <a:srgbClr val="FF6600"/>
    <a:srgbClr val="660066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 autoAdjust="0"/>
    <p:restoredTop sz="94660"/>
  </p:normalViewPr>
  <p:slideViewPr>
    <p:cSldViewPr snapToGrid="0"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063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763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690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3684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3080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5234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8956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2075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7095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541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1348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095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7623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8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7821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1803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0390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0064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947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3118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2249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54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FBFEC-A7DE-4C7A-B89F-B8D00C9A323F}" type="datetimeFigureOut">
              <a:rPr lang="zh-TW" altLang="en-US" smtClean="0"/>
              <a:t>2016/2/19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DB622-7974-4D73-9EA2-5EBED6DE80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702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8E0D6-FA3F-4EB1-A8B4-2A41A95A10C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16150-24D1-4E15-957B-16AB2604F2A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469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eg"/><Relationship Id="rId5" Type="http://schemas.microsoft.com/office/2007/relationships/hdphoto" Target="../media/hdphoto6.wdp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microsoft.com/office/2007/relationships/hdphoto" Target="../media/hdphoto7.wdp"/><Relationship Id="rId7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Relationship Id="rId6" Type="http://schemas.microsoft.com/office/2007/relationships/hdphoto" Target="../media/hdphoto8.wdp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 txBox="1">
            <a:spLocks noGrp="1"/>
          </p:cNvSpPr>
          <p:nvPr>
            <p:ph type="ctrTitle"/>
          </p:nvPr>
        </p:nvSpPr>
        <p:spPr>
          <a:xfrm>
            <a:off x="698679" y="671132"/>
            <a:ext cx="7772400" cy="2387600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Plain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已「毒」</a:t>
            </a:r>
            <a:r>
              <a:rPr kumimoji="0" lang="zh-TW" altLang="en-US" sz="12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</a:t>
            </a:r>
            <a:r>
              <a:rPr kumimoji="0" lang="zh-TW" altLang="en-US" sz="1200" b="1" i="0" u="none" strike="noStrike" kern="1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回</a:t>
            </a:r>
            <a:endParaRPr kumimoji="0" lang="zh-TW" altLang="en-US" sz="1200" b="1" i="0" u="none" strike="noStrike" kern="1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030" name="Picture 6" descr="http://a2.mzstatic.com/us/r30/Purple4/v4/90/31/01/903101a9-015b-f2a9-5bd4-991862a31f5d/icon25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7731" y="2527713"/>
            <a:ext cx="2794715" cy="2794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7" descr="http://g.udn.com.tw/upfiles/B_CY/cycgmayor/PSN_PHOTO/050/f_8723050_1.pn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8360" y="3221446"/>
            <a:ext cx="1413456" cy="1236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2" name="Picture 8" descr="http://static.ettoday.net/images/248/d24859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1980" y="3543145"/>
            <a:ext cx="3407905" cy="334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2640170" y="5709328"/>
            <a:ext cx="6632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臺北市建成國</a:t>
            </a:r>
            <a:r>
              <a:rPr lang="zh-TW" altLang="en-US" sz="3600" b="1" dirty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中</a:t>
            </a:r>
            <a:r>
              <a:rPr lang="zh-TW" altLang="en-US" sz="3600" b="1" dirty="0" smtClean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3600" b="1" dirty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潘文婷老師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1281973" y="62742"/>
            <a:ext cx="7070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第八屆全國法規資料庫創意教學競賽</a:t>
            </a:r>
            <a:endParaRPr lang="zh-TW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307441" y="5001442"/>
            <a:ext cx="32980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國中組第一名</a:t>
            </a:r>
            <a:endParaRPr lang="zh-TW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5346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616" y="0"/>
            <a:ext cx="7886700" cy="1325563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關於我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7120" y="0"/>
            <a:ext cx="2886880" cy="5132231"/>
          </a:xfrm>
          <a:prstGeom prst="rect">
            <a:avLst/>
          </a:prstGeom>
        </p:spPr>
      </p:pic>
      <p:sp>
        <p:nvSpPr>
          <p:cNvPr id="7" name="摺角紙張 6"/>
          <p:cNvSpPr/>
          <p:nvPr/>
        </p:nvSpPr>
        <p:spPr>
          <a:xfrm>
            <a:off x="100616" y="2404886"/>
            <a:ext cx="6156504" cy="3040375"/>
          </a:xfrm>
          <a:prstGeom prst="foldedCorner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38636" y="2566115"/>
            <a:ext cx="63259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臺北市立建成國中公民實習教師</a:t>
            </a:r>
            <a:endParaRPr lang="en-US" altLang="zh-TW" sz="3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 2" panose="05020102010507070707" pitchFamily="18" charset="2"/>
            </a:endParaRPr>
          </a:p>
          <a:p>
            <a:r>
              <a:rPr lang="zh-TW" altLang="zh-TW" sz="3200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</a:t>
            </a:r>
            <a:r>
              <a:rPr lang="zh-TW" altLang="en-US" sz="3200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國立臺灣師範大學</a:t>
            </a:r>
            <a:endParaRPr lang="en-US" altLang="zh-TW" sz="3200" dirty="0" smtClean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 2" panose="05020102010507070707" pitchFamily="18" charset="2"/>
            </a:endParaRPr>
          </a:p>
          <a:p>
            <a:r>
              <a:rPr lang="zh-TW" altLang="en-US" sz="32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公民教育與活動領導學系畢業</a:t>
            </a:r>
            <a:endParaRPr lang="en-US" altLang="zh-TW" sz="3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 2" panose="05020102010507070707" pitchFamily="18" charset="2"/>
            </a:endParaRPr>
          </a:p>
          <a:p>
            <a:r>
              <a:rPr lang="zh-TW" altLang="zh-TW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</a:t>
            </a:r>
            <a:r>
              <a:rPr lang="zh-TW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喜歡</a:t>
            </a:r>
            <a:r>
              <a:rPr lang="zh-TW" altLang="en-US" sz="3200" dirty="0" smtClean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創新</a:t>
            </a:r>
            <a:r>
              <a:rPr lang="zh-TW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、接受</a:t>
            </a:r>
            <a:r>
              <a:rPr lang="zh-TW" altLang="en-US" sz="3200" dirty="0" smtClean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挑戰</a:t>
            </a:r>
            <a:r>
              <a:rPr lang="zh-TW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，勇於嘗試</a:t>
            </a:r>
            <a:r>
              <a:rPr lang="zh-TW" altLang="en-US" sz="3200" dirty="0" smtClean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不同教學方式</a:t>
            </a:r>
            <a:r>
              <a:rPr lang="zh-TW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的公民老師</a:t>
            </a:r>
            <a:r>
              <a:rPr lang="en-US" altLang="zh-TW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/>
            </a:r>
            <a:br>
              <a:rPr lang="en-US" altLang="zh-TW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</a:br>
            <a:endParaRPr lang="zh-TW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2947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713667" cy="3535250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3668" y="-1"/>
            <a:ext cx="4430332" cy="353525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" y="3535251"/>
            <a:ext cx="4713668" cy="332275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3665" y="3535250"/>
            <a:ext cx="4430334" cy="3322750"/>
          </a:xfrm>
          <a:prstGeom prst="rect">
            <a:avLst/>
          </a:prstGeom>
        </p:spPr>
      </p:pic>
      <p:sp>
        <p:nvSpPr>
          <p:cNvPr id="9" name="圓角矩形 8"/>
          <p:cNvSpPr/>
          <p:nvPr/>
        </p:nvSpPr>
        <p:spPr>
          <a:xfrm>
            <a:off x="373485" y="2762520"/>
            <a:ext cx="3966692" cy="515154"/>
          </a:xfrm>
          <a:prstGeom prst="round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大富翁融入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5924281" y="2762519"/>
            <a:ext cx="2305319" cy="515154"/>
          </a:xfrm>
          <a:prstGeom prst="roundRect">
            <a:avLst/>
          </a:prstGeom>
          <a:solidFill>
            <a:srgbClr val="3333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模擬法庭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592427" y="6117468"/>
            <a:ext cx="3208986" cy="515154"/>
          </a:xfrm>
          <a:prstGeom prst="roundRect">
            <a:avLst/>
          </a:prstGeom>
          <a:solidFill>
            <a:srgbClr val="6600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學生扮演股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東</a:t>
            </a:r>
          </a:p>
        </p:txBody>
      </p:sp>
      <p:sp>
        <p:nvSpPr>
          <p:cNvPr id="12" name="圓角矩形 11"/>
          <p:cNvSpPr/>
          <p:nvPr/>
        </p:nvSpPr>
        <p:spPr>
          <a:xfrm>
            <a:off x="5324339" y="6117468"/>
            <a:ext cx="3208986" cy="515154"/>
          </a:xfrm>
          <a:prstGeom prst="roundRect">
            <a:avLst/>
          </a:prstGeom>
          <a:solidFill>
            <a:srgbClr val="00666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分組合作學習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爆炸 2 12"/>
          <p:cNvSpPr/>
          <p:nvPr/>
        </p:nvSpPr>
        <p:spPr>
          <a:xfrm rot="21306535">
            <a:off x="1097384" y="1442431"/>
            <a:ext cx="7232559" cy="4185636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法治教育也變得超好玩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！</a:t>
            </a:r>
          </a:p>
        </p:txBody>
      </p:sp>
    </p:spTree>
    <p:extLst>
      <p:ext uri="{BB962C8B-B14F-4D97-AF65-F5344CB8AC3E}">
        <p14:creationId xmlns:p14="http://schemas.microsoft.com/office/powerpoint/2010/main" val="1052917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9253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主題包裝貼近學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</a:t>
            </a:r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！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48344" y="1325563"/>
            <a:ext cx="8412319" cy="4083565"/>
          </a:xfrm>
        </p:spPr>
        <p:txBody>
          <a:bodyPr>
            <a:norm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本課程的名稱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「已毒不回」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，諧音雙關</a:t>
            </a:r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LINE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的流行用語「已讀不回」，意涵是一旦染毒，就很難回頭了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！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榮譽榜情境故事：</a:t>
            </a:r>
            <a:r>
              <a:rPr lang="zh-TW" altLang="en-US" sz="3200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解救白雪公主</a:t>
            </a:r>
            <a:endParaRPr lang="en-US" altLang="zh-TW" sz="3200" b="1" dirty="0" smtClean="0"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小組制度：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Picture 16" descr="https://lh3.googleusercontent.com/-bMX_8_DFzrc/AAAAAAAAAAI/AAAAAAAAAVY/PTasZq2kwqU/ph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253" y="4242325"/>
            <a:ext cx="173355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http://cdn1.techbang.com.tw/system/excerpt_images/14217/original/9625b94afd8c549a68a835e40e51e586.jpg?137502960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6028" y="3824432"/>
            <a:ext cx="3425780" cy="256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http://i.imgur.com/JbtorWs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08275" y="3824432"/>
            <a:ext cx="2647065" cy="258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img.cat2.me/products/0/0/100/1/android/mai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7812" y="426137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 descr="http://dl.stickershop.line.naver.jp/products/0/0/1/1039/android/main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36239" y="4235158"/>
            <a:ext cx="1870498" cy="187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151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9253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輔助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教具</a:t>
            </a:r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好多元！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" name="圖片 10" descr="C:\Users\user\Desktop\實習相簿\法規資料庫\SAM_6358.JPG"/>
          <p:cNvPicPr/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253" y="1165395"/>
            <a:ext cx="4624357" cy="3458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圖片 11" descr="C:\Users\user\Desktop\實習相簿\法規資料庫\SAM_6357.JPG"/>
          <p:cNvPicPr/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06851" y="1165395"/>
            <a:ext cx="4082602" cy="33550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圖片 12"/>
          <p:cNvPicPr/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0" y="2221606"/>
            <a:ext cx="4134483" cy="4314424"/>
          </a:xfrm>
          <a:prstGeom prst="rect">
            <a:avLst/>
          </a:prstGeom>
        </p:spPr>
      </p:pic>
      <p:sp>
        <p:nvSpPr>
          <p:cNvPr id="5" name="爆炸 2 4"/>
          <p:cNvSpPr/>
          <p:nvPr/>
        </p:nvSpPr>
        <p:spPr>
          <a:xfrm rot="555116">
            <a:off x="142043" y="2747626"/>
            <a:ext cx="8881826" cy="2485623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不只要「引起動機」，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更要「維持動機」！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1907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圖: 替代處理程序 3"/>
          <p:cNvSpPr/>
          <p:nvPr/>
        </p:nvSpPr>
        <p:spPr>
          <a:xfrm>
            <a:off x="90153" y="283336"/>
            <a:ext cx="2768958" cy="6156101"/>
          </a:xfrm>
          <a:prstGeom prst="flowChartAlternateProcess">
            <a:avLst/>
          </a:prstGeom>
          <a:solidFill>
            <a:srgbClr val="00CC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528033" y="573944"/>
            <a:ext cx="18931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教學核心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283335" y="1545465"/>
            <a:ext cx="2369713" cy="15696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學會善用全國法規資料庫解決法律問題，並拒絕毒品的危害</a:t>
            </a:r>
          </a:p>
        </p:txBody>
      </p:sp>
      <p:pic>
        <p:nvPicPr>
          <p:cNvPr id="1030" name="Picture 6" descr="http://t1.gstatic.com/images?q=tbn:ANd9GcQ7XIkf71WgDU8AleIBNV-DlFV_MrUkZszVCnW6Uot7fmTXF8d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9396" y="3303843"/>
            <a:ext cx="1893195" cy="63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mayjam.com/wp-content/uploads/2012/03/no-drugs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479" y="4694353"/>
            <a:ext cx="1292305" cy="129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十字形 7"/>
          <p:cNvSpPr/>
          <p:nvPr/>
        </p:nvSpPr>
        <p:spPr>
          <a:xfrm>
            <a:off x="1210614" y="4044379"/>
            <a:ext cx="528034" cy="540502"/>
          </a:xfrm>
          <a:prstGeom prst="plus">
            <a:avLst>
              <a:gd name="adj" fmla="val 37342"/>
            </a:avLst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流程圖: 替代處理程序 12"/>
          <p:cNvSpPr/>
          <p:nvPr/>
        </p:nvSpPr>
        <p:spPr>
          <a:xfrm>
            <a:off x="3159554" y="283336"/>
            <a:ext cx="2768958" cy="6156101"/>
          </a:xfrm>
          <a:prstGeom prst="flowChartAlternateProcess">
            <a:avLst/>
          </a:prstGeom>
          <a:solidFill>
            <a:srgbClr val="00CC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流程圖: 替代處理程序 13"/>
          <p:cNvSpPr/>
          <p:nvPr/>
        </p:nvSpPr>
        <p:spPr>
          <a:xfrm>
            <a:off x="6228955" y="283336"/>
            <a:ext cx="2768958" cy="6156101"/>
          </a:xfrm>
          <a:prstGeom prst="flowChartAlternateProcess">
            <a:avLst/>
          </a:prstGeom>
          <a:solidFill>
            <a:srgbClr val="00CC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3597435" y="573944"/>
            <a:ext cx="18931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反毒宣導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3318327" y="1900623"/>
            <a:ext cx="234616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遠離毒品危害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3370949" y="4041130"/>
            <a:ext cx="234616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邁向健康未來</a:t>
            </a:r>
          </a:p>
        </p:txBody>
      </p:sp>
      <p:sp>
        <p:nvSpPr>
          <p:cNvPr id="10" name="＞形箭號 9"/>
          <p:cNvSpPr/>
          <p:nvPr/>
        </p:nvSpPr>
        <p:spPr>
          <a:xfrm>
            <a:off x="2751986" y="2750595"/>
            <a:ext cx="540452" cy="729060"/>
          </a:xfrm>
          <a:prstGeom prst="chevron">
            <a:avLst>
              <a:gd name="adj" fmla="val 60599"/>
            </a:avLst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6793414" y="1235991"/>
            <a:ext cx="1640037" cy="523220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b="1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青春毒白</a:t>
            </a:r>
            <a:endParaRPr lang="zh-TW" altLang="en-US" sz="28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6666836" y="573943"/>
            <a:ext cx="18931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教學活動</a:t>
            </a:r>
          </a:p>
        </p:txBody>
      </p:sp>
      <p:sp>
        <p:nvSpPr>
          <p:cNvPr id="22" name="文字方塊 21"/>
          <p:cNvSpPr txBox="1"/>
          <p:nvPr/>
        </p:nvSpPr>
        <p:spPr>
          <a:xfrm>
            <a:off x="6793413" y="1882012"/>
            <a:ext cx="1640037" cy="523220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即刻救援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6793413" y="2528033"/>
            <a:ext cx="1640037" cy="523220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藥，不要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6666836" y="3321345"/>
            <a:ext cx="2002857" cy="523220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遇見大麻煩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6793413" y="4044379"/>
            <a:ext cx="1640037" cy="523220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無毒有我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6793413" y="4726390"/>
            <a:ext cx="1640037" cy="954107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只要青春不要毒</a:t>
            </a:r>
          </a:p>
        </p:txBody>
      </p:sp>
      <p:cxnSp>
        <p:nvCxnSpPr>
          <p:cNvPr id="12" name="直線接點 11"/>
          <p:cNvCxnSpPr>
            <a:endCxn id="20" idx="1"/>
          </p:cNvCxnSpPr>
          <p:nvPr/>
        </p:nvCxnSpPr>
        <p:spPr>
          <a:xfrm flipV="1">
            <a:off x="5705340" y="1497601"/>
            <a:ext cx="1088074" cy="64602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直線接點 28"/>
          <p:cNvCxnSpPr>
            <a:stCxn id="16" idx="3"/>
            <a:endCxn id="22" idx="1"/>
          </p:cNvCxnSpPr>
          <p:nvPr/>
        </p:nvCxnSpPr>
        <p:spPr>
          <a:xfrm flipV="1">
            <a:off x="5664492" y="2143622"/>
            <a:ext cx="1128921" cy="1861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直線接點 31"/>
          <p:cNvCxnSpPr>
            <a:stCxn id="16" idx="3"/>
          </p:cNvCxnSpPr>
          <p:nvPr/>
        </p:nvCxnSpPr>
        <p:spPr>
          <a:xfrm>
            <a:off x="5664492" y="2162233"/>
            <a:ext cx="1128920" cy="60414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0" name="直線接點 49"/>
          <p:cNvCxnSpPr>
            <a:endCxn id="24" idx="1"/>
          </p:cNvCxnSpPr>
          <p:nvPr/>
        </p:nvCxnSpPr>
        <p:spPr>
          <a:xfrm flipV="1">
            <a:off x="5717114" y="3582955"/>
            <a:ext cx="949722" cy="7455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2" name="直線接點 51"/>
          <p:cNvCxnSpPr/>
          <p:nvPr/>
        </p:nvCxnSpPr>
        <p:spPr>
          <a:xfrm>
            <a:off x="5711586" y="4362166"/>
            <a:ext cx="1081826" cy="2150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5" name="直線接點 54"/>
          <p:cNvCxnSpPr/>
          <p:nvPr/>
        </p:nvCxnSpPr>
        <p:spPr>
          <a:xfrm>
            <a:off x="5725573" y="4399530"/>
            <a:ext cx="1067839" cy="65479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411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211391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【引起動機】</a:t>
            </a:r>
            <a:r>
              <a:rPr lang="zh-TW" altLang="zh-TW" b="1" u="sng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蔡阿嘎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反毒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影片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播放法務部「戰毒紀」反毒宣導影片</a:t>
            </a: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教師提問：影片當中蔡阿嘎提到要怎麼遠離毒品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教師揭示課程主題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11391" y="1220318"/>
            <a:ext cx="4803820" cy="3621928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68041" y="6062564"/>
            <a:ext cx="8296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影片來源：</a:t>
            </a:r>
            <a:r>
              <a:rPr lang="en-US" altLang="zh-TW" b="1" dirty="0">
                <a:solidFill>
                  <a:prstClr val="black">
                    <a:lumMod val="85000"/>
                    <a:lumOff val="1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https://www.youtube.com/watch?v=_v6Zx3jhuRk</a:t>
            </a:r>
            <a:endParaRPr lang="zh-TW" altLang="en-US" b="1" dirty="0">
              <a:solidFill>
                <a:prstClr val="black">
                  <a:lumMod val="85000"/>
                  <a:lumOff val="15000"/>
                </a:prst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 descr="F:\DCIM\136PHOTO\SAM_636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883" y="1052892"/>
            <a:ext cx="7995568" cy="55668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9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211391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教學活動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青春毒白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毒品大會考</a:t>
            </a:r>
            <a:endParaRPr lang="en-US" altLang="zh-TW" b="1" dirty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測驗學生的毒品常識，學生以小組為單位搶答，回答正確即可獲得獎金。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11391" y="1867436"/>
            <a:ext cx="4713668" cy="3567449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43" y="1325563"/>
            <a:ext cx="7918898" cy="527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211391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教學活動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青春毒白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r>
              <a:rPr lang="en-US" altLang="zh-TW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.</a:t>
            </a:r>
            <a:r>
              <a:rPr lang="zh-TW" altLang="en-US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毒品</a:t>
            </a:r>
            <a:r>
              <a:rPr lang="zh-TW" altLang="en-US" b="1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知</a:t>
            </a:r>
            <a:r>
              <a:rPr lang="zh-TW" altLang="en-US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多</a:t>
            </a:r>
            <a:r>
              <a:rPr lang="zh-TW" altLang="en-US" b="1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少</a:t>
            </a:r>
            <a:endParaRPr lang="en-US" altLang="zh-TW" b="1" dirty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由新聞引導學生了解青少年吸毒的狀況及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後果，並介紹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《毒品危害防制條例</a:t>
            </a:r>
            <a:r>
              <a:rPr lang="zh-TW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的毒品分級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再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用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藝人染毒或社會案件為例，讓學生知道吸毒的副作用和代價。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11391" y="1815921"/>
            <a:ext cx="4675032" cy="3506274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email">
            <a:lum bright="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041" y="991672"/>
            <a:ext cx="8247309" cy="549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0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211391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教學活動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青春毒白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抗毒先鋒</a:t>
            </a: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讓學生使用「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食品藥物消費者知識服務網」點選「反毒資源館」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，觀看反毒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資訊，也可玩遊戲。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6844" y="1807280"/>
            <a:ext cx="4932609" cy="369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1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211391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教學活動二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即刻救援</a:t>
            </a: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教師以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「毒品」為例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，向學生介紹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如何使用「全國法規資料庫」，並以競賽的方式，考驗學生搜尋法規的速度與正確性。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9432" y="160606"/>
            <a:ext cx="4211391" cy="319191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9433" y="3440256"/>
            <a:ext cx="4223362" cy="319236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圖片 7"/>
          <p:cNvPicPr/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99" y="852169"/>
            <a:ext cx="4180487" cy="5780451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15" y="923854"/>
            <a:ext cx="8603833" cy="573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7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211391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綜合活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動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藥，不要</a:t>
            </a:r>
            <a:endParaRPr lang="zh-TW" altLang="en-US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播放影片「藥，不要」，分組運用「全國法規資料庫」輔助，討論找出學習單上問題的適用法律，小組發表即可獲得獎金。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9432" y="170788"/>
            <a:ext cx="4445627" cy="329882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9432" y="3469617"/>
            <a:ext cx="4466556" cy="3311452"/>
          </a:xfrm>
          <a:prstGeom prst="rect">
            <a:avLst/>
          </a:prstGeom>
        </p:spPr>
      </p:pic>
      <p:sp>
        <p:nvSpPr>
          <p:cNvPr id="10" name="書卷 (水平) 9"/>
          <p:cNvSpPr/>
          <p:nvPr/>
        </p:nvSpPr>
        <p:spPr>
          <a:xfrm>
            <a:off x="268041" y="4624392"/>
            <a:ext cx="7886700" cy="1301936"/>
          </a:xfrm>
          <a:prstGeom prst="horizontalScroll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檢視學生是否會應用全國法規資料庫解決法律問</a:t>
            </a:r>
            <a:r>
              <a:rPr lang="zh-TW" altLang="en-US" sz="3200" b="1" dirty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1" y="5892034"/>
            <a:ext cx="4479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影片來源</a:t>
            </a:r>
            <a:r>
              <a:rPr lang="zh-TW" altLang="en-US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https://www.youtube.com/watch?v=5ogiiLs41_w</a:t>
            </a:r>
            <a:endParaRPr lang="zh-TW" altLang="en-US" dirty="0">
              <a:solidFill>
                <a:prstClr val="black">
                  <a:lumMod val="85000"/>
                  <a:lumOff val="15000"/>
                </a:prst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9006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課後活動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662152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作業單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太宇的少年時代</a:t>
            </a:r>
            <a:endParaRPr lang="zh-TW" altLang="en-US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利用「全國法規資料庫」解決作業單的法律問題。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81847" y="334851"/>
            <a:ext cx="4456091" cy="6336006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0" y="5380672"/>
            <a:ext cx="44794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圖片來源：</a:t>
            </a:r>
            <a:endParaRPr lang="en-US" altLang="zh-TW" dirty="0" smtClean="0">
              <a:solidFill>
                <a:prstClr val="black">
                  <a:lumMod val="85000"/>
                  <a:lumOff val="15000"/>
                </a:prst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http://ent.ltn.com.tw/news/breakingnews/1430596</a:t>
            </a:r>
          </a:p>
          <a:p>
            <a:r>
              <a:rPr lang="en-US" altLang="zh-TW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http://ww.daliulian.net/cat18/node690292</a:t>
            </a:r>
            <a:endParaRPr lang="zh-TW" altLang="en-US" dirty="0">
              <a:solidFill>
                <a:prstClr val="black">
                  <a:lumMod val="85000"/>
                  <a:lumOff val="15000"/>
                </a:prst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841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468969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【引起動機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柯震東事件簿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播放教師自製影片「柯震東事件簿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教師提問：看完這支影片，你對藝人吸毒自毀前程有什麼看法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用柯震東的例子承先啟後，開啟後面的主題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68041" y="6062564"/>
            <a:ext cx="8296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影片來源</a:t>
            </a:r>
            <a:r>
              <a:rPr lang="zh-TW" altLang="en-US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：</a:t>
            </a:r>
            <a:r>
              <a:rPr lang="en-US" altLang="zh-TW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https://www.youtube.com/watch?v=xgbsvR9FBug</a:t>
            </a:r>
          </a:p>
          <a:p>
            <a:r>
              <a:rPr lang="en-US" altLang="zh-TW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https://www.youtube.com/watch?v=72jV1TPyFDo</a:t>
            </a:r>
            <a:endParaRPr lang="zh-TW" altLang="en-US" dirty="0">
              <a:solidFill>
                <a:prstClr val="black">
                  <a:lumMod val="85000"/>
                  <a:lumOff val="15000"/>
                </a:prstClr>
              </a:solidFill>
              <a:latin typeface="華康華綜體W5" panose="020B0509000000000000" pitchFamily="49" charset="-120"/>
              <a:ea typeface="華康華綜體W5" panose="020B0509000000000000" pitchFamily="49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16246" y="1730969"/>
            <a:ext cx="4610636" cy="347729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020" y="999261"/>
            <a:ext cx="8564451" cy="5709634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10" y="482501"/>
            <a:ext cx="9008772" cy="60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88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610637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教學活動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遇見大麻煩</a:t>
            </a:r>
            <a:endParaRPr lang="en-US" altLang="zh-TW" b="1" dirty="0" smtClean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延伸柯震東的新聞例子，介紹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毒品危害防制條例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的立法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精神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，並透過例子說明毒品相關行為樣態之法律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用語。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8968" y="1712891"/>
            <a:ext cx="4441751" cy="32712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12" y="875763"/>
            <a:ext cx="8672312" cy="57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66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4623515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教學活動二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無毒有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我</a:t>
            </a:r>
            <a:endParaRPr lang="zh-TW" altLang="en-US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各小組設計一張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反毒海報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，內容須包含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反毒標語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以及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插圖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，並派一人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上台分享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設計理念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依照其內容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完整性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、設計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創意性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和理念說明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適切性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，由全班進行票選，最高票的小組獲選為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「最佳反毒大使」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，並可獲得獎金。</a:t>
            </a:r>
          </a:p>
          <a:p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5907" y="1325563"/>
            <a:ext cx="4505062" cy="338810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55" y="662781"/>
            <a:ext cx="8768903" cy="5845935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442" y="763794"/>
            <a:ext cx="8895527" cy="593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17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節課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0" y="1293948"/>
            <a:ext cx="5022761" cy="4351338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綜合活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動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只要青春不要毒</a:t>
            </a:r>
            <a:endParaRPr lang="zh-TW" altLang="en-US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教師總結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及提供「百毒不侵小錦囊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」拒毒妙招。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8721" y="2318198"/>
            <a:ext cx="5137549" cy="386366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202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課後活動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-1" y="1293948"/>
            <a:ext cx="8332631" cy="4351338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鼓勵學生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可自行至「全國法規資料庫」網站參加「第八屆法規知識王網路競賽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1375" y="2181629"/>
            <a:ext cx="6143222" cy="454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26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8041" y="0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學生上完課以後</a:t>
            </a:r>
            <a:r>
              <a:rPr lang="en-US" altLang="zh-TW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.....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191" y="1584101"/>
            <a:ext cx="7339347" cy="4892898"/>
          </a:xfrm>
          <a:prstGeom prst="rect">
            <a:avLst/>
          </a:prstGeom>
        </p:spPr>
      </p:pic>
      <p:sp>
        <p:nvSpPr>
          <p:cNvPr id="9" name="橢圓形圖說文字 8"/>
          <p:cNvSpPr/>
          <p:nvPr/>
        </p:nvSpPr>
        <p:spPr>
          <a:xfrm>
            <a:off x="141669" y="1325563"/>
            <a:ext cx="3348506" cy="1996225"/>
          </a:xfrm>
          <a:prstGeom prst="wedgeEllipseCallout">
            <a:avLst>
              <a:gd name="adj1" fmla="val 52237"/>
              <a:gd name="adj2" fmla="val 54758"/>
            </a:avLst>
          </a:prstGeom>
          <a:solidFill>
            <a:srgbClr val="FF66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聽聽我的感想是什麼</a:t>
            </a:r>
            <a:r>
              <a:rPr lang="zh-TW" altLang="en-US" sz="28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357374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131" y="-115968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學生想對老師說的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話</a:t>
            </a:r>
            <a:r>
              <a:rPr lang="en-US" altLang="zh-TW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......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/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8040" y="859883"/>
            <a:ext cx="8515351" cy="14583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圖片 5" descr="F:\DCIM\136PHOTO\SAM_6560.JPG"/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8039" y="2318197"/>
            <a:ext cx="8515352" cy="15712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圖片 6" descr="F:\DCIM\136PHOTO\SAM_6563.JPG"/>
          <p:cNvPicPr/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0391" y="3902646"/>
            <a:ext cx="8523000" cy="12489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圖片 9" descr="F:\DCIM\136PHOTO\SAM_6564.JPG"/>
          <p:cNvPicPr/>
          <p:nvPr/>
        </p:nvPicPr>
        <p:blipFill rotWithShape="1"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8039" y="5151549"/>
            <a:ext cx="8515352" cy="12106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1" name="直線接點 10"/>
          <p:cNvCxnSpPr/>
          <p:nvPr/>
        </p:nvCxnSpPr>
        <p:spPr>
          <a:xfrm flipV="1">
            <a:off x="1692284" y="2185446"/>
            <a:ext cx="2132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5064403" y="3554570"/>
            <a:ext cx="3487169" cy="1253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 flipV="1">
            <a:off x="709197" y="3769896"/>
            <a:ext cx="983087" cy="1022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 flipV="1">
            <a:off x="4263766" y="4488461"/>
            <a:ext cx="4287806" cy="3237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846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3495" y="-111393"/>
            <a:ext cx="7886700" cy="1325563"/>
          </a:xfrm>
        </p:spPr>
        <p:txBody>
          <a:bodyPr/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謝謝各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位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的聆聽～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033" y="1214170"/>
            <a:ext cx="8023538" cy="534902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56822" y="1416676"/>
            <a:ext cx="812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發揮創意，讓法律不再呆版！</a:t>
            </a:r>
            <a:endParaRPr lang="zh-TW" altLang="en-US" sz="3200" b="1" i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410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481</TotalTime>
  <Words>797</Words>
  <Application>Microsoft Office PowerPoint</Application>
  <PresentationFormat>如螢幕大小 (4:3)</PresentationFormat>
  <Paragraphs>89</Paragraphs>
  <Slides>21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21</vt:i4>
      </vt:variant>
    </vt:vector>
  </HeadingPairs>
  <TitlesOfParts>
    <vt:vector size="23" baseType="lpstr">
      <vt:lpstr>Office 佈景主題</vt:lpstr>
      <vt:lpstr>2_Office 佈景主題</vt:lpstr>
      <vt:lpstr>已「毒」不回</vt:lpstr>
      <vt:lpstr>關於我</vt:lpstr>
      <vt:lpstr>PowerPoint 簡報</vt:lpstr>
      <vt:lpstr>主題包裝貼近學生！</vt:lpstr>
      <vt:lpstr>輔助教具好多元！</vt:lpstr>
      <vt:lpstr>PowerPoint 簡報</vt:lpstr>
      <vt:lpstr>第一節課</vt:lpstr>
      <vt:lpstr>第一節課</vt:lpstr>
      <vt:lpstr>第一節課</vt:lpstr>
      <vt:lpstr>第一節課</vt:lpstr>
      <vt:lpstr>第一節課</vt:lpstr>
      <vt:lpstr>第一節課</vt:lpstr>
      <vt:lpstr>課後活動</vt:lpstr>
      <vt:lpstr>第二節課</vt:lpstr>
      <vt:lpstr>第二節課</vt:lpstr>
      <vt:lpstr>第二節課</vt:lpstr>
      <vt:lpstr>第二節課</vt:lpstr>
      <vt:lpstr>課後活動</vt:lpstr>
      <vt:lpstr>學生上完課以後......</vt:lpstr>
      <vt:lpstr>學生想對老師說的話......</vt:lpstr>
      <vt:lpstr>謝謝各位的聆聽～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已毒不回</dc:title>
  <dc:creator>潘文婷</dc:creator>
  <cp:lastModifiedBy>MOJ</cp:lastModifiedBy>
  <cp:revision>73</cp:revision>
  <dcterms:created xsi:type="dcterms:W3CDTF">2015-11-01T06:00:01Z</dcterms:created>
  <dcterms:modified xsi:type="dcterms:W3CDTF">2016-02-19T09:21:11Z</dcterms:modified>
</cp:coreProperties>
</file>