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80" r:id="rId3"/>
    <p:sldId id="281" r:id="rId4"/>
    <p:sldId id="257" r:id="rId5"/>
    <p:sldId id="258" r:id="rId6"/>
    <p:sldId id="264" r:id="rId7"/>
    <p:sldId id="261" r:id="rId8"/>
    <p:sldId id="265" r:id="rId9"/>
    <p:sldId id="268" r:id="rId10"/>
    <p:sldId id="269" r:id="rId11"/>
    <p:sldId id="270" r:id="rId12"/>
    <p:sldId id="271" r:id="rId13"/>
    <p:sldId id="272" r:id="rId14"/>
    <p:sldId id="275" r:id="rId15"/>
    <p:sldId id="278" r:id="rId16"/>
    <p:sldId id="273" r:id="rId17"/>
    <p:sldId id="279" r:id="rId18"/>
    <p:sldId id="274" r:id="rId19"/>
    <p:sldId id="276" r:id="rId20"/>
    <p:sldId id="277" r:id="rId21"/>
    <p:sldId id="282" r:id="rId22"/>
    <p:sldId id="260" r:id="rId23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14" autoAdjust="0"/>
  </p:normalViewPr>
  <p:slideViewPr>
    <p:cSldViewPr>
      <p:cViewPr>
        <p:scale>
          <a:sx n="70" d="100"/>
          <a:sy n="70" d="100"/>
        </p:scale>
        <p:origin x="-51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直線接點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標題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5" name="副標題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6" name="日期版面配置區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800CAE1-72C3-4B76-96C7-F5C8E800C01D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7" name="頁尾版面配置區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5E76B0B-F262-4199-9060-6ADD89AB2B2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92510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0C6BC-43ED-4CE7-8321-ADE2859319D9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5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1E476-3EF5-4CEC-B3F1-AEE7515E34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4926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34E2E53F-2C7B-4F5C-AF9B-D19E1974F5AA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EF2A21D-606C-456D-81BB-5740C504617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0091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2A65A-3AD1-4F37-A6D1-5D4C7D110FE5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6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E3B50-98E1-4998-93F3-AB17D90FFF9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7598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1E376-1D4A-4ED1-837E-7EC620055328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8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B83EA-A8E1-461F-8BCC-0A25C07018C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8912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3C6F0-3170-4FDD-A35D-E3E310A59BBB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D357F-085E-41FB-9379-E3A96536BC7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7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DBE36-6E36-4329-98CC-3F19FE893F1D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3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3552B-D29A-4B88-937C-4BA27941659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1571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FD1D9-B481-48F2-8354-7E9F2E8D52EC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6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D71CA-9726-439E-8953-A10B0370670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4136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圖片版面配置區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7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5BA9A01-EA2F-45ED-A1D5-DDDE245ED6A0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8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C12A6B-79AD-48DA-BAD4-AA80D7C1EC6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34934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A696F-5742-4536-9C46-59BD4DEEE2A9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5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A9AA6-4D8E-4177-9D40-3C62B5E308E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127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5312A29-013F-49F1-9F68-30E78DE5F999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392C020E-17A6-4BDE-BC5A-A9D1A0CF13B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2994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3" name="標題版面配置區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30" name="文字版面配置區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27" name="日期版面配置區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CB073507-62F7-491F-86C0-C33A10D308B6}" type="datetimeFigureOut">
              <a:rPr lang="zh-TW" altLang="en-US"/>
              <a:pPr>
                <a:defRPr/>
              </a:pPr>
              <a:t>2013/10/1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85F61DA5-A3CD-4BA4-B58A-8D2C8D2FBE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04" r:id="rId2"/>
    <p:sldLayoutId id="2147483912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3" r:id="rId9"/>
    <p:sldLayoutId id="2147483910" r:id="rId10"/>
    <p:sldLayoutId id="214748391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law.moj.gov.tw/Index_Y.aspx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7.wdp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1.wdp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5.wdp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7.wdp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全國法規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資料庫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青少年版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使用說明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147" name="副標題 2"/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pPr eaLnBrk="1" hangingPunct="1"/>
            <a:endParaRPr lang="en-US" altLang="zh-TW" smtClean="0"/>
          </a:p>
          <a:p>
            <a:pPr eaLnBrk="1" hangingPunct="1"/>
            <a:r>
              <a:rPr lang="zh-TW" altLang="en-US" smtClean="0"/>
              <a:t>以毒品主題為搜尋關鍵字</a:t>
            </a:r>
          </a:p>
        </p:txBody>
      </p:sp>
      <p:pic>
        <p:nvPicPr>
          <p:cNvPr id="6148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949950"/>
            <a:ext cx="20288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1143000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拉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－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現代版的鴉片戰爭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171" name="內容版面配置區 2"/>
          <p:cNvSpPr>
            <a:spLocks noGrp="1"/>
          </p:cNvSpPr>
          <p:nvPr>
            <p:ph idx="1"/>
          </p:nvPr>
        </p:nvSpPr>
        <p:spPr>
          <a:xfrm>
            <a:off x="468313" y="1628775"/>
            <a:ext cx="7239000" cy="4846638"/>
          </a:xfrm>
        </p:spPr>
        <p:txBody>
          <a:bodyPr/>
          <a:lstStyle/>
          <a:p>
            <a:pPr>
              <a:defRPr/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網路新聞標題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：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長期拉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膀胱萎縮 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25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歲就包尿布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吸毒頻尿 她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22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歲，離不開馬桶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拉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年輕化，女性明顯增加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青少年好奇拉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，傷身又破財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 typeface="Wingdings 2" pitchFamily="18" charset="2"/>
              <a:buNone/>
              <a:defRPr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172" name="內容版面配置區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254" y="1869281"/>
            <a:ext cx="3433762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圓角矩形 4"/>
          <p:cNvSpPr/>
          <p:nvPr/>
        </p:nvSpPr>
        <p:spPr>
          <a:xfrm>
            <a:off x="402702" y="4797152"/>
            <a:ext cx="4752776" cy="1655192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0" lang="zh-TW" altLang="en-US" sz="2400" b="1" dirty="0" smtClean="0">
                <a:solidFill>
                  <a:schemeClr val="tx1"/>
                </a:solidFill>
                <a:latin typeface="標楷體"/>
                <a:ea typeface="標楷體"/>
              </a:rPr>
              <a:t>「</a:t>
            </a:r>
            <a:r>
              <a:rPr kumimoji="0"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豪哥的迷幻旅程</a:t>
            </a:r>
            <a:r>
              <a:rPr kumimoji="0" lang="zh-TW" altLang="en-US" sz="2400" b="1" dirty="0">
                <a:solidFill>
                  <a:schemeClr val="tx1"/>
                </a:solidFill>
                <a:latin typeface="標楷體"/>
                <a:ea typeface="標楷體"/>
              </a:rPr>
              <a:t>」</a:t>
            </a:r>
            <a:r>
              <a:rPr kumimoji="0"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學習單：</a:t>
            </a:r>
            <a:endParaRPr kumimoji="0" lang="en-US" altLang="zh-TW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0"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★毒品</a:t>
            </a:r>
            <a:r>
              <a:rPr kumimoji="0"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kumimoji="0"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危害不只對吸毒者本身</a:t>
            </a:r>
            <a:endParaRPr kumimoji="0" lang="en-US" altLang="zh-TW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0"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★毒品會衍生</a:t>
            </a:r>
            <a:r>
              <a:rPr kumimoji="0"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其他</a:t>
            </a:r>
            <a:r>
              <a:rPr kumimoji="0"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犯罪行為</a:t>
            </a:r>
            <a:endParaRPr kumimoji="0"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uiExpand="1" build="p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毒品相關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行為樣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態的法律用語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195" name="內容版面配置區 4"/>
          <p:cNvSpPr>
            <a:spLocks noGrp="1"/>
          </p:cNvSpPr>
          <p:nvPr>
            <p:ph idx="1"/>
          </p:nvPr>
        </p:nvSpPr>
        <p:spPr>
          <a:xfrm>
            <a:off x="457200" y="1609725"/>
            <a:ext cx="7787208" cy="4846638"/>
          </a:xfrm>
        </p:spPr>
        <p:txBody>
          <a:bodyPr/>
          <a:lstStyle/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製造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，即是將原料經過物理及化學作用製作為成品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而言</a:t>
            </a: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運輸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，係指將毒品自甲地運往乙地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而言。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販賣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，指以收受對價而為轉讓毒品而言，上揭行為均為毒品散布之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方法。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引誘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施用毒品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係指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被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引誘者明知是毒品，本來不想施用，但經引誘者勸說誘惑而施用。</a:t>
            </a: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轉讓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，係指將毒品所有權無償（未取得代價）讓與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他人</a:t>
            </a: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施用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，係指透過器物或直接使用，讓毒品為身體所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吸收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持有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係將毒品據為己有，一般販賣前均有持有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行為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 typeface="Wingdings 2" pitchFamily="18" charset="2"/>
              <a:buNone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全國法規資料庫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使用任何搜尋引擎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輸入「全國法規資料庫」關鍵字，進入全國法規資料庫首頁後，請選擇青少年版。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直接輸入網址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http://law.moj.gov.tw/Index_Y.aspx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使用手機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者，可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掃瞄：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9220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860800"/>
            <a:ext cx="1409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zh-TW" altLang="en-US"/>
          </a:p>
        </p:txBody>
      </p:sp>
      <p:sp>
        <p:nvSpPr>
          <p:cNvPr id="1024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28" y="0"/>
            <a:ext cx="9135672" cy="6045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4" name="圓角矩形 3"/>
          <p:cNvSpPr/>
          <p:nvPr/>
        </p:nvSpPr>
        <p:spPr>
          <a:xfrm>
            <a:off x="0" y="6120209"/>
            <a:ext cx="9251950" cy="76517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/>
              <a:t>學習小秘訣：快速認識本網站最好的方法，請點</a:t>
            </a:r>
            <a:r>
              <a:rPr kumimoji="0" lang="zh-TW" altLang="en-US" b="1" dirty="0">
                <a:latin typeface="新細明體"/>
                <a:ea typeface="新細明體"/>
              </a:rPr>
              <a:t>「</a:t>
            </a:r>
            <a:r>
              <a:rPr kumimoji="0" lang="zh-TW" altLang="en-US" b="1" dirty="0"/>
              <a:t>網站地圖</a:t>
            </a:r>
            <a:r>
              <a:rPr kumimoji="0" lang="zh-TW" altLang="en-US" b="1" dirty="0">
                <a:latin typeface="新細明體"/>
                <a:ea typeface="新細明體"/>
              </a:rPr>
              <a:t>」</a:t>
            </a:r>
            <a:r>
              <a:rPr kumimoji="0" lang="zh-TW" altLang="en-US" b="1" dirty="0"/>
              <a:t>以及</a:t>
            </a:r>
            <a:r>
              <a:rPr kumimoji="0" lang="zh-TW" altLang="en-US" b="1" dirty="0">
                <a:latin typeface="新細明體"/>
                <a:ea typeface="新細明體"/>
              </a:rPr>
              <a:t>「</a:t>
            </a:r>
            <a:r>
              <a:rPr kumimoji="0" lang="zh-TW" altLang="en-US" b="1" dirty="0"/>
              <a:t>網站使用簡易說明</a:t>
            </a:r>
            <a:r>
              <a:rPr kumimoji="0" lang="zh-TW" altLang="en-US" b="1" dirty="0">
                <a:latin typeface="新細明體"/>
                <a:ea typeface="新細明體"/>
              </a:rPr>
              <a:t>」</a:t>
            </a:r>
            <a:endParaRPr kumimoji="0" lang="zh-TW" altLang="en-US" b="1" dirty="0"/>
          </a:p>
        </p:txBody>
      </p:sp>
      <p:sp>
        <p:nvSpPr>
          <p:cNvPr id="7" name="矩形 6"/>
          <p:cNvSpPr/>
          <p:nvPr/>
        </p:nvSpPr>
        <p:spPr>
          <a:xfrm>
            <a:off x="2170113" y="1773238"/>
            <a:ext cx="4824412" cy="50323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新細明體"/>
                <a:ea typeface="新細明體"/>
              </a:rPr>
              <a:t>「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網站地圖</a:t>
            </a:r>
            <a:r>
              <a:rPr kumimoji="0" lang="zh-TW" altLang="en-US" b="1" dirty="0">
                <a:solidFill>
                  <a:schemeClr val="tx1"/>
                </a:solidFill>
                <a:latin typeface="新細明體"/>
                <a:ea typeface="新細明體"/>
              </a:rPr>
              <a:t>」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以簡易的文字說明本網頁的內容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5940425" y="981075"/>
            <a:ext cx="719138" cy="7191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7451725" y="3644900"/>
            <a:ext cx="1368425" cy="2889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619250" y="3973513"/>
            <a:ext cx="5976938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新細明體"/>
                <a:ea typeface="新細明體"/>
              </a:rPr>
              <a:t>「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網站使用簡易說明</a:t>
            </a:r>
            <a:r>
              <a:rPr kumimoji="0" lang="zh-TW" altLang="en-US" b="1" dirty="0">
                <a:solidFill>
                  <a:schemeClr val="tx1"/>
                </a:solidFill>
                <a:latin typeface="新細明體"/>
                <a:ea typeface="新細明體"/>
              </a:rPr>
              <a:t>」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以簡易說明圖指引網站使用方式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9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網頁基本指引－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9725"/>
            <a:ext cx="7499350" cy="4846638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首頁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橫幅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標題：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最新消息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法規類別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法規檢索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司法判解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條約協定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兩岸協議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綜合查詢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跨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機關檢索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八項。</a:t>
            </a:r>
            <a:endParaRPr lang="en-US" altLang="zh-TW" sz="2800" dirty="0" smtClean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左側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法規查詢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通俗用語扶助查詢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智慧查找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法律扶助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等功能。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中間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 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More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狀元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法律時事漫談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生活法律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生活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全都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Law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等多媒體區。</a:t>
            </a:r>
            <a:endParaRPr lang="en-US" altLang="zh-TW" sz="2800" b="1" dirty="0">
              <a:latin typeface="標楷體" pitchFamily="65" charset="-120"/>
              <a:ea typeface="標楷體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最新消息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29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843" y="1173707"/>
            <a:ext cx="9149445" cy="49000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7" name="圓角矩形 6"/>
          <p:cNvSpPr/>
          <p:nvPr/>
        </p:nvSpPr>
        <p:spPr bwMode="auto">
          <a:xfrm>
            <a:off x="0" y="2141538"/>
            <a:ext cx="971550" cy="3270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 bwMode="auto">
          <a:xfrm>
            <a:off x="179388" y="2679700"/>
            <a:ext cx="1800225" cy="3349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圓角矩形 8"/>
          <p:cNvSpPr/>
          <p:nvPr/>
        </p:nvSpPr>
        <p:spPr bwMode="auto">
          <a:xfrm>
            <a:off x="1692275" y="3400425"/>
            <a:ext cx="647700" cy="2921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圓角矩形 9"/>
          <p:cNvSpPr/>
          <p:nvPr/>
        </p:nvSpPr>
        <p:spPr bwMode="auto">
          <a:xfrm>
            <a:off x="533400" y="4357688"/>
            <a:ext cx="722313" cy="3222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" name="七邊形 2"/>
          <p:cNvSpPr/>
          <p:nvPr/>
        </p:nvSpPr>
        <p:spPr bwMode="auto">
          <a:xfrm>
            <a:off x="894805" y="2052089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2" name="七邊形 11"/>
          <p:cNvSpPr/>
          <p:nvPr/>
        </p:nvSpPr>
        <p:spPr bwMode="auto">
          <a:xfrm>
            <a:off x="1826694" y="2554138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2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13" name="七邊形 12"/>
          <p:cNvSpPr/>
          <p:nvPr/>
        </p:nvSpPr>
        <p:spPr bwMode="auto">
          <a:xfrm>
            <a:off x="1191271" y="3034430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3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14" name="七邊形 13"/>
          <p:cNvSpPr/>
          <p:nvPr/>
        </p:nvSpPr>
        <p:spPr bwMode="auto">
          <a:xfrm>
            <a:off x="2339915" y="3330062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4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15" name="七邊形 14"/>
          <p:cNvSpPr/>
          <p:nvPr/>
        </p:nvSpPr>
        <p:spPr bwMode="auto">
          <a:xfrm>
            <a:off x="1255680" y="4232026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5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16" name="圓角矩形 15"/>
          <p:cNvSpPr/>
          <p:nvPr/>
        </p:nvSpPr>
        <p:spPr bwMode="auto">
          <a:xfrm>
            <a:off x="3808413" y="4970463"/>
            <a:ext cx="722312" cy="3206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7" name="圓角矩形 16"/>
          <p:cNvSpPr/>
          <p:nvPr/>
        </p:nvSpPr>
        <p:spPr bwMode="auto">
          <a:xfrm>
            <a:off x="552450" y="3071813"/>
            <a:ext cx="649288" cy="2921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9" name="七邊形 18"/>
          <p:cNvSpPr/>
          <p:nvPr/>
        </p:nvSpPr>
        <p:spPr bwMode="auto">
          <a:xfrm>
            <a:off x="4491848" y="4756996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6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1913" y="5732463"/>
            <a:ext cx="7678737" cy="100965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查詢類別：可全選，也可以勾選特定項目。</a:t>
            </a:r>
            <a:endParaRPr kumimoji="0" lang="en-US" altLang="zh-TW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檢索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字詞：輸入關鍵字（含有、且含、或、不含）查詢時，視需要與否，可以精準找出查詢內容。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854325" y="3387725"/>
            <a:ext cx="2093913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3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法規檢索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980" y="1044818"/>
            <a:ext cx="9157239" cy="57372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18" name="圓角矩形 17"/>
          <p:cNvSpPr/>
          <p:nvPr/>
        </p:nvSpPr>
        <p:spPr>
          <a:xfrm>
            <a:off x="1279525" y="2093913"/>
            <a:ext cx="971550" cy="3270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26988" y="2924175"/>
            <a:ext cx="3740150" cy="3349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1" name="七邊形 20"/>
          <p:cNvSpPr/>
          <p:nvPr/>
        </p:nvSpPr>
        <p:spPr>
          <a:xfrm>
            <a:off x="2272344" y="1967020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2" name="七邊形 21"/>
          <p:cNvSpPr/>
          <p:nvPr/>
        </p:nvSpPr>
        <p:spPr>
          <a:xfrm>
            <a:off x="3767842" y="2798622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2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23" name="七邊形 22"/>
          <p:cNvSpPr/>
          <p:nvPr/>
        </p:nvSpPr>
        <p:spPr>
          <a:xfrm>
            <a:off x="2919324" y="3282805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3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1273175" y="3316288"/>
            <a:ext cx="1670050" cy="2603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282575" y="4495800"/>
            <a:ext cx="2805113" cy="3556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3595688" y="5657850"/>
            <a:ext cx="869950" cy="3429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8" name="七邊形 27"/>
          <p:cNvSpPr/>
          <p:nvPr/>
        </p:nvSpPr>
        <p:spPr>
          <a:xfrm>
            <a:off x="3087108" y="4421025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4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29" name="七邊形 28"/>
          <p:cNvSpPr/>
          <p:nvPr/>
        </p:nvSpPr>
        <p:spPr>
          <a:xfrm>
            <a:off x="4477456" y="5513631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5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pic>
        <p:nvPicPr>
          <p:cNvPr id="30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652120" y="3902634"/>
            <a:ext cx="3957850" cy="283873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1" name="矩形 30"/>
          <p:cNvSpPr/>
          <p:nvPr/>
        </p:nvSpPr>
        <p:spPr>
          <a:xfrm>
            <a:off x="107950" y="6165850"/>
            <a:ext cx="6134100" cy="50482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依此方式輸入，「法規檢索」與「法規查詢」的結果都一樣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圓角矩形 31"/>
          <p:cNvSpPr/>
          <p:nvPr/>
        </p:nvSpPr>
        <p:spPr>
          <a:xfrm>
            <a:off x="6927033" y="5322001"/>
            <a:ext cx="1101352" cy="3429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536950" y="4219575"/>
            <a:ext cx="3411538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勾選「法條內容」 ，資訊更多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270250" y="3259138"/>
            <a:ext cx="2093913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4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司法判解</a:t>
            </a:r>
            <a:endParaRPr lang="zh-TW" altLang="en-US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6381" y="1268760"/>
            <a:ext cx="9160381" cy="4892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19" name="矩形 18"/>
          <p:cNvSpPr/>
          <p:nvPr/>
        </p:nvSpPr>
        <p:spPr>
          <a:xfrm>
            <a:off x="184150" y="5805488"/>
            <a:ext cx="7412038" cy="86360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司法判解：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大法官解釋：由司法院大法官會議所做的解釋文。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判例：過去判決所做成的例子，供後來法官做判決時參考的依據。</a:t>
            </a:r>
          </a:p>
        </p:txBody>
      </p:sp>
      <p:sp>
        <p:nvSpPr>
          <p:cNvPr id="27" name="圓角矩形 26"/>
          <p:cNvSpPr/>
          <p:nvPr/>
        </p:nvSpPr>
        <p:spPr>
          <a:xfrm>
            <a:off x="1979613" y="3213100"/>
            <a:ext cx="1195387" cy="29368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5" name="圓角矩形 34"/>
          <p:cNvSpPr/>
          <p:nvPr/>
        </p:nvSpPr>
        <p:spPr>
          <a:xfrm>
            <a:off x="1208088" y="3551238"/>
            <a:ext cx="1195387" cy="2762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6" name="圓角矩形 35"/>
          <p:cNvSpPr/>
          <p:nvPr/>
        </p:nvSpPr>
        <p:spPr>
          <a:xfrm>
            <a:off x="3635375" y="5297710"/>
            <a:ext cx="936625" cy="36353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8" name="七邊形 37"/>
          <p:cNvSpPr/>
          <p:nvPr/>
        </p:nvSpPr>
        <p:spPr>
          <a:xfrm>
            <a:off x="3174834" y="3041804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sp>
        <p:nvSpPr>
          <p:cNvPr id="39" name="七邊形 38"/>
          <p:cNvSpPr/>
          <p:nvPr/>
        </p:nvSpPr>
        <p:spPr>
          <a:xfrm>
            <a:off x="2403156" y="3589263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３</a:t>
            </a:r>
          </a:p>
        </p:txBody>
      </p:sp>
      <p:sp>
        <p:nvSpPr>
          <p:cNvPr id="40" name="七邊形 39"/>
          <p:cNvSpPr/>
          <p:nvPr/>
        </p:nvSpPr>
        <p:spPr>
          <a:xfrm>
            <a:off x="4499992" y="5192580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４</a:t>
            </a:r>
          </a:p>
        </p:txBody>
      </p:sp>
      <p:sp>
        <p:nvSpPr>
          <p:cNvPr id="41" name="矩形 40"/>
          <p:cNvSpPr/>
          <p:nvPr/>
        </p:nvSpPr>
        <p:spPr>
          <a:xfrm>
            <a:off x="3516313" y="2736850"/>
            <a:ext cx="3216275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勾選學過的「大法官解釋」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057525" y="3575050"/>
            <a:ext cx="2093913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3" name="圓角矩形 42"/>
          <p:cNvSpPr/>
          <p:nvPr/>
        </p:nvSpPr>
        <p:spPr>
          <a:xfrm>
            <a:off x="2051050" y="2276475"/>
            <a:ext cx="865188" cy="2952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45" name="七邊形 44"/>
          <p:cNvSpPr/>
          <p:nvPr/>
        </p:nvSpPr>
        <p:spPr>
          <a:xfrm>
            <a:off x="2915816" y="2159675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7" grpId="0" animBg="1"/>
      <p:bldP spid="35" grpId="0" animBg="1"/>
      <p:bldP spid="36" grpId="0" animBg="1"/>
      <p:bldP spid="38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條約協定</a:t>
            </a:r>
            <a:endParaRPr lang="zh-TW" altLang="en-US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241946"/>
            <a:ext cx="9126976" cy="4202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5" name="圓角矩形 4"/>
          <p:cNvSpPr/>
          <p:nvPr/>
        </p:nvSpPr>
        <p:spPr>
          <a:xfrm>
            <a:off x="2843213" y="2205038"/>
            <a:ext cx="936625" cy="36671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331912" y="3573463"/>
            <a:ext cx="1790799" cy="2889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2484438" y="4797425"/>
            <a:ext cx="1439862" cy="3206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635375" y="5118100"/>
            <a:ext cx="928688" cy="2968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七邊形 8"/>
          <p:cNvSpPr/>
          <p:nvPr/>
        </p:nvSpPr>
        <p:spPr>
          <a:xfrm>
            <a:off x="3764478" y="2204864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0" name="七邊形 9"/>
          <p:cNvSpPr/>
          <p:nvPr/>
        </p:nvSpPr>
        <p:spPr>
          <a:xfrm>
            <a:off x="2969567" y="3330685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sp>
        <p:nvSpPr>
          <p:cNvPr id="11" name="七邊形 10"/>
          <p:cNvSpPr/>
          <p:nvPr/>
        </p:nvSpPr>
        <p:spPr>
          <a:xfrm>
            <a:off x="3900401" y="4670830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３</a:t>
            </a:r>
          </a:p>
        </p:txBody>
      </p:sp>
      <p:sp>
        <p:nvSpPr>
          <p:cNvPr id="12" name="七邊形 11"/>
          <p:cNvSpPr/>
          <p:nvPr/>
        </p:nvSpPr>
        <p:spPr>
          <a:xfrm>
            <a:off x="4563488" y="4991927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４</a:t>
            </a:r>
          </a:p>
        </p:txBody>
      </p:sp>
      <p:sp>
        <p:nvSpPr>
          <p:cNvPr id="14" name="矩形 13"/>
          <p:cNvSpPr/>
          <p:nvPr/>
        </p:nvSpPr>
        <p:spPr>
          <a:xfrm>
            <a:off x="3414191" y="3575050"/>
            <a:ext cx="2093913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252913" y="4292600"/>
            <a:ext cx="4422775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同時勾選「條約協定內容」 ，範圍更多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7950" y="5589588"/>
            <a:ext cx="5043488" cy="107950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條約協定：係指中華民國與其他國家或國際組織所締結之</a:t>
            </a:r>
            <a:r>
              <a:rPr kumimoji="0" lang="zh-TW" altLang="en-US" b="1" u="sng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國際書面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協定，包括用條約或公約之名稱，或用協定等名稱。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652120" y="4813698"/>
            <a:ext cx="3264156" cy="21249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8" name="圓角矩形 17"/>
          <p:cNvSpPr/>
          <p:nvPr/>
        </p:nvSpPr>
        <p:spPr>
          <a:xfrm>
            <a:off x="6321425" y="5949280"/>
            <a:ext cx="1779588" cy="58487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兩岸協議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035" y="1124744"/>
            <a:ext cx="9145036" cy="4229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19872" y="4999511"/>
            <a:ext cx="6100550" cy="18734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圓角矩形 6"/>
          <p:cNvSpPr/>
          <p:nvPr/>
        </p:nvSpPr>
        <p:spPr>
          <a:xfrm>
            <a:off x="3560763" y="2060575"/>
            <a:ext cx="936625" cy="3667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七邊形 7"/>
          <p:cNvSpPr/>
          <p:nvPr/>
        </p:nvSpPr>
        <p:spPr>
          <a:xfrm>
            <a:off x="4481735" y="2060848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1331913" y="3022600"/>
            <a:ext cx="1511300" cy="2905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七邊形 9"/>
          <p:cNvSpPr/>
          <p:nvPr/>
        </p:nvSpPr>
        <p:spPr>
          <a:xfrm>
            <a:off x="2788180" y="2780928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2411413" y="4221163"/>
            <a:ext cx="1512887" cy="2889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3595688" y="4537075"/>
            <a:ext cx="996950" cy="2905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5" name="七邊形 14"/>
          <p:cNvSpPr/>
          <p:nvPr/>
        </p:nvSpPr>
        <p:spPr>
          <a:xfrm>
            <a:off x="3875972" y="4094766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３</a:t>
            </a:r>
          </a:p>
        </p:txBody>
      </p:sp>
      <p:sp>
        <p:nvSpPr>
          <p:cNvPr id="16" name="七邊形 15"/>
          <p:cNvSpPr/>
          <p:nvPr/>
        </p:nvSpPr>
        <p:spPr>
          <a:xfrm>
            <a:off x="4592618" y="4369123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４</a:t>
            </a:r>
          </a:p>
        </p:txBody>
      </p:sp>
      <p:sp>
        <p:nvSpPr>
          <p:cNvPr id="14" name="矩形 13"/>
          <p:cNvSpPr/>
          <p:nvPr/>
        </p:nvSpPr>
        <p:spPr>
          <a:xfrm>
            <a:off x="3249750" y="2812057"/>
            <a:ext cx="2093913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3924299" y="6165304"/>
            <a:ext cx="1419363" cy="36004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  <p:bldP spid="14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綜合查詢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6512" y="1196752"/>
            <a:ext cx="9229024" cy="4747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5" name="圓角矩形 4"/>
          <p:cNvSpPr/>
          <p:nvPr/>
        </p:nvSpPr>
        <p:spPr>
          <a:xfrm>
            <a:off x="1419367" y="2100880"/>
            <a:ext cx="2962133" cy="464024"/>
          </a:xfrm>
          <a:prstGeom prst="roundRect">
            <a:avLst/>
          </a:prstGeom>
          <a:noFill/>
          <a:ln w="57150" cmpd="sng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441825" y="2210937"/>
            <a:ext cx="777875" cy="35396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7950" y="5517232"/>
            <a:ext cx="5543550" cy="1211113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綜合查詢：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包括法規檢索（中央法規）、司法判解、條約協定、兩岸協議。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爆炸 1 2"/>
          <p:cNvSpPr/>
          <p:nvPr/>
        </p:nvSpPr>
        <p:spPr>
          <a:xfrm>
            <a:off x="3894138" y="2652142"/>
            <a:ext cx="1873250" cy="704850"/>
          </a:xfrm>
          <a:prstGeom prst="irregularSeal1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真方便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1606221" y="3930575"/>
            <a:ext cx="1511300" cy="2905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1" name="七邊形 10"/>
          <p:cNvSpPr/>
          <p:nvPr/>
        </p:nvSpPr>
        <p:spPr>
          <a:xfrm>
            <a:off x="3062488" y="3752420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sp>
        <p:nvSpPr>
          <p:cNvPr id="12" name="矩形 11"/>
          <p:cNvSpPr/>
          <p:nvPr/>
        </p:nvSpPr>
        <p:spPr>
          <a:xfrm>
            <a:off x="3429218" y="3745698"/>
            <a:ext cx="2093913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七邊形 12"/>
          <p:cNvSpPr/>
          <p:nvPr/>
        </p:nvSpPr>
        <p:spPr>
          <a:xfrm>
            <a:off x="5219700" y="2158912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3657600" y="5135773"/>
            <a:ext cx="974815" cy="38145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5" name="七邊形 14"/>
          <p:cNvSpPr/>
          <p:nvPr/>
        </p:nvSpPr>
        <p:spPr>
          <a:xfrm>
            <a:off x="4625751" y="4941168"/>
            <a:ext cx="306289" cy="333558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跨機關檢索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2634" y="1201003"/>
            <a:ext cx="9071366" cy="54374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6" name="圓角矩形 5"/>
          <p:cNvSpPr/>
          <p:nvPr/>
        </p:nvSpPr>
        <p:spPr>
          <a:xfrm>
            <a:off x="5148064" y="2130135"/>
            <a:ext cx="936625" cy="3667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七邊形 6"/>
          <p:cNvSpPr/>
          <p:nvPr/>
        </p:nvSpPr>
        <p:spPr>
          <a:xfrm>
            <a:off x="6069036" y="2130408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113937" y="3365292"/>
            <a:ext cx="1511300" cy="2905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七邊形 8"/>
          <p:cNvSpPr/>
          <p:nvPr/>
        </p:nvSpPr>
        <p:spPr>
          <a:xfrm>
            <a:off x="2570204" y="3123620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sp>
        <p:nvSpPr>
          <p:cNvPr id="10" name="矩形 9"/>
          <p:cNvSpPr/>
          <p:nvPr/>
        </p:nvSpPr>
        <p:spPr>
          <a:xfrm>
            <a:off x="3054151" y="3219789"/>
            <a:ext cx="2093913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7950" y="5877272"/>
            <a:ext cx="5543550" cy="851073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跨機關檢索：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包括中央各機關及地方機關的法規網站。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250825" y="4581128"/>
            <a:ext cx="863112" cy="3730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879725" y="4515246"/>
            <a:ext cx="1954435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勾選檢索範圍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法規查詢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130501"/>
            <a:ext cx="9144000" cy="49488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5" name="圓角矩形 4"/>
          <p:cNvSpPr/>
          <p:nvPr/>
        </p:nvSpPr>
        <p:spPr>
          <a:xfrm>
            <a:off x="250825" y="2492375"/>
            <a:ext cx="1512888" cy="3730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07950" y="2924175"/>
            <a:ext cx="2087563" cy="43338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七邊形 6"/>
          <p:cNvSpPr/>
          <p:nvPr/>
        </p:nvSpPr>
        <p:spPr>
          <a:xfrm>
            <a:off x="2155507" y="2798622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63688" y="3155410"/>
            <a:ext cx="7924669" cy="376678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9" name="矩形 8"/>
          <p:cNvSpPr/>
          <p:nvPr/>
        </p:nvSpPr>
        <p:spPr>
          <a:xfrm>
            <a:off x="2478088" y="2889250"/>
            <a:ext cx="3248025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輸入毒品關鍵字，點選查詢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向下箭號 2"/>
          <p:cNvSpPr/>
          <p:nvPr/>
        </p:nvSpPr>
        <p:spPr>
          <a:xfrm>
            <a:off x="1835150" y="3357563"/>
            <a:ext cx="627063" cy="503237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" name="圓角矩形圖說文字 3"/>
          <p:cNvSpPr/>
          <p:nvPr/>
        </p:nvSpPr>
        <p:spPr>
          <a:xfrm>
            <a:off x="1007269" y="6165304"/>
            <a:ext cx="3094832" cy="576064"/>
          </a:xfrm>
          <a:prstGeom prst="wedgeRoundRectCallout">
            <a:avLst>
              <a:gd name="adj1" fmla="val 73712"/>
              <a:gd name="adj2" fmla="val -264827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點選</a:t>
            </a:r>
            <a:r>
              <a:rPr kumimoji="0" lang="zh-TW" altLang="en-US" b="1" dirty="0" smtClean="0">
                <a:solidFill>
                  <a:schemeClr val="tx1"/>
                </a:solidFill>
                <a:latin typeface="標楷體"/>
                <a:ea typeface="標楷體"/>
              </a:rPr>
              <a:t>「</a:t>
            </a: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毒品</a:t>
            </a: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危害防制</a:t>
            </a: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條例</a:t>
            </a:r>
            <a:r>
              <a:rPr kumimoji="0" lang="zh-TW" altLang="en-US" b="1" dirty="0" smtClean="0">
                <a:solidFill>
                  <a:schemeClr val="tx1"/>
                </a:solidFill>
                <a:latin typeface="新細明體"/>
                <a:ea typeface="新細明體"/>
              </a:rPr>
              <a:t>」</a:t>
            </a:r>
            <a:endParaRPr kumimoji="0"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毒品危害防制條例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506" y="1181013"/>
            <a:ext cx="9059312" cy="4192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6" name="矩形 5"/>
          <p:cNvSpPr/>
          <p:nvPr/>
        </p:nvSpPr>
        <p:spPr>
          <a:xfrm>
            <a:off x="0" y="5173663"/>
            <a:ext cx="9075738" cy="168433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所有條文：全部法條內容。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條號查詢：依據所需查詢所需之條號，縮小查詢內容，例：</a:t>
            </a:r>
            <a:r>
              <a:rPr kumimoji="0" lang="en-US" altLang="zh-TW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1, 11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條文檢索：依據所需查詢所需之內容，縮小查詢內容，例：安非他命。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沿革：修法之時間歷程及所修改條文之條號。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立法歷程：進入立法院法律系統，詳實的立法理由及會議記錄。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2411413" y="4581822"/>
            <a:ext cx="4321175" cy="28733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23850" y="2924224"/>
            <a:ext cx="1008063" cy="151288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通俗用語輔助查詢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980" y="1196752"/>
            <a:ext cx="9093020" cy="4773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5" name="圓角矩形 4"/>
          <p:cNvSpPr/>
          <p:nvPr/>
        </p:nvSpPr>
        <p:spPr>
          <a:xfrm>
            <a:off x="179512" y="4221163"/>
            <a:ext cx="1007938" cy="431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92125" y="3759200"/>
            <a:ext cx="1684338" cy="3905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95736" y="4221088"/>
            <a:ext cx="3332162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輸入「拉</a:t>
            </a:r>
            <a:r>
              <a:rPr kumimoji="0"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K</a:t>
            </a: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」關鍵字，點選查詢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七邊形 7"/>
          <p:cNvSpPr/>
          <p:nvPr/>
        </p:nvSpPr>
        <p:spPr>
          <a:xfrm>
            <a:off x="1187624" y="4212039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5877272"/>
            <a:ext cx="9075738" cy="98072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/>
                <a:ea typeface="標楷體"/>
              </a:rPr>
              <a:t>「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通俗用語輔助查詢</a:t>
            </a:r>
            <a:r>
              <a:rPr kumimoji="0" lang="zh-TW" altLang="en-US" b="1" dirty="0">
                <a:solidFill>
                  <a:srgbClr val="000000"/>
                </a:solidFill>
                <a:latin typeface="標楷體"/>
                <a:ea typeface="標楷體"/>
              </a:rPr>
              <a:t>」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主是提供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使用者以通俗用語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查詢，例：拉Ｋ，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可對照法律專業用語，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帶入查詢相關的法條內容，再依使用者的需要進一步點選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通俗用語輔助查詢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037335"/>
            <a:ext cx="9075818" cy="4407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5" name="圓角矩形 4"/>
          <p:cNvSpPr/>
          <p:nvPr/>
        </p:nvSpPr>
        <p:spPr>
          <a:xfrm>
            <a:off x="1504950" y="2924175"/>
            <a:ext cx="863600" cy="2952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857250" y="3357563"/>
            <a:ext cx="2160588" cy="10080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3927388" y="4996284"/>
            <a:ext cx="1223963" cy="431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七邊形 9"/>
          <p:cNvSpPr/>
          <p:nvPr/>
        </p:nvSpPr>
        <p:spPr>
          <a:xfrm>
            <a:off x="2993327" y="3338225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1" name="七邊形 10"/>
          <p:cNvSpPr/>
          <p:nvPr/>
        </p:nvSpPr>
        <p:spPr>
          <a:xfrm>
            <a:off x="5151351" y="4886854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8877" y="5589240"/>
            <a:ext cx="7513923" cy="1395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13" name="向下箭號 12"/>
          <p:cNvSpPr/>
          <p:nvPr/>
        </p:nvSpPr>
        <p:spPr>
          <a:xfrm>
            <a:off x="7451725" y="5243513"/>
            <a:ext cx="627063" cy="501650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智慧查找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237" y="1052736"/>
            <a:ext cx="2487539" cy="4667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49646" y="915901"/>
            <a:ext cx="7765577" cy="5704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6" name="圓角矩形 5"/>
          <p:cNvSpPr/>
          <p:nvPr/>
        </p:nvSpPr>
        <p:spPr>
          <a:xfrm>
            <a:off x="747713" y="4122738"/>
            <a:ext cx="1016000" cy="431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908175" y="4248150"/>
            <a:ext cx="704850" cy="431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七邊形 8"/>
          <p:cNvSpPr/>
          <p:nvPr/>
        </p:nvSpPr>
        <p:spPr>
          <a:xfrm>
            <a:off x="2555776" y="4040452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327150" y="4724400"/>
            <a:ext cx="1933575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點選「更多」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5219700" y="5503863"/>
            <a:ext cx="936625" cy="9493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550" y="6200775"/>
            <a:ext cx="4176713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點選相關主題，瞭解更多法規資訊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七邊形 14"/>
          <p:cNvSpPr/>
          <p:nvPr/>
        </p:nvSpPr>
        <p:spPr>
          <a:xfrm>
            <a:off x="6156176" y="5504246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More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法狀元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6512" y="1243698"/>
            <a:ext cx="4968552" cy="36270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11960" y="404664"/>
            <a:ext cx="5268036" cy="59006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6" name="圓角矩形 5"/>
          <p:cNvSpPr/>
          <p:nvPr/>
        </p:nvSpPr>
        <p:spPr>
          <a:xfrm>
            <a:off x="3563888" y="1700808"/>
            <a:ext cx="1300088" cy="244827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矩形 6"/>
          <p:cNvSpPr/>
          <p:nvPr/>
        </p:nvSpPr>
        <p:spPr>
          <a:xfrm>
            <a:off x="676030" y="4906227"/>
            <a:ext cx="4464496" cy="628178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點選</a:t>
            </a:r>
            <a:r>
              <a:rPr kumimoji="0"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毒品篇</a:t>
            </a:r>
            <a:r>
              <a:rPr kumimoji="0"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，瞭解毒品犯罪法規</a:t>
            </a: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向右箭號 2"/>
          <p:cNvSpPr/>
          <p:nvPr/>
        </p:nvSpPr>
        <p:spPr>
          <a:xfrm>
            <a:off x="3203848" y="2276872"/>
            <a:ext cx="432048" cy="36004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0" y="5877272"/>
            <a:ext cx="5652120" cy="98072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/>
                <a:ea typeface="標楷體"/>
              </a:rPr>
              <a:t>「Ｍ</a:t>
            </a:r>
            <a:r>
              <a:rPr kumimoji="0" lang="en-US" altLang="zh-TW" b="1" dirty="0" smtClean="0">
                <a:solidFill>
                  <a:srgbClr val="000000"/>
                </a:solidFill>
                <a:latin typeface="標楷體"/>
                <a:ea typeface="標楷體"/>
              </a:rPr>
              <a:t>ore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/>
                <a:ea typeface="標楷體"/>
              </a:rPr>
              <a:t>法狀元」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以有趣的短片內容呈現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生活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全都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Law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9512" y="1196752"/>
            <a:ext cx="5145206" cy="40806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88025" y="2348880"/>
            <a:ext cx="4536504" cy="399225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extLst/>
        </p:spPr>
      </p:pic>
      <p:sp>
        <p:nvSpPr>
          <p:cNvPr id="6" name="圓角矩形 5"/>
          <p:cNvSpPr/>
          <p:nvPr/>
        </p:nvSpPr>
        <p:spPr>
          <a:xfrm>
            <a:off x="3152633" y="1213954"/>
            <a:ext cx="1131335" cy="4148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7057188" y="3717032"/>
            <a:ext cx="2086812" cy="108012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5877272"/>
            <a:ext cx="5652120" cy="98072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還有很多有趣豐富的內容，由各位同學按學習單，出發囉！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反毒魔法師學習單～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請各位同學進入全國法規資料庫，並依學習單操作</a:t>
            </a:r>
            <a:r>
              <a:rPr lang="zh-TW" altLang="en-US" sz="3200" b="1" dirty="0" smtClean="0">
                <a:solidFill>
                  <a:srgbClr val="000000"/>
                </a:solidFill>
                <a:latin typeface="新細明體"/>
                <a:ea typeface="新細明體"/>
              </a:rPr>
              <a:t>。</a:t>
            </a:r>
            <a:endParaRPr lang="en-US" altLang="zh-TW" sz="3200" b="1" dirty="0" smtClean="0">
              <a:solidFill>
                <a:srgbClr val="000000"/>
              </a:solidFill>
              <a:latin typeface="新細明體"/>
              <a:ea typeface="新細明體"/>
            </a:endParaRPr>
          </a:p>
          <a:p>
            <a:endParaRPr lang="en-US" altLang="zh-TW" sz="3200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67466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sz="4800" dirty="0" smtClean="0"/>
              <a:t>別遲疑，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zh-TW" altLang="en-US" sz="4800" dirty="0" smtClean="0"/>
              <a:t>快去參加</a:t>
            </a:r>
            <a:endParaRPr lang="zh-TW" altLang="en-US" sz="4800" dirty="0"/>
          </a:p>
        </p:txBody>
      </p:sp>
      <p:sp>
        <p:nvSpPr>
          <p:cNvPr id="26627" name="文字版面配置區 5"/>
          <p:cNvSpPr>
            <a:spLocks noGrp="1"/>
          </p:cNvSpPr>
          <p:nvPr>
            <p:ph type="body" sz="half" idx="2"/>
          </p:nvPr>
        </p:nvSpPr>
        <p:spPr>
          <a:xfrm>
            <a:off x="5389563" y="3282950"/>
            <a:ext cx="3429000" cy="19208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5" name="圖片版面配置區 4"/>
          <p:cNvSpPr>
            <a:spLocks noGrp="1"/>
          </p:cNvSpPr>
          <p:nvPr>
            <p:ph type="pic" idx="1"/>
          </p:nvPr>
        </p:nvSpPr>
        <p:spPr/>
      </p:sp>
      <p:pic>
        <p:nvPicPr>
          <p:cNvPr id="2663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1773238"/>
            <a:ext cx="3706813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華麗">
  <a:themeElements>
    <a:clrScheme name="華麗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華麗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華麗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華麗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3100</TotalTime>
  <Words>920</Words>
  <Application>Microsoft Office PowerPoint</Application>
  <PresentationFormat>如螢幕大小 (4:3)</PresentationFormat>
  <Paragraphs>126</Paragraphs>
  <Slides>22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華麗</vt:lpstr>
      <vt:lpstr>全國法規資料庫 (青少年版) 使用說明</vt:lpstr>
      <vt:lpstr>拉K－現代版的鴉片戰爭</vt:lpstr>
      <vt:lpstr>毒品相關行為樣態的法律用語</vt:lpstr>
      <vt:lpstr>全國法規資料庫</vt:lpstr>
      <vt:lpstr>PowerPoint 簡報</vt:lpstr>
      <vt:lpstr>網頁基本指引－</vt:lpstr>
      <vt:lpstr>最新消息</vt:lpstr>
      <vt:lpstr>法規檢索</vt:lpstr>
      <vt:lpstr>司法判解</vt:lpstr>
      <vt:lpstr>條約協定</vt:lpstr>
      <vt:lpstr>兩岸協議</vt:lpstr>
      <vt:lpstr>綜合查詢</vt:lpstr>
      <vt:lpstr>跨機關檢索</vt:lpstr>
      <vt:lpstr>法規查詢</vt:lpstr>
      <vt:lpstr>毒品危害防制條例</vt:lpstr>
      <vt:lpstr>通俗用語輔助查詢</vt:lpstr>
      <vt:lpstr>通俗用語輔助查詢</vt:lpstr>
      <vt:lpstr>智慧查找</vt:lpstr>
      <vt:lpstr>More法狀元</vt:lpstr>
      <vt:lpstr>生活全都Law</vt:lpstr>
      <vt:lpstr>反毒魔法師學習單～</vt:lpstr>
      <vt:lpstr>別遲疑， 快去參加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全國法規資料庫(青少年版) 使用說明</dc:title>
  <dc:creator>user</dc:creator>
  <cp:lastModifiedBy>user</cp:lastModifiedBy>
  <cp:revision>163</cp:revision>
  <dcterms:created xsi:type="dcterms:W3CDTF">2013-09-22T03:12:30Z</dcterms:created>
  <dcterms:modified xsi:type="dcterms:W3CDTF">2013-10-01T09:18:45Z</dcterms:modified>
</cp:coreProperties>
</file>